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reya Lingamaneni" userId="d768beaa-587b-407b-b358-ed8abab22eb3" providerId="ADAL" clId="{B6497AB8-351B-4856-A9DD-573C0530A877}"/>
    <pc:docChg chg="modSld">
      <pc:chgData name="Shreya Lingamaneni" userId="d768beaa-587b-407b-b358-ed8abab22eb3" providerId="ADAL" clId="{B6497AB8-351B-4856-A9DD-573C0530A877}" dt="2025-08-28T08:01:14.055" v="1" actId="1076"/>
      <pc:docMkLst>
        <pc:docMk/>
      </pc:docMkLst>
      <pc:sldChg chg="modSp mod">
        <pc:chgData name="Shreya Lingamaneni" userId="d768beaa-587b-407b-b358-ed8abab22eb3" providerId="ADAL" clId="{B6497AB8-351B-4856-A9DD-573C0530A877}" dt="2025-08-28T08:01:14.055" v="1" actId="1076"/>
        <pc:sldMkLst>
          <pc:docMk/>
          <pc:sldMk cId="1644114293" sldId="256"/>
        </pc:sldMkLst>
        <pc:picChg chg="mod">
          <ac:chgData name="Shreya Lingamaneni" userId="d768beaa-587b-407b-b358-ed8abab22eb3" providerId="ADAL" clId="{B6497AB8-351B-4856-A9DD-573C0530A877}" dt="2025-08-28T08:01:14.055" v="1" actId="1076"/>
          <ac:picMkLst>
            <pc:docMk/>
            <pc:sldMk cId="1644114293" sldId="256"/>
            <ac:picMk id="3" creationId="{42C8CF65-3EF3-2EC4-5116-B8C1704B78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03B9-8BFD-0918-C31F-66B7FAF1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655B3-D3B0-8838-D797-F0929966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EE7E-4682-4BD1-94C2-92B85C4CDFD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C1AFD-1A8C-DCFA-8A20-178ADD30B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5CA52-754B-757D-3AB4-F008F638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0A13-F7F4-48FD-AD9B-2A39EE373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7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BFD26-917D-EF1A-12A7-2DCA7DE4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7AE67-3F0D-8F4B-2C17-A5F5BECE0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A67AE-FE3A-F0FB-68C9-833EE37EF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56EE7E-4682-4BD1-94C2-92B85C4CDFD3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ABE95-A721-FE74-9046-D11AF9FAF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D987F-C36F-0668-0296-8DAFDC1F2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320A13-F7F4-48FD-AD9B-2A39EE373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4DFB21-FC69-5EF9-66F6-FF8AE42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8CF65-3EF3-2EC4-5116-B8C1704B78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429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A0E294-C247-D7AB-CF75-9E4F7BEF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ATTR </a:t>
            </a:r>
            <a:r>
              <a:rPr kumimoji="0" lang="en-US" sz="2400" u="non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is a systemic disease that </a:t>
            </a:r>
            <a:r>
              <a:rPr lang="en-US" sz="2400">
                <a:latin typeface="Arial"/>
                <a:ea typeface="+mn-ea"/>
                <a:cs typeface="Arial"/>
              </a:rPr>
              <a:t>manifests with non-specific and </a:t>
            </a:r>
            <a:r>
              <a:rPr lang="en-US" sz="2400">
                <a:ea typeface="+mn-ea"/>
                <a:cs typeface="Arial"/>
              </a:rPr>
              <a:t>heterogeneous symptoms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E8C44-4D64-AC55-ACA0-C479F6DE0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039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0BF4E8-69B6-8424-8281-6AF232B9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ATTRv often presents as a mixed phenotype with symptoms of both polyneuropathy and cardiomyopathy</a:t>
            </a:r>
            <a:r>
              <a:rPr lang="en-US" sz="2400" baseline="30000"/>
              <a:t>1-6</a:t>
            </a:r>
            <a:endParaRPr lang="en-US" sz="3600" baseline="3000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29803-8761-DB97-AA28-717596E52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7ABA69-D9F8-29E5-4A4D-4C13F151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Each TTR variant has a different phenotypic pattern with variable organ involvement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468B7-9AD4-3CD3-71A8-25B02ED9A1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64150"/>
      </p:ext>
    </p:extLst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431C07-48AD-36E0-1926-DF88627B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The clinical manifestations of ATTRv-PN vary according to age of onset, origin, and phenotype for a given mutation</a:t>
            </a:r>
            <a:r>
              <a:rPr lang="en-US" sz="2400" baseline="30000"/>
              <a:t>1,2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F9FD3-C28F-3EF2-F064-3D0D8E3206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38920"/>
      </p:ext>
    </p:extLst>
  </p:cSld>
  <p:clrMapOvr>
    <a:masterClrMapping/>
  </p:clrMapOvr>
  <p:transition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B9FA17-ACDC-282F-EE84-BA11D36E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In wild-type ATTR, polyneuropathy symptoms may be more prevalent than previously reported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01FC1-EDBD-B987-0D67-C553462AD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05015"/>
      </p:ext>
    </p:extLst>
  </p:cSld>
  <p:clrMapOvr>
    <a:masterClrMapping/>
  </p:clrMapOvr>
  <p:transition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8C76BC-456A-DD00-05A9-3041A87E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The exact global prevalence of ATTR is unknown and presumably underestimated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B17F-7D6F-0776-A088-4E78383B55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445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32540C-1F77-41D1-C2FC-BCE491835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prevalence of ATTRv genotypes varies by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F0008-86AA-98BE-7BC1-232F56A76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8863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493D29-3CBA-DEE9-305A-8902F19E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600" noProof="0"/>
              <a:t>ATTR is a progressive disease that </a:t>
            </a:r>
            <a:r>
              <a:rPr lang="en-US" sz="2600"/>
              <a:t>is ultimately fatal</a:t>
            </a:r>
            <a:endParaRPr lang="en-US" sz="2600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F3A41-FD29-12F0-ACC9-6D5EB0971E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354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90F73-0B72-9FAD-0DF5-49326BC5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ATTR is a debilitating disease that profoundly impairs quality of life</a:t>
            </a:r>
            <a:r>
              <a:rPr lang="en-GB" baseline="30000"/>
              <a:t>1</a:t>
            </a:r>
            <a:endParaRPr lang="en-US" baseline="30000">
              <a:highlight>
                <a:srgbClr val="00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4A2E4-E545-01B2-D03C-4869BE872D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2289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2AA05D-2305-00F3-77C6-D7A02466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C1301-FD32-3DA7-0BB9-03583B4C42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75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20F5C2-98DF-BEA6-49EB-1AFE5F2C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38E5E-D6D0-CFF5-90B1-7C5C393F3D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492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8732EB-F75E-56F7-33F3-1BA222B1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ATTR Amyloidosis Manifestations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8887E-755E-92CC-FDDB-FA4B2879E4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0560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BABDE6-CF56-0AD3-DDD6-70DB195D8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Red-flags can raise clinical suspicion of ATTR amyloidosis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42608-E731-0332-E795-78E4E99682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50443"/>
      </p:ext>
    </p:extLst>
  </p:cSld>
  <p:clrMapOvr>
    <a:masterClrMapping/>
  </p:clrMapOvr>
  <p:transition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853A7-A20D-9F96-10DD-6E5953D0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Polyneuropathy Manifestations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64F94-09A6-ECB8-AD65-E2C5979415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9204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0439ED-9269-D285-92B3-760D8D26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ATTRv amyloidosis may present with polyneuropathy that includes sensorimotor and autonomic symptoms</a:t>
            </a:r>
            <a:endParaRPr lang="en-US" sz="2400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5840D-8870-5B6A-3D9E-6563707D2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8545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443CF7-2B57-A7C9-624A-0B52E59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Symptoms of sensorimotor polyneuropathy evolve as ATTRv-PN progresses</a:t>
            </a:r>
            <a:r>
              <a:rPr lang="en-US" sz="2400" baseline="30000"/>
              <a:t>1-3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E3703-5423-A078-4810-233080E4D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C925D-15CA-57F4-A9A2-CD65837F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GB" sz="2400"/>
              <a:t>Patients with ATTRv-PN experience progressive reduction in ambulation and daily function</a:t>
            </a:r>
            <a:r>
              <a:rPr lang="en-GB" sz="2400" baseline="30000"/>
              <a:t>1,2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BA631-0E91-E3F8-E4AC-7808B35846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626553-2B5C-19A2-2AAC-1AEED699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Autonomic neuropathy symptoms are common and may occur early</a:t>
            </a:r>
            <a:br>
              <a:rPr lang="en-US" sz="2400"/>
            </a:br>
            <a:r>
              <a:rPr lang="en-US" sz="2400"/>
              <a:t>in the disease</a:t>
            </a:r>
            <a:endParaRPr lang="en-GB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1E98-E654-C87B-0B8F-8C91057840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71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052124-5CE0-62E1-7180-35F8B5F2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Cardiac dysautonomia is a disabling manifestation of </a:t>
            </a:r>
            <a:r>
              <a:rPr lang="en-US"/>
              <a:t>ATTRv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D0FCF-F71B-CC4E-9281-1AE2574BC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617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1D5F3-05F8-B0E9-160A-0B07379E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GI manifestations of ATTRv are common and can occur via </a:t>
            </a:r>
            <a:br>
              <a:rPr lang="en-US" sz="2400"/>
            </a:br>
            <a:r>
              <a:rPr lang="en-US" sz="2400"/>
              <a:t>multiple potential mechanisms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A170C-E8D4-30E1-C5DF-E3DF65E378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1DC262-5E5B-5CDA-B372-8A3542F7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Urinary and sexual dysfunction are highly prevalent in ATTR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44110-635A-4D9D-64FB-800905761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5927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E3B19D-B509-0D28-A4F7-4554407F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Understanding ATTR Amyloidosis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7BC4D-7F29-7B67-CBC6-16FFBA9BC7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3025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C9EA3-DF33-9641-DFD2-08011843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The polyneuropathy of ATTRv may lead to further complications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81421-3844-D0BA-AD75-66D4AD4B20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306"/>
      </p:ext>
    </p:extLst>
  </p:cSld>
  <p:clrMapOvr>
    <a:masterClrMapping/>
  </p:clrMapOvr>
  <p:transition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BCF687-2549-911E-7CFB-9D453018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Cardiac Manifestations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A5854-AE1A-39BB-79DD-9BFEFE985E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949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0ED491-5348-3412-424D-4A1E5808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Cardiac amyloidosis caused by ATTR can be overlooked as a cause of </a:t>
            </a:r>
            <a:br>
              <a:rPr lang="en-US" sz="2400"/>
            </a:br>
            <a:r>
              <a:rPr lang="en-US" sz="2400"/>
              <a:t>heart failure</a:t>
            </a:r>
            <a:r>
              <a:rPr lang="en-US" sz="2400" baseline="30000"/>
              <a:t>1,2</a:t>
            </a:r>
            <a:endParaRPr lang="en-US" sz="2400" baseline="3000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A7766-8F40-842A-FD5F-73E687AAAB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951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968854-B5E8-5047-8540-D346BDCA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in disease course and prognosis of hereditary versus </a:t>
            </a:r>
            <a:br>
              <a:rPr lang="en-US"/>
            </a:br>
            <a:r>
              <a:rPr lang="en-US"/>
              <a:t>wild-type ATTR-CM exist</a:t>
            </a:r>
            <a:r>
              <a:rPr lang="en-US" baseline="30000"/>
              <a:t>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919B9-C33F-3A42-483B-4790FF2943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0251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78BDB8-48A7-9E19-98DA-364CAA3E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V122I is the most common variant causing ATTRv-CM in North America </a:t>
            </a:r>
            <a:br>
              <a:rPr lang="en-US" sz="2400"/>
            </a:br>
            <a:r>
              <a:rPr lang="en-US" sz="2400"/>
              <a:t>and is found primarily among the Black population</a:t>
            </a:r>
            <a:r>
              <a:rPr lang="en-US" sz="2400" baseline="30000"/>
              <a:t>1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F5AC9-789A-E526-6F61-70A4516D1D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261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BBB149-0ECB-E918-8363-21ABF6B2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>
                <a:solidFill>
                  <a:schemeClr val="accent1"/>
                </a:solidFill>
                <a:latin typeface="+mj-lt"/>
              </a:rPr>
              <a:t>There are a variety of clinical clues that </a:t>
            </a:r>
            <a:r>
              <a:rPr lang="en-US" sz="2400"/>
              <a:t>may</a:t>
            </a:r>
            <a:r>
              <a:rPr lang="en-US" sz="2400" b="1">
                <a:solidFill>
                  <a:schemeClr val="accent1"/>
                </a:solidFill>
                <a:latin typeface="+mj-lt"/>
              </a:rPr>
              <a:t> raise suspicion of ATTR-CM</a:t>
            </a:r>
            <a:r>
              <a:rPr lang="en-US" sz="2400" b="1" baseline="30000">
                <a:solidFill>
                  <a:schemeClr val="accent1"/>
                </a:solidFill>
                <a:latin typeface="+mj-lt"/>
              </a:rPr>
              <a:t>1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CAAC0-3BE2-41F0-3E42-88F62AECD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42869"/>
      </p:ext>
    </p:extLst>
  </p:cSld>
  <p:clrMapOvr>
    <a:masterClrMapping/>
  </p:clrMapOvr>
  <p:transition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91DE02-BFFA-AC1B-B90F-879851AF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Clinical clues and “red flags” from an ECG: discordant QRS voltage and </a:t>
            </a:r>
            <a:br>
              <a:rPr lang="en-US" sz="2400"/>
            </a:br>
            <a:r>
              <a:rPr lang="en-US" sz="2400"/>
              <a:t>LV wall thickening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4E312-95B2-A92F-A438-28B92FC8B5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0170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E22F08-D321-68B6-0C32-CDA69EA0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Increased LV wall thickness and apical sparing on ECHO are suggestive </a:t>
            </a:r>
            <a:br>
              <a:rPr lang="en-US" sz="2400"/>
            </a:br>
            <a:r>
              <a:rPr lang="en-US" sz="2400"/>
              <a:t>of ATTR-CM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F23F6-8064-D528-40C1-0B1DA9D2FC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3689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E8AE6A-8EA2-3E5F-E667-8B028ED5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Echocardiographic scores may help identify cardiac amyloidosis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5539C-5B70-4ECE-7699-0DAF26140E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0063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2ECC8E-BC40-2B1F-DB5B-981AD37C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Characteristic features of ATTR-CM on CMR include diffuse LGE and elevated ECV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ACF83-F3BB-87B7-96B8-D61EBC138F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85406"/>
      </p:ext>
    </p:extLst>
  </p:cSld>
  <p:clrMapOvr>
    <a:masterClrMapping/>
  </p:clrMapOvr>
  <p:transition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B58572-9922-A2A9-1380-CAFFE5E1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Table of Contents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01C2F-A62A-0521-EDAF-F68B79297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502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4E290-090D-13A3-55E9-141C81F2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Musculoskeletal Manifestations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6DD21-731D-35C4-7D38-0803FA03F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9177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4EE1FA-DF7E-C1B2-B7FD-557B51FC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Patients with ATTR amyloidosis may develop musculoskeletal manifestations several years prior to other symptoms</a:t>
            </a:r>
            <a:endParaRPr lang="en-US" sz="2400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A7582-D617-A81C-7C5B-E82D07751F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1202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6BD5DB-F904-291B-FBAB-614CEDAA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Increased awareness of the musculoskeletal manifestations associated with ATTR may enable an earlier diagnosis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85570-6226-BA14-B6C4-AE7AAFCB8A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8389"/>
      </p:ext>
    </p:extLst>
  </p:cSld>
  <p:clrMapOvr>
    <a:masterClrMapping/>
  </p:clrMapOvr>
  <p:transition advClick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C6EA46-58CF-5A79-20DC-D3C6945A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Spinal stenosis is frequently associated with ATTR amyloid deposition</a:t>
            </a:r>
            <a:endParaRPr lang="en-US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7FCDB-7A68-4329-334E-73338B602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0996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795141-CCC4-FCD9-151B-0E4B906C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Patients often undergo THA/TKA as a result of amyloid deposition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BFC7D-AAE7-63EA-94D8-01128FB57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6824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760E1-656F-DFC3-83C2-036F24EB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Carpal tunnel syndrome is a common red-flag symptom of ATTR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E5063-F27C-7CB4-C5B0-25EFBA3A0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54575"/>
      </p:ext>
    </p:extLst>
  </p:cSld>
  <p:clrMapOvr>
    <a:masterClrMapping/>
  </p:clrMapOvr>
  <p:transition advClick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4DCCC7-0F46-3026-93C7-DACFC8DD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of cardiac biomarkers to screen for ATTR-CM in CTS surgery</a:t>
            </a:r>
            <a:r>
              <a:rPr lang="en-US" baseline="30000"/>
              <a:t>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ED12E-2AA5-5FE8-FA9D-72056A84B3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0931"/>
      </p:ext>
    </p:extLst>
  </p:cSld>
  <p:clrMapOvr>
    <a:masterClrMapping/>
  </p:clrMapOvr>
  <p:transition advClick="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BC10D2-5713-01D7-722C-8B5EFD40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7991E-48EC-24F7-0F8D-3B3CDDF15F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6995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A1B61D-6625-96CA-6B02-43285B00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ATTR Amyloidosis Diagnostic Approach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E1270-0FFE-22B9-B2A4-5C1478447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9944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2D351B-CFCF-4CAA-45A3-CABBDACAF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ATTR is under-recognized and often misdiagnosed, contributing to delayed diagnosis and poor patient outcomes</a:t>
            </a:r>
            <a:endParaRPr lang="en-US" sz="2400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4B024-2297-99DF-7F04-B00437663F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45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4DADF0-71DA-3724-7460-53B05C1F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ATTR Amyloidosis Overview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62DBD-3E10-967F-34B4-9538FC88E7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36190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59AB4D-9855-654F-E38C-D9E52C75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The A</a:t>
            </a:r>
            <a:r>
              <a:rPr lang="en-US" sz="2800"/>
              <a:t>TTR diagnostic workup can be approached from a neurology or cardiology perspective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65906-118D-9EA3-3C83-3B5BEC8F6D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3420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CC9B65-8ED5-68F1-6BD4-3F2D84F2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biopsy in ATTR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AEAED-1DCF-9727-6285-4299313D03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5783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88F121-A169-29DB-C185-13F447E9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Role of genetic testing in ATTR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1944A-EAB1-72C6-DB17-5CA6425158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5243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D3DEBA-EEFF-4E0D-8263-30ACD7FE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Genetic Testing: Guidelines and Expert Consensus key takeaways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4A64B-E065-8F69-25E9-622B5422DF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76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DCACD5-DFC5-0471-8667-002FB847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can enhance the diagnosis of amyloidosis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AF0BD-56B4-4F92-C37E-7326E04035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95235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5CE383-CBBB-52D2-F145-1159325F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3EF74-A4ED-BB1E-44B4-F7915931B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3243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A8750D-CF5A-00D3-D000-21AF48CB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Neurology Diagnostic Pathway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549AE-2793-BAFA-7CC9-1DAA0E21AA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191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3455CF-C8E8-BDFA-A0F5-90CC1CCB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GB" sz="2400"/>
              <a:t>Recognizing red flags amongst overlapping neurologic features is essential for the differential diagnosis of ATTRv-PN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19C16-9B56-5B3A-8452-04C140E846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321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01F3BD-FB54-2EBC-3270-CDEAAC61F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Large-fiber sensorimotor nerve impairment can be detected </a:t>
            </a:r>
            <a:r>
              <a:rPr lang="en-US"/>
              <a:t>with </a:t>
            </a:r>
            <a:r>
              <a:rPr lang="en-US" sz="2800"/>
              <a:t>electrodiagnostic </a:t>
            </a:r>
            <a:r>
              <a:rPr lang="en-US"/>
              <a:t>t</a:t>
            </a:r>
            <a:r>
              <a:rPr lang="en-US" sz="2800"/>
              <a:t>esting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153D2-FF2E-F726-300E-076AB4D6CD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634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2A9568-81A9-C83B-C8BE-B9E0D655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Evaluation of small-fiber nerve involvement may complement the diagnostic workup</a:t>
            </a:r>
            <a:r>
              <a:rPr lang="en-US" sz="2800" baseline="30000"/>
              <a:t>1</a:t>
            </a:r>
            <a:r>
              <a:rPr lang="en-US" sz="2800"/>
              <a:t>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ADF93-24A5-0BF3-164D-C6CB2FD97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570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65F145-79D4-8D42-27AE-EAFE32CC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/>
              <a:t>Amyloidosis is a heterogeneous group of rare diseases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936E0-1183-A5DE-B24C-946E1010D6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36290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D9137A-1C66-3B35-60EF-2A26AF59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Appropriate clinical suspicion can hasten diagnosis of ATTRv-PN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FAB12-5970-FFFC-E8CE-691CE6E3EC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499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C87B62-F05F-7B67-3511-1C4A9341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Appropriate clinical suspicion can hasten diagnosis of ATTRv-PN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2FD71-DBEE-1E0A-55D1-50BCFB3010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912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766BEB-7A38-601D-3C1E-94A4F365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Genetic testing and amyloid typing allow for diagnosis of ATTRv-PN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38FE9-A1FD-1811-A379-8CE292BE3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95385"/>
      </p:ext>
    </p:extLst>
  </p:cSld>
  <p:clrMapOvr>
    <a:masterClrMapping/>
  </p:clrMapOvr>
  <p:transition advClick="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937983-2D15-CA28-89EB-0315E992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Cardiology Diagnostic Pathway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D64EE-1F1F-54DD-29FB-49361C83E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02733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3674EC-86A3-A5F5-9784-9881E54F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Recognizing red flags amongst overlapping cardiac features is essential for the differential diagnosis of ATTR-CM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FB551-4288-CD4F-D7C9-AB9B903E05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6588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A17D41-9301-A7B8-6374-C17010D04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>
                <a:latin typeface="Arial"/>
                <a:ea typeface="+mn-ea"/>
                <a:cs typeface="Arial"/>
              </a:rPr>
              <a:t>A monoclonal protein screening should be performed when cardiac amyloidosis is suspected</a:t>
            </a:r>
            <a:endParaRPr lang="en-US" sz="2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E7215-1CDD-E0B3-C3E6-B90ACD1C1A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50015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66ED28-DE22-B621-C5FD-500FD4B0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Cardiac scintigraphy is a cornerstone of noninvasive ATTR-CM diagnosis</a:t>
            </a:r>
            <a:r>
              <a:rPr lang="en-US" sz="2400" baseline="30000"/>
              <a:t>1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04245-6574-8A22-91C9-EB86499D55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01513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6CEEFC-82A0-D512-EC91-673815DA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Tc-99m-PYP scans can provide an accurate diagnosis of ATTR-CM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D8CB4-C9CC-B69D-69ED-C10258884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213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6A1B9-74E7-DFFC-2E78-3E55807C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800" b="0"/>
            </a:br>
            <a:r>
              <a:rPr lang="en-US" sz="2400"/>
              <a:t>Diagnostic Algorithm for Cardiac Amyloidosis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4D5BF-8138-758A-E580-5FD50B000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1143"/>
      </p:ext>
    </p:extLst>
  </p:cSld>
  <p:clrMapOvr>
    <a:masterClrMapping/>
  </p:clrMapOvr>
  <p:transition advClick="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6B90F4-600E-A1F9-031D-101D5794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ATTR Amyloidosis Management Strategies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A1F7F-DDF6-AEC1-16ED-23D8DFF4E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575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50392B-7D35-5644-1074-433300E5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+mn-lt"/>
              </a:rPr>
              <a:t>ATTR is a disease caused by the systemic deposition of amyloid fibrils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in tissues and organs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91075-C2D9-8FEB-445D-75ABADE57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35155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DC9C72-D8FB-B1CC-88F3-B3F66652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ATTR is a systemic disease requiring multi-disciplinary monitoring and management</a:t>
            </a:r>
            <a:r>
              <a:rPr lang="en-US" sz="2800" baseline="30000"/>
              <a:t>1-5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87876-8888-E304-86E5-0ABF85790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5728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BA7DB6-E505-5BEB-B0ED-25F5B44B3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Staging systems estimate survival in ATTR-CM</a:t>
            </a:r>
            <a:r>
              <a:rPr lang="en-GB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E846B-63FD-39AD-2FD0-4653006CB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6629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E676AD-DDEC-655D-5B27-48D9FF5C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Experts provide thresholds and frequency for monitoring disease progression in ATTR-CM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F6877-36DF-FCCA-F95F-C1EE4A1D55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6862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DBB588-88A0-1196-101F-7C58DE5A7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Asymptomatic gene carriers should receive ongoing assessment for disease penetrance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C0747-5C50-114D-1456-08B676A14D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799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D9AC9D-022B-E519-9BFC-3DF83310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Management of ATTR involves a multidisciplinary coordinated approach </a:t>
            </a:r>
            <a:br>
              <a:rPr lang="en-US" sz="2400"/>
            </a:br>
            <a:r>
              <a:rPr lang="en-US" sz="2400"/>
              <a:t>to patient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A766F-F42B-5817-DDF2-790BB6CCB2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1154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B1003F-CB11-69EF-F8F9-BB62D0E9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0FB1C-857B-4701-A1B4-1B2D6E30C5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6039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C6F3A3-B239-68C0-E91A-B4706C2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ATTR amyloidosis: Key takeaways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E2E4C-0756-7B49-884E-DAF33B3443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33530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B84B13-0F35-37DD-3B5D-6C69229F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14ED3-2FE8-AB2A-99FB-2FE7EEBF37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3808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CC240A-2994-E3B1-45F7-84DE44AB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GB" sz="2400"/>
              <a:t>There are two types of ATTR, each with distinct clinical features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347D2-336D-5B10-606D-1360F7DA0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7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45A69-03FE-4B34-2EA2-DAA785E4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sz="2400"/>
              <a:t>Hereditary ATTR is transmitted in an autosomal dominant manner with variable penetrance</a:t>
            </a:r>
            <a:endParaRPr lang="en-US" sz="2400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BEABD-A0C2-953D-0A3F-8F918CD06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5295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Office PowerPoint</Application>
  <PresentationFormat>Widescreen</PresentationFormat>
  <Paragraphs>74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Understanding ATTR Amyloidosis</vt:lpstr>
      <vt:lpstr>Table of Contents</vt:lpstr>
      <vt:lpstr>ATTR Amyloidosis Overview</vt:lpstr>
      <vt:lpstr>Amyloidosis is a heterogeneous group of rare diseases</vt:lpstr>
      <vt:lpstr>ATTR is a disease caused by the systemic deposition of amyloid fibrils  in tissues and organs</vt:lpstr>
      <vt:lpstr>There are two types of ATTR, each with distinct clinical features</vt:lpstr>
      <vt:lpstr>Hereditary ATTR is transmitted in an autosomal dominant manner with variable penetrance</vt:lpstr>
      <vt:lpstr>ATTR is a systemic disease that manifests with non-specific and heterogeneous symptoms</vt:lpstr>
      <vt:lpstr>ATTRv often presents as a mixed phenotype with symptoms of both polyneuropathy and cardiomyopathy1-6</vt:lpstr>
      <vt:lpstr>Each TTR variant has a different phenotypic pattern with variable organ involvement</vt:lpstr>
      <vt:lpstr>The clinical manifestations of ATTRv-PN vary according to age of onset, origin, and phenotype for a given mutation1,2</vt:lpstr>
      <vt:lpstr>In wild-type ATTR, polyneuropathy symptoms may be more prevalent than previously reported</vt:lpstr>
      <vt:lpstr>The exact global prevalence of ATTR is unknown and presumably underestimated</vt:lpstr>
      <vt:lpstr>The prevalence of ATTRv genotypes varies by region</vt:lpstr>
      <vt:lpstr>ATTR is a progressive disease that is ultimately fatal</vt:lpstr>
      <vt:lpstr>ATTR is a debilitating disease that profoundly impairs quality of life1</vt:lpstr>
      <vt:lpstr>Summary</vt:lpstr>
      <vt:lpstr>ATTR Amyloidosis Manifestations</vt:lpstr>
      <vt:lpstr>Red-flags can raise clinical suspicion of ATTR amyloidosis</vt:lpstr>
      <vt:lpstr>Polyneuropathy Manifestations</vt:lpstr>
      <vt:lpstr>ATTRv amyloidosis may present with polyneuropathy that includes sensorimotor and autonomic symptoms</vt:lpstr>
      <vt:lpstr>Symptoms of sensorimotor polyneuropathy evolve as ATTRv-PN progresses1-3</vt:lpstr>
      <vt:lpstr>Patients with ATTRv-PN experience progressive reduction in ambulation and daily function1,2</vt:lpstr>
      <vt:lpstr>Autonomic neuropathy symptoms are common and may occur early in the disease</vt:lpstr>
      <vt:lpstr>Cardiac dysautonomia is a disabling manifestation of ATTRv</vt:lpstr>
      <vt:lpstr>GI manifestations of ATTRv are common and can occur via  multiple potential mechanisms</vt:lpstr>
      <vt:lpstr>Urinary and sexual dysfunction are highly prevalent in ATTR patients</vt:lpstr>
      <vt:lpstr>The polyneuropathy of ATTRv may lead to further complications</vt:lpstr>
      <vt:lpstr>Cardiac Manifestations</vt:lpstr>
      <vt:lpstr>Cardiac amyloidosis caused by ATTR can be overlooked as a cause of  heart failure1,2</vt:lpstr>
      <vt:lpstr>Differences in disease course and prognosis of hereditary versus  wild-type ATTR-CM exist1</vt:lpstr>
      <vt:lpstr>V122I is the most common variant causing ATTRv-CM in North America  and is found primarily among the Black population1</vt:lpstr>
      <vt:lpstr>There are a variety of clinical clues that may raise suspicion of ATTR-CM1</vt:lpstr>
      <vt:lpstr>Clinical clues and “red flags” from an ECG: discordant QRS voltage and  LV wall thickening</vt:lpstr>
      <vt:lpstr>Increased LV wall thickness and apical sparing on ECHO are suggestive  of ATTR-CM</vt:lpstr>
      <vt:lpstr>Echocardiographic scores may help identify cardiac amyloidosis</vt:lpstr>
      <vt:lpstr>Characteristic features of ATTR-CM on CMR include diffuse LGE and elevated ECV</vt:lpstr>
      <vt:lpstr>Musculoskeletal Manifestations</vt:lpstr>
      <vt:lpstr>Patients with ATTR amyloidosis may develop musculoskeletal manifestations several years prior to other symptoms</vt:lpstr>
      <vt:lpstr>Increased awareness of the musculoskeletal manifestations associated with ATTR may enable an earlier diagnosis</vt:lpstr>
      <vt:lpstr>Spinal stenosis is frequently associated with ATTR amyloid deposition</vt:lpstr>
      <vt:lpstr>Patients often undergo THA/TKA as a result of amyloid deposition</vt:lpstr>
      <vt:lpstr>Carpal tunnel syndrome is a common red-flag symptom of ATTR</vt:lpstr>
      <vt:lpstr>Use of cardiac biomarkers to screen for ATTR-CM in CTS surgery1</vt:lpstr>
      <vt:lpstr>Summary</vt:lpstr>
      <vt:lpstr>ATTR Amyloidosis Diagnostic Approach</vt:lpstr>
      <vt:lpstr>ATTR is under-recognized and often misdiagnosed, contributing to delayed diagnosis and poor patient outcomes</vt:lpstr>
      <vt:lpstr>The ATTR diagnostic workup can be approached from a neurology or cardiology perspective</vt:lpstr>
      <vt:lpstr>Role of biopsy in ATTR</vt:lpstr>
      <vt:lpstr>Role of genetic testing in ATTR</vt:lpstr>
      <vt:lpstr>Genetic Testing: Guidelines and Expert Consensus key takeaways</vt:lpstr>
      <vt:lpstr>AI can enhance the diagnosis of amyloidosis </vt:lpstr>
      <vt:lpstr>Summary</vt:lpstr>
      <vt:lpstr>Neurology Diagnostic Pathway</vt:lpstr>
      <vt:lpstr>Recognizing red flags amongst overlapping neurologic features is essential for the differential diagnosis of ATTRv-PN</vt:lpstr>
      <vt:lpstr>Large-fiber sensorimotor nerve impairment can be detected with electrodiagnostic testing</vt:lpstr>
      <vt:lpstr>Evaluation of small-fiber nerve involvement may complement the diagnostic workup1 </vt:lpstr>
      <vt:lpstr>Appropriate clinical suspicion can hasten diagnosis of ATTRv-PN</vt:lpstr>
      <vt:lpstr>Appropriate clinical suspicion can hasten diagnosis of ATTRv-PN</vt:lpstr>
      <vt:lpstr>Genetic testing and amyloid typing allow for diagnosis of ATTRv-PN</vt:lpstr>
      <vt:lpstr>Cardiology Diagnostic Pathway</vt:lpstr>
      <vt:lpstr>Recognizing red flags amongst overlapping cardiac features is essential for the differential diagnosis of ATTR-CM</vt:lpstr>
      <vt:lpstr>A monoclonal protein screening should be performed when cardiac amyloidosis is suspected</vt:lpstr>
      <vt:lpstr>Cardiac scintigraphy is a cornerstone of noninvasive ATTR-CM diagnosis1</vt:lpstr>
      <vt:lpstr>Tc-99m-PYP scans can provide an accurate diagnosis of ATTR-CM</vt:lpstr>
      <vt:lpstr> Diagnostic Algorithm for Cardiac Amyloidosis</vt:lpstr>
      <vt:lpstr>ATTR Amyloidosis Management Strategies</vt:lpstr>
      <vt:lpstr>ATTR is a systemic disease requiring multi-disciplinary monitoring and management1-5</vt:lpstr>
      <vt:lpstr>Staging systems estimate survival in ATTR-CM1</vt:lpstr>
      <vt:lpstr>Experts provide thresholds and frequency for monitoring disease progression in ATTR-CM</vt:lpstr>
      <vt:lpstr>Asymptomatic gene carriers should receive ongoing assessment for disease penetrance</vt:lpstr>
      <vt:lpstr>Management of ATTR involves a multidisciplinary coordinated approach  to patient care</vt:lpstr>
      <vt:lpstr>Summary</vt:lpstr>
      <vt:lpstr>ATTR amyloidosis: 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Shreya Lingamaneni</dc:creator>
  <cp:lastModifiedBy>Shreya Lingamaneni</cp:lastModifiedBy>
  <cp:revision>1</cp:revision>
  <dcterms:created xsi:type="dcterms:W3CDTF">2025-08-28T08:00:51Z</dcterms:created>
  <dcterms:modified xsi:type="dcterms:W3CDTF">2025-08-28T08:01:15Z</dcterms:modified>
</cp:coreProperties>
</file>