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5" r:id="rId5"/>
    <p:sldMasterId id="2147483687" r:id="rId6"/>
    <p:sldMasterId id="2147483718" r:id="rId7"/>
    <p:sldMasterId id="2147483736" r:id="rId8"/>
  </p:sldMasterIdLst>
  <p:notesMasterIdLst>
    <p:notesMasterId r:id="rId41"/>
  </p:notesMasterIdLst>
  <p:handoutMasterIdLst>
    <p:handoutMasterId r:id="rId42"/>
  </p:handoutMasterIdLst>
  <p:sldIdLst>
    <p:sldId id="259" r:id="rId9"/>
    <p:sldId id="272" r:id="rId10"/>
    <p:sldId id="2147480000" r:id="rId11"/>
    <p:sldId id="2147483481" r:id="rId12"/>
    <p:sldId id="2147480051" r:id="rId13"/>
    <p:sldId id="261" r:id="rId14"/>
    <p:sldId id="2147483483" r:id="rId15"/>
    <p:sldId id="2147483484" r:id="rId16"/>
    <p:sldId id="2147480022" r:id="rId17"/>
    <p:sldId id="256" r:id="rId18"/>
    <p:sldId id="2147483488" r:id="rId19"/>
    <p:sldId id="2147483507" r:id="rId20"/>
    <p:sldId id="2147483470" r:id="rId21"/>
    <p:sldId id="262" r:id="rId22"/>
    <p:sldId id="2147483492" r:id="rId23"/>
    <p:sldId id="2147483496" r:id="rId24"/>
    <p:sldId id="2147483491" r:id="rId25"/>
    <p:sldId id="2147479973" r:id="rId26"/>
    <p:sldId id="2147483489" r:id="rId27"/>
    <p:sldId id="258" r:id="rId28"/>
    <p:sldId id="2147480013" r:id="rId29"/>
    <p:sldId id="2147480015" r:id="rId30"/>
    <p:sldId id="2147480034" r:id="rId31"/>
    <p:sldId id="2147479967" r:id="rId32"/>
    <p:sldId id="2147480035" r:id="rId33"/>
    <p:sldId id="2147483508" r:id="rId34"/>
    <p:sldId id="2147480037" r:id="rId35"/>
    <p:sldId id="2147483479" r:id="rId36"/>
    <p:sldId id="2147480050" r:id="rId37"/>
    <p:sldId id="2147480063" r:id="rId38"/>
    <p:sldId id="2147483511" r:id="rId39"/>
    <p:sldId id="289" r:id="rId40"/>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67E71C-D105-EED2-78E2-A59C61DDAA19}" name="Nikolos, Peter" initials="PN" userId="S::kfmj748@astrazeneca.net::4c6d8b0a-6eca-4e15-b61a-6c53802c2e4c" providerId="AD"/>
  <p188:author id="{923DEA4A-32C6-F335-4E8B-F2A5FF609C01}" name="Nagendra Savaka" initials="NS" userId="S::nagendra@Indegene.com::5e3ec6d5-2ae0-4f3d-9340-ab67ddc81a10" providerId="AD"/>
  <p188:author id="{34F92671-B314-BFAB-407A-E70E79B17D01}" name="Indegene" initials="IN" userId="Indegene" providerId="None"/>
  <p188:author id="{E6373971-4BC2-194D-19D1-A18F40A04276}" name="Anam Nawab" initials="AN" userId="S::anam.nawab@mtgsci.com::5688b83d-88fc-43f7-9d80-724a7b4b8c6c" providerId="AD"/>
  <p188:author id="{3766937D-5572-AEFE-FA55-80BB939D5163}" name="Shreya Lingamaneni" initials="sl" userId="S::shreya.lingamaneni@Indegene.com::d768beaa-587b-407b-b358-ed8abab22eb3" providerId="AD"/>
  <p188:author id="{9AAC5CC8-6C16-B5AC-98D2-37749CB13D2B}" name="Abby Lilly" initials="AL" userId="S::caroline.lilly@mtgsci.com::15eeb0e2-7ccf-4f08-beba-0f653a9024ea" providerId="AD"/>
  <p188:author id="{5A0C81D8-6446-3C7C-B21E-5339D4490F3D}" name="Tamashekan, Nikta" initials="NT" userId="S::kxhl846@astrazeneca.net::2a66a23a-ac6c-4cf8-889e-124157a7d86b" providerId="AD"/>
  <p188:author id="{5EBDD3E2-AA60-4123-08AA-04AC2C339F6D}" name="Rachel Salmon" initials="RS" userId="S::rachel.salmon@mtgsci.com::ea86faf9-8332-4991-ad73-55e60534925f" providerId="AD"/>
  <p188:author id="{568B58EB-7395-324E-0295-AF5C28F7322B}" name="Nagendra Savaka" initials="NS" userId="S::nagendra@indegene.com::5e3ec6d5-2ae0-4f3d-9340-ab67ddc81a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phant, Carrie (Med Communications)" initials="OC(C" lastIdx="41" clrIdx="0">
    <p:extLst>
      <p:ext uri="{19B8F6BF-5375-455C-9EA6-DF929625EA0E}">
        <p15:presenceInfo xmlns:p15="http://schemas.microsoft.com/office/powerpoint/2012/main" userId="S::kthc998@astrazeneca.net::06d29f50-b317-4f0b-81cf-8485079ad5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FEE"/>
    <a:srgbClr val="F1F4F3"/>
    <a:srgbClr val="D8DBD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EF566-223B-4E29-88A5-8C7481816060}" v="1" dt="2025-09-01T11:45:27.231"/>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7" autoAdjust="0"/>
    <p:restoredTop sz="93634" autoAdjust="0"/>
  </p:normalViewPr>
  <p:slideViewPr>
    <p:cSldViewPr snapToGrid="0">
      <p:cViewPr varScale="1">
        <p:scale>
          <a:sx n="74" d="100"/>
          <a:sy n="74" d="100"/>
        </p:scale>
        <p:origin x="260"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552" y="-6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hekan, Nikta" userId="2a66a23a-ac6c-4cf8-889e-124157a7d86b" providerId="ADAL" clId="{51CE6C93-C7F4-4344-BC53-795D990F4174}"/>
    <pc:docChg chg="undo custSel addSld delSld modSld modMainMaster modSection">
      <pc:chgData name="Tamashekan, Nikta" userId="2a66a23a-ac6c-4cf8-889e-124157a7d86b" providerId="ADAL" clId="{51CE6C93-C7F4-4344-BC53-795D990F4174}" dt="2025-04-25T14:32:02.081" v="2159" actId="20577"/>
      <pc:docMkLst>
        <pc:docMk/>
      </pc:docMkLst>
      <pc:sldChg chg="addSp delSp modSp mod">
        <pc:chgData name="Tamashekan, Nikta" userId="2a66a23a-ac6c-4cf8-889e-124157a7d86b" providerId="ADAL" clId="{51CE6C93-C7F4-4344-BC53-795D990F4174}" dt="2025-04-23T15:07:46.535" v="2068"/>
        <pc:sldMkLst>
          <pc:docMk/>
          <pc:sldMk cId="630117068" sldId="285"/>
        </pc:sldMkLst>
      </pc:sldChg>
      <pc:sldChg chg="modNotes modNotesTx">
        <pc:chgData name="Tamashekan, Nikta" userId="2a66a23a-ac6c-4cf8-889e-124157a7d86b" providerId="ADAL" clId="{51CE6C93-C7F4-4344-BC53-795D990F4174}" dt="2025-04-23T14:27:02.061" v="1963" actId="20577"/>
        <pc:sldMkLst>
          <pc:docMk/>
          <pc:sldMk cId="1316588745" sldId="2147479932"/>
        </pc:sldMkLst>
      </pc:sldChg>
      <pc:sldChg chg="modNotes">
        <pc:chgData name="Tamashekan, Nikta" userId="2a66a23a-ac6c-4cf8-889e-124157a7d86b" providerId="ADAL" clId="{51CE6C93-C7F4-4344-BC53-795D990F4174}" dt="2025-04-23T14:09:16.622" v="1873" actId="20577"/>
        <pc:sldMkLst>
          <pc:docMk/>
          <pc:sldMk cId="2208839345" sldId="2147479967"/>
        </pc:sldMkLst>
      </pc:sldChg>
      <pc:sldChg chg="modNotes modNotesTx">
        <pc:chgData name="Tamashekan, Nikta" userId="2a66a23a-ac6c-4cf8-889e-124157a7d86b" providerId="ADAL" clId="{51CE6C93-C7F4-4344-BC53-795D990F4174}" dt="2025-04-23T14:26:32.736" v="1953" actId="20577"/>
        <pc:sldMkLst>
          <pc:docMk/>
          <pc:sldMk cId="3494098833" sldId="2147479996"/>
        </pc:sldMkLst>
      </pc:sldChg>
      <pc:sldChg chg="modNotes">
        <pc:chgData name="Tamashekan, Nikta" userId="2a66a23a-ac6c-4cf8-889e-124157a7d86b" providerId="ADAL" clId="{51CE6C93-C7F4-4344-BC53-795D990F4174}" dt="2025-04-23T14:07:00.824" v="1860" actId="20577"/>
        <pc:sldMkLst>
          <pc:docMk/>
          <pc:sldMk cId="2601936317" sldId="2147480013"/>
        </pc:sldMkLst>
      </pc:sldChg>
      <pc:sldChg chg="modNotes">
        <pc:chgData name="Tamashekan, Nikta" userId="2a66a23a-ac6c-4cf8-889e-124157a7d86b" providerId="ADAL" clId="{51CE6C93-C7F4-4344-BC53-795D990F4174}" dt="2025-04-23T14:08:05.559" v="1864" actId="20577"/>
        <pc:sldMkLst>
          <pc:docMk/>
          <pc:sldMk cId="692363327" sldId="2147480015"/>
        </pc:sldMkLst>
      </pc:sldChg>
      <pc:sldChg chg="modNotes">
        <pc:chgData name="Tamashekan, Nikta" userId="2a66a23a-ac6c-4cf8-889e-124157a7d86b" providerId="ADAL" clId="{51CE6C93-C7F4-4344-BC53-795D990F4174}" dt="2025-04-23T13:43:56.907" v="1817" actId="20577"/>
        <pc:sldMkLst>
          <pc:docMk/>
          <pc:sldMk cId="1499317076" sldId="2147480022"/>
        </pc:sldMkLst>
      </pc:sldChg>
      <pc:sldChg chg="modNotes">
        <pc:chgData name="Tamashekan, Nikta" userId="2a66a23a-ac6c-4cf8-889e-124157a7d86b" providerId="ADAL" clId="{51CE6C93-C7F4-4344-BC53-795D990F4174}" dt="2025-04-23T14:09:08.768" v="1871" actId="20577"/>
        <pc:sldMkLst>
          <pc:docMk/>
          <pc:sldMk cId="4114954144" sldId="2147480034"/>
        </pc:sldMkLst>
      </pc:sldChg>
      <pc:sldChg chg="modNotes">
        <pc:chgData name="Tamashekan, Nikta" userId="2a66a23a-ac6c-4cf8-889e-124157a7d86b" providerId="ADAL" clId="{51CE6C93-C7F4-4344-BC53-795D990F4174}" dt="2025-04-23T14:09:28.276" v="1877" actId="20577"/>
        <pc:sldMkLst>
          <pc:docMk/>
          <pc:sldMk cId="3814071388" sldId="2147480035"/>
        </pc:sldMkLst>
      </pc:sldChg>
      <pc:sldChg chg="modNotes">
        <pc:chgData name="Tamashekan, Nikta" userId="2a66a23a-ac6c-4cf8-889e-124157a7d86b" providerId="ADAL" clId="{51CE6C93-C7F4-4344-BC53-795D990F4174}" dt="2025-04-23T14:25:38.763" v="1946" actId="20577"/>
        <pc:sldMkLst>
          <pc:docMk/>
          <pc:sldMk cId="1720454588" sldId="2147480037"/>
        </pc:sldMkLst>
      </pc:sldChg>
      <pc:sldChg chg="modNotes">
        <pc:chgData name="Tamashekan, Nikta" userId="2a66a23a-ac6c-4cf8-889e-124157a7d86b" providerId="ADAL" clId="{51CE6C93-C7F4-4344-BC53-795D990F4174}" dt="2025-04-23T14:09:02.868" v="1870" actId="20577"/>
        <pc:sldMkLst>
          <pc:docMk/>
          <pc:sldMk cId="794373665" sldId="2147480047"/>
        </pc:sldMkLst>
      </pc:sldChg>
      <pc:sldChg chg="modNotes">
        <pc:chgData name="Tamashekan, Nikta" userId="2a66a23a-ac6c-4cf8-889e-124157a7d86b" providerId="ADAL" clId="{51CE6C93-C7F4-4344-BC53-795D990F4174}" dt="2025-04-23T14:09:22.054" v="1875" actId="20577"/>
        <pc:sldMkLst>
          <pc:docMk/>
          <pc:sldMk cId="1958287163" sldId="2147480048"/>
        </pc:sldMkLst>
      </pc:sldChg>
      <pc:sldChg chg="modNotes">
        <pc:chgData name="Tamashekan, Nikta" userId="2a66a23a-ac6c-4cf8-889e-124157a7d86b" providerId="ADAL" clId="{51CE6C93-C7F4-4344-BC53-795D990F4174}" dt="2025-04-23T14:26:16.713" v="1950" actId="20577"/>
        <pc:sldMkLst>
          <pc:docMk/>
          <pc:sldMk cId="3849116215" sldId="2147480050"/>
        </pc:sldMkLst>
      </pc:sldChg>
      <pc:sldChg chg="modSp mod modNotes modNotesTx">
        <pc:chgData name="Tamashekan, Nikta" userId="2a66a23a-ac6c-4cf8-889e-124157a7d86b" providerId="ADAL" clId="{51CE6C93-C7F4-4344-BC53-795D990F4174}" dt="2025-04-25T13:32:24.564" v="2093" actId="20577"/>
        <pc:sldMkLst>
          <pc:docMk/>
          <pc:sldMk cId="2991534833" sldId="2147483470"/>
        </pc:sldMkLst>
      </pc:sldChg>
      <pc:sldChg chg="modNotes">
        <pc:chgData name="Tamashekan, Nikta" userId="2a66a23a-ac6c-4cf8-889e-124157a7d86b" providerId="ADAL" clId="{51CE6C93-C7F4-4344-BC53-795D990F4174}" dt="2025-04-23T14:26:07.539" v="1948" actId="20577"/>
        <pc:sldMkLst>
          <pc:docMk/>
          <pc:sldMk cId="3075168005" sldId="2147483479"/>
        </pc:sldMkLst>
      </pc:sldChg>
      <pc:sldChg chg="addSp delSp modSp mod modNotesTx">
        <pc:chgData name="Tamashekan, Nikta" userId="2a66a23a-ac6c-4cf8-889e-124157a7d86b" providerId="ADAL" clId="{51CE6C93-C7F4-4344-BC53-795D990F4174}" dt="2025-04-22T15:14:03.586" v="315" actId="20577"/>
        <pc:sldMkLst>
          <pc:docMk/>
          <pc:sldMk cId="1046966127" sldId="2147483481"/>
        </pc:sldMkLst>
      </pc:sldChg>
      <pc:sldChg chg="modSp mod modNotes modNotesTx">
        <pc:chgData name="Tamashekan, Nikta" userId="2a66a23a-ac6c-4cf8-889e-124157a7d86b" providerId="ADAL" clId="{51CE6C93-C7F4-4344-BC53-795D990F4174}" dt="2025-04-25T13:28:09.231" v="2090" actId="20577"/>
        <pc:sldMkLst>
          <pc:docMk/>
          <pc:sldMk cId="1733282341" sldId="2147483483"/>
        </pc:sldMkLst>
      </pc:sldChg>
      <pc:sldChg chg="addSp delSp modSp mod modNotes modNotesTx">
        <pc:chgData name="Tamashekan, Nikta" userId="2a66a23a-ac6c-4cf8-889e-124157a7d86b" providerId="ADAL" clId="{51CE6C93-C7F4-4344-BC53-795D990F4174}" dt="2025-04-23T13:42:48.570" v="1811" actId="20577"/>
        <pc:sldMkLst>
          <pc:docMk/>
          <pc:sldMk cId="147689571" sldId="2147483484"/>
        </pc:sldMkLst>
      </pc:sldChg>
      <pc:sldChg chg="modSp mod modNotes modNotesTx">
        <pc:chgData name="Tamashekan, Nikta" userId="2a66a23a-ac6c-4cf8-889e-124157a7d86b" providerId="ADAL" clId="{51CE6C93-C7F4-4344-BC53-795D990F4174}" dt="2025-04-23T13:44:23.678" v="1821" actId="20577"/>
        <pc:sldMkLst>
          <pc:docMk/>
          <pc:sldMk cId="392445271" sldId="2147483488"/>
        </pc:sldMkLst>
      </pc:sldChg>
      <pc:sldChg chg="delSp modSp mod modNotes">
        <pc:chgData name="Tamashekan, Nikta" userId="2a66a23a-ac6c-4cf8-889e-124157a7d86b" providerId="ADAL" clId="{51CE6C93-C7F4-4344-BC53-795D990F4174}" dt="2025-04-25T13:39:52.717" v="2146" actId="1035"/>
        <pc:sldMkLst>
          <pc:docMk/>
          <pc:sldMk cId="2438948819" sldId="2147483489"/>
        </pc:sldMkLst>
      </pc:sldChg>
      <pc:sldChg chg="modSp mod modNotes">
        <pc:chgData name="Tamashekan, Nikta" userId="2a66a23a-ac6c-4cf8-889e-124157a7d86b" providerId="ADAL" clId="{51CE6C93-C7F4-4344-BC53-795D990F4174}" dt="2025-04-23T14:03:03.719" v="1859" actId="11"/>
        <pc:sldMkLst>
          <pc:docMk/>
          <pc:sldMk cId="875150786" sldId="2147483490"/>
        </pc:sldMkLst>
      </pc:sldChg>
      <pc:sldChg chg="addSp delSp modSp mod modNotes modNotesTx">
        <pc:chgData name="Tamashekan, Nikta" userId="2a66a23a-ac6c-4cf8-889e-124157a7d86b" providerId="ADAL" clId="{51CE6C93-C7F4-4344-BC53-795D990F4174}" dt="2025-04-25T13:38:41.774" v="2138" actId="20577"/>
        <pc:sldMkLst>
          <pc:docMk/>
          <pc:sldMk cId="596699636" sldId="2147483491"/>
        </pc:sldMkLst>
      </pc:sldChg>
      <pc:sldChg chg="addSp delSp modSp mod chgLayout modNotes modNotesTx">
        <pc:chgData name="Tamashekan, Nikta" userId="2a66a23a-ac6c-4cf8-889e-124157a7d86b" providerId="ADAL" clId="{51CE6C93-C7F4-4344-BC53-795D990F4174}" dt="2025-04-23T14:00:02.391" v="1847" actId="20577"/>
        <pc:sldMkLst>
          <pc:docMk/>
          <pc:sldMk cId="1275378660" sldId="2147483492"/>
        </pc:sldMkLst>
      </pc:sldChg>
      <pc:sldChg chg="del">
        <pc:chgData name="Tamashekan, Nikta" userId="2a66a23a-ac6c-4cf8-889e-124157a7d86b" providerId="ADAL" clId="{51CE6C93-C7F4-4344-BC53-795D990F4174}" dt="2025-04-22T15:01:13.843" v="26" actId="2696"/>
        <pc:sldMkLst>
          <pc:docMk/>
          <pc:sldMk cId="1461092992" sldId="2147483492"/>
        </pc:sldMkLst>
      </pc:sldChg>
      <pc:sldChg chg="addSp delSp modSp mod modNotes modNotesTx">
        <pc:chgData name="Tamashekan, Nikta" userId="2a66a23a-ac6c-4cf8-889e-124157a7d86b" providerId="ADAL" clId="{51CE6C93-C7F4-4344-BC53-795D990F4174}" dt="2025-04-23T14:17:40.045" v="1912"/>
        <pc:sldMkLst>
          <pc:docMk/>
          <pc:sldMk cId="3665016493" sldId="2147483494"/>
        </pc:sldMkLst>
      </pc:sldChg>
      <pc:sldChg chg="modSp mod modNotes modNotesTx">
        <pc:chgData name="Tamashekan, Nikta" userId="2a66a23a-ac6c-4cf8-889e-124157a7d86b" providerId="ADAL" clId="{51CE6C93-C7F4-4344-BC53-795D990F4174}" dt="2025-04-23T14:00:10.687" v="1848" actId="20577"/>
        <pc:sldMkLst>
          <pc:docMk/>
          <pc:sldMk cId="4134649462" sldId="2147483496"/>
        </pc:sldMkLst>
      </pc:sldChg>
      <pc:sldChg chg="addSp delSp modSp mod modNotes">
        <pc:chgData name="Tamashekan, Nikta" userId="2a66a23a-ac6c-4cf8-889e-124157a7d86b" providerId="ADAL" clId="{51CE6C93-C7F4-4344-BC53-795D990F4174}" dt="2025-04-25T13:35:07.389" v="2134" actId="20577"/>
        <pc:sldMkLst>
          <pc:docMk/>
          <pc:sldMk cId="65705644" sldId="2147483497"/>
        </pc:sldMkLst>
      </pc:sldChg>
      <pc:sldChg chg="addSp delSp modSp mod modNotes">
        <pc:chgData name="Tamashekan, Nikta" userId="2a66a23a-ac6c-4cf8-889e-124157a7d86b" providerId="ADAL" clId="{51CE6C93-C7F4-4344-BC53-795D990F4174}" dt="2025-04-23T13:44:32.112" v="1822" actId="20577"/>
        <pc:sldMkLst>
          <pc:docMk/>
          <pc:sldMk cId="1443043942" sldId="2147483507"/>
        </pc:sldMkLst>
      </pc:sldChg>
      <pc:sldChg chg="addSp delSp modSp mod modClrScheme chgLayout modNotes modNotesTx">
        <pc:chgData name="Tamashekan, Nikta" userId="2a66a23a-ac6c-4cf8-889e-124157a7d86b" providerId="ADAL" clId="{51CE6C93-C7F4-4344-BC53-795D990F4174}" dt="2025-04-25T14:32:02.081" v="2159" actId="20577"/>
        <pc:sldMkLst>
          <pc:docMk/>
          <pc:sldMk cId="68180418" sldId="2147483508"/>
        </pc:sldMkLst>
      </pc:sldChg>
      <pc:sldChg chg="addSp delSp modSp add del mod modClrScheme chgLayout">
        <pc:chgData name="Tamashekan, Nikta" userId="2a66a23a-ac6c-4cf8-889e-124157a7d86b" providerId="ADAL" clId="{51CE6C93-C7F4-4344-BC53-795D990F4174}" dt="2025-04-22T15:06:32.222" v="60" actId="47"/>
        <pc:sldMkLst>
          <pc:docMk/>
          <pc:sldMk cId="864692093" sldId="2147483508"/>
        </pc:sldMkLst>
      </pc:sldChg>
      <pc:sldChg chg="modSp mod modNotes modNotesTx">
        <pc:chgData name="Tamashekan, Nikta" userId="2a66a23a-ac6c-4cf8-889e-124157a7d86b" providerId="ADAL" clId="{51CE6C93-C7F4-4344-BC53-795D990F4174}" dt="2025-04-23T15:30:25.391" v="2083" actId="14100"/>
        <pc:sldMkLst>
          <pc:docMk/>
          <pc:sldMk cId="2393312708" sldId="2147483509"/>
        </pc:sldMkLst>
      </pc:sldChg>
      <pc:sldChg chg="add del">
        <pc:chgData name="Tamashekan, Nikta" userId="2a66a23a-ac6c-4cf8-889e-124157a7d86b" providerId="ADAL" clId="{51CE6C93-C7F4-4344-BC53-795D990F4174}" dt="2025-04-23T13:25:35.202" v="1685" actId="47"/>
        <pc:sldMkLst>
          <pc:docMk/>
          <pc:sldMk cId="2032767067" sldId="2147483510"/>
        </pc:sldMkLst>
      </pc:sldChg>
      <pc:sldMasterChg chg="modSldLayout">
        <pc:chgData name="Tamashekan, Nikta" userId="2a66a23a-ac6c-4cf8-889e-124157a7d86b" providerId="ADAL" clId="{51CE6C93-C7F4-4344-BC53-795D990F4174}" dt="2025-04-23T15:00:49.697" v="2015"/>
        <pc:sldMasterMkLst>
          <pc:docMk/>
          <pc:sldMasterMk cId="1689141471" sldId="2147483675"/>
        </pc:sldMasterMkLst>
        <pc:sldLayoutChg chg="modSp">
          <pc:chgData name="Tamashekan, Nikta" userId="2a66a23a-ac6c-4cf8-889e-124157a7d86b" providerId="ADAL" clId="{51CE6C93-C7F4-4344-BC53-795D990F4174}" dt="2025-04-22T14:58:18.087" v="21"/>
          <pc:sldLayoutMkLst>
            <pc:docMk/>
            <pc:sldMasterMk cId="1689141471" sldId="2147483675"/>
            <pc:sldLayoutMk cId="3932839777" sldId="2147483677"/>
          </pc:sldLayoutMkLst>
        </pc:sldLayoutChg>
        <pc:sldLayoutChg chg="modSp mod">
          <pc:chgData name="Tamashekan, Nikta" userId="2a66a23a-ac6c-4cf8-889e-124157a7d86b" providerId="ADAL" clId="{51CE6C93-C7F4-4344-BC53-795D990F4174}" dt="2025-04-23T15:00:49.697" v="2015"/>
          <pc:sldLayoutMkLst>
            <pc:docMk/>
            <pc:sldMasterMk cId="1689141471" sldId="2147483675"/>
            <pc:sldLayoutMk cId="3646944626" sldId="2147483681"/>
          </pc:sldLayoutMkLst>
        </pc:sldLayoutChg>
      </pc:sldMasterChg>
      <pc:sldMasterChg chg="modSldLayout">
        <pc:chgData name="Tamashekan, Nikta" userId="2a66a23a-ac6c-4cf8-889e-124157a7d86b" providerId="ADAL" clId="{51CE6C93-C7F4-4344-BC53-795D990F4174}" dt="2025-04-22T14:59:39.652" v="25"/>
        <pc:sldMasterMkLst>
          <pc:docMk/>
          <pc:sldMasterMk cId="3893356756" sldId="2147483718"/>
        </pc:sldMasterMkLst>
        <pc:sldLayoutChg chg="modSp">
          <pc:chgData name="Tamashekan, Nikta" userId="2a66a23a-ac6c-4cf8-889e-124157a7d86b" providerId="ADAL" clId="{51CE6C93-C7F4-4344-BC53-795D990F4174}" dt="2025-04-22T14:59:39.652" v="25"/>
          <pc:sldLayoutMkLst>
            <pc:docMk/>
            <pc:sldMasterMk cId="3893356756" sldId="2147483718"/>
            <pc:sldLayoutMk cId="2428819856" sldId="2147483720"/>
          </pc:sldLayoutMkLst>
        </pc:sldLayoutChg>
      </pc:sldMasterChg>
    </pc:docChg>
  </pc:docChgLst>
  <pc:docChgLst>
    <pc:chgData name="Shreya Lingamaneni" userId="d768beaa-587b-407b-b358-ed8abab22eb3" providerId="ADAL" clId="{740DD5C4-ED21-40E1-AF6C-2DAF43AF7224}"/>
    <pc:docChg chg="undo custSel addSld delSld modSld">
      <pc:chgData name="Shreya Lingamaneni" userId="d768beaa-587b-407b-b358-ed8abab22eb3" providerId="ADAL" clId="{740DD5C4-ED21-40E1-AF6C-2DAF43AF7224}" dt="2025-09-01T11:45:27.204" v="13"/>
      <pc:docMkLst>
        <pc:docMk/>
      </pc:docMkLst>
      <pc:sldChg chg="add">
        <pc:chgData name="Shreya Lingamaneni" userId="d768beaa-587b-407b-b358-ed8abab22eb3" providerId="ADAL" clId="{740DD5C4-ED21-40E1-AF6C-2DAF43AF7224}" dt="2025-09-01T11:45:27.204" v="13"/>
        <pc:sldMkLst>
          <pc:docMk/>
          <pc:sldMk cId="3878491818" sldId="256"/>
        </pc:sldMkLst>
      </pc:sldChg>
      <pc:sldChg chg="modSp mod">
        <pc:chgData name="Shreya Lingamaneni" userId="d768beaa-587b-407b-b358-ed8abab22eb3" providerId="ADAL" clId="{740DD5C4-ED21-40E1-AF6C-2DAF43AF7224}" dt="2025-09-01T11:43:30.263" v="9"/>
        <pc:sldMkLst>
          <pc:docMk/>
          <pc:sldMk cId="1048032742" sldId="259"/>
        </pc:sldMkLst>
        <pc:spChg chg="mod">
          <ac:chgData name="Shreya Lingamaneni" userId="d768beaa-587b-407b-b358-ed8abab22eb3" providerId="ADAL" clId="{740DD5C4-ED21-40E1-AF6C-2DAF43AF7224}" dt="2025-09-01T11:43:30.263" v="9"/>
          <ac:spMkLst>
            <pc:docMk/>
            <pc:sldMk cId="1048032742" sldId="259"/>
            <ac:spMk id="3" creationId="{CCC1BDD6-CCAC-43BE-96AF-822FCFD30CC6}"/>
          </ac:spMkLst>
        </pc:spChg>
      </pc:sldChg>
      <pc:sldChg chg="del">
        <pc:chgData name="Shreya Lingamaneni" userId="d768beaa-587b-407b-b358-ed8abab22eb3" providerId="ADAL" clId="{740DD5C4-ED21-40E1-AF6C-2DAF43AF7224}" dt="2025-09-01T11:45:22.551" v="12" actId="47"/>
        <pc:sldMkLst>
          <pc:docMk/>
          <pc:sldMk cId="1316588745" sldId="2147479932"/>
        </pc:sldMkLst>
      </pc:sldChg>
      <pc:sldChg chg="add del">
        <pc:chgData name="Shreya Lingamaneni" userId="d768beaa-587b-407b-b358-ed8abab22eb3" providerId="ADAL" clId="{740DD5C4-ED21-40E1-AF6C-2DAF43AF7224}" dt="2025-09-01T11:45:27.204" v="13"/>
        <pc:sldMkLst>
          <pc:docMk/>
          <pc:sldMk cId="2208839345" sldId="2147479967"/>
        </pc:sldMkLst>
      </pc:sldChg>
      <pc:sldChg chg="add del">
        <pc:chgData name="Shreya Lingamaneni" userId="d768beaa-587b-407b-b358-ed8abab22eb3" providerId="ADAL" clId="{740DD5C4-ED21-40E1-AF6C-2DAF43AF7224}" dt="2025-09-01T11:45:27.204" v="13"/>
        <pc:sldMkLst>
          <pc:docMk/>
          <pc:sldMk cId="1576796264" sldId="2147479973"/>
        </pc:sldMkLst>
      </pc:sldChg>
      <pc:sldChg chg="del">
        <pc:chgData name="Shreya Lingamaneni" userId="d768beaa-587b-407b-b358-ed8abab22eb3" providerId="ADAL" clId="{740DD5C4-ED21-40E1-AF6C-2DAF43AF7224}" dt="2025-09-01T11:45:22.551" v="12" actId="47"/>
        <pc:sldMkLst>
          <pc:docMk/>
          <pc:sldMk cId="1805918959" sldId="2147479994"/>
        </pc:sldMkLst>
      </pc:sldChg>
      <pc:sldChg chg="del">
        <pc:chgData name="Shreya Lingamaneni" userId="d768beaa-587b-407b-b358-ed8abab22eb3" providerId="ADAL" clId="{740DD5C4-ED21-40E1-AF6C-2DAF43AF7224}" dt="2025-09-01T11:45:22.551" v="12" actId="47"/>
        <pc:sldMkLst>
          <pc:docMk/>
          <pc:sldMk cId="3494098833" sldId="2147479996"/>
        </pc:sldMkLst>
      </pc:sldChg>
      <pc:sldChg chg="modSp mod">
        <pc:chgData name="Shreya Lingamaneni" userId="d768beaa-587b-407b-b358-ed8abab22eb3" providerId="ADAL" clId="{740DD5C4-ED21-40E1-AF6C-2DAF43AF7224}" dt="2025-09-01T11:44:43.107" v="11" actId="20577"/>
        <pc:sldMkLst>
          <pc:docMk/>
          <pc:sldMk cId="4056165341" sldId="2147480000"/>
        </pc:sldMkLst>
        <pc:spChg chg="mod">
          <ac:chgData name="Shreya Lingamaneni" userId="d768beaa-587b-407b-b358-ed8abab22eb3" providerId="ADAL" clId="{740DD5C4-ED21-40E1-AF6C-2DAF43AF7224}" dt="2025-09-01T11:44:43.107" v="11" actId="20577"/>
          <ac:spMkLst>
            <pc:docMk/>
            <pc:sldMk cId="4056165341" sldId="2147480000"/>
            <ac:spMk id="5" creationId="{006A24EC-E08B-4BDB-9E6E-FD75E364BF01}"/>
          </ac:spMkLst>
        </pc:spChg>
      </pc:sldChg>
      <pc:sldChg chg="modSp mod">
        <pc:chgData name="Shreya Lingamaneni" userId="d768beaa-587b-407b-b358-ed8abab22eb3" providerId="ADAL" clId="{740DD5C4-ED21-40E1-AF6C-2DAF43AF7224}" dt="2025-09-01T11:43:05.979" v="8" actId="207"/>
        <pc:sldMkLst>
          <pc:docMk/>
          <pc:sldMk cId="3096901150" sldId="2147480012"/>
        </pc:sldMkLst>
        <pc:spChg chg="mod">
          <ac:chgData name="Shreya Lingamaneni" userId="d768beaa-587b-407b-b358-ed8abab22eb3" providerId="ADAL" clId="{740DD5C4-ED21-40E1-AF6C-2DAF43AF7224}" dt="2025-09-01T11:43:05.979" v="8" actId="207"/>
          <ac:spMkLst>
            <pc:docMk/>
            <pc:sldMk cId="3096901150" sldId="2147480012"/>
            <ac:spMk id="46" creationId="{374AA712-B529-4274-B5BF-D7FE8ED82F22}"/>
          </ac:spMkLst>
        </pc:spChg>
        <pc:spChg chg="mod">
          <ac:chgData name="Shreya Lingamaneni" userId="d768beaa-587b-407b-b358-ed8abab22eb3" providerId="ADAL" clId="{740DD5C4-ED21-40E1-AF6C-2DAF43AF7224}" dt="2025-09-01T11:42:48.056" v="5" actId="20577"/>
          <ac:spMkLst>
            <pc:docMk/>
            <pc:sldMk cId="3096901150" sldId="2147480012"/>
            <ac:spMk id="47" creationId="{A40AEA2B-F084-45C7-A186-06AC795EFA32}"/>
          </ac:spMkLst>
        </pc:spChg>
        <pc:spChg chg="mod">
          <ac:chgData name="Shreya Lingamaneni" userId="d768beaa-587b-407b-b358-ed8abab22eb3" providerId="ADAL" clId="{740DD5C4-ED21-40E1-AF6C-2DAF43AF7224}" dt="2025-09-01T11:42:50.858" v="7" actId="20577"/>
          <ac:spMkLst>
            <pc:docMk/>
            <pc:sldMk cId="3096901150" sldId="2147480012"/>
            <ac:spMk id="49" creationId="{67D1256F-35E2-4E6D-9EC5-4FADD469D4CF}"/>
          </ac:spMkLst>
        </pc:spChg>
      </pc:sldChg>
      <pc:sldChg chg="add del">
        <pc:chgData name="Shreya Lingamaneni" userId="d768beaa-587b-407b-b358-ed8abab22eb3" providerId="ADAL" clId="{740DD5C4-ED21-40E1-AF6C-2DAF43AF7224}" dt="2025-09-01T11:45:27.204" v="13"/>
        <pc:sldMkLst>
          <pc:docMk/>
          <pc:sldMk cId="2601936317" sldId="2147480013"/>
        </pc:sldMkLst>
      </pc:sldChg>
      <pc:sldChg chg="add del">
        <pc:chgData name="Shreya Lingamaneni" userId="d768beaa-587b-407b-b358-ed8abab22eb3" providerId="ADAL" clId="{740DD5C4-ED21-40E1-AF6C-2DAF43AF7224}" dt="2025-09-01T11:45:27.204" v="13"/>
        <pc:sldMkLst>
          <pc:docMk/>
          <pc:sldMk cId="692363327" sldId="2147480015"/>
        </pc:sldMkLst>
      </pc:sldChg>
      <pc:sldChg chg="add del">
        <pc:chgData name="Shreya Lingamaneni" userId="d768beaa-587b-407b-b358-ed8abab22eb3" providerId="ADAL" clId="{740DD5C4-ED21-40E1-AF6C-2DAF43AF7224}" dt="2025-09-01T11:45:27.204" v="13"/>
        <pc:sldMkLst>
          <pc:docMk/>
          <pc:sldMk cId="1499317076" sldId="2147480022"/>
        </pc:sldMkLst>
      </pc:sldChg>
      <pc:sldChg chg="add del">
        <pc:chgData name="Shreya Lingamaneni" userId="d768beaa-587b-407b-b358-ed8abab22eb3" providerId="ADAL" clId="{740DD5C4-ED21-40E1-AF6C-2DAF43AF7224}" dt="2025-09-01T11:45:27.204" v="13"/>
        <pc:sldMkLst>
          <pc:docMk/>
          <pc:sldMk cId="4114954144" sldId="2147480034"/>
        </pc:sldMkLst>
      </pc:sldChg>
      <pc:sldChg chg="add del">
        <pc:chgData name="Shreya Lingamaneni" userId="d768beaa-587b-407b-b358-ed8abab22eb3" providerId="ADAL" clId="{740DD5C4-ED21-40E1-AF6C-2DAF43AF7224}" dt="2025-09-01T11:45:27.204" v="13"/>
        <pc:sldMkLst>
          <pc:docMk/>
          <pc:sldMk cId="3814071388" sldId="2147480035"/>
        </pc:sldMkLst>
      </pc:sldChg>
      <pc:sldChg chg="add del">
        <pc:chgData name="Shreya Lingamaneni" userId="d768beaa-587b-407b-b358-ed8abab22eb3" providerId="ADAL" clId="{740DD5C4-ED21-40E1-AF6C-2DAF43AF7224}" dt="2025-09-01T11:45:27.204" v="13"/>
        <pc:sldMkLst>
          <pc:docMk/>
          <pc:sldMk cId="1720454588" sldId="2147480037"/>
        </pc:sldMkLst>
      </pc:sldChg>
      <pc:sldChg chg="add del">
        <pc:chgData name="Shreya Lingamaneni" userId="d768beaa-587b-407b-b358-ed8abab22eb3" providerId="ADAL" clId="{740DD5C4-ED21-40E1-AF6C-2DAF43AF7224}" dt="2025-09-01T11:45:27.204" v="13"/>
        <pc:sldMkLst>
          <pc:docMk/>
          <pc:sldMk cId="3849116215" sldId="2147480050"/>
        </pc:sldMkLst>
      </pc:sldChg>
      <pc:sldChg chg="add del">
        <pc:chgData name="Shreya Lingamaneni" userId="d768beaa-587b-407b-b358-ed8abab22eb3" providerId="ADAL" clId="{740DD5C4-ED21-40E1-AF6C-2DAF43AF7224}" dt="2025-09-01T11:45:27.204" v="13"/>
        <pc:sldMkLst>
          <pc:docMk/>
          <pc:sldMk cId="1902871866" sldId="2147480051"/>
        </pc:sldMkLst>
      </pc:sldChg>
      <pc:sldChg chg="add del">
        <pc:chgData name="Shreya Lingamaneni" userId="d768beaa-587b-407b-b358-ed8abab22eb3" providerId="ADAL" clId="{740DD5C4-ED21-40E1-AF6C-2DAF43AF7224}" dt="2025-09-01T11:45:27.204" v="13"/>
        <pc:sldMkLst>
          <pc:docMk/>
          <pc:sldMk cId="445822591" sldId="2147480063"/>
        </pc:sldMkLst>
      </pc:sldChg>
      <pc:sldChg chg="add del">
        <pc:chgData name="Shreya Lingamaneni" userId="d768beaa-587b-407b-b358-ed8abab22eb3" providerId="ADAL" clId="{740DD5C4-ED21-40E1-AF6C-2DAF43AF7224}" dt="2025-09-01T11:45:27.204" v="13"/>
        <pc:sldMkLst>
          <pc:docMk/>
          <pc:sldMk cId="2991534833" sldId="2147483470"/>
        </pc:sldMkLst>
      </pc:sldChg>
      <pc:sldChg chg="add del">
        <pc:chgData name="Shreya Lingamaneni" userId="d768beaa-587b-407b-b358-ed8abab22eb3" providerId="ADAL" clId="{740DD5C4-ED21-40E1-AF6C-2DAF43AF7224}" dt="2025-09-01T11:45:27.204" v="13"/>
        <pc:sldMkLst>
          <pc:docMk/>
          <pc:sldMk cId="3075168005" sldId="2147483479"/>
        </pc:sldMkLst>
      </pc:sldChg>
      <pc:sldChg chg="add del">
        <pc:chgData name="Shreya Lingamaneni" userId="d768beaa-587b-407b-b358-ed8abab22eb3" providerId="ADAL" clId="{740DD5C4-ED21-40E1-AF6C-2DAF43AF7224}" dt="2025-09-01T11:45:27.204" v="13"/>
        <pc:sldMkLst>
          <pc:docMk/>
          <pc:sldMk cId="1046966127" sldId="2147483481"/>
        </pc:sldMkLst>
      </pc:sldChg>
      <pc:sldChg chg="add del">
        <pc:chgData name="Shreya Lingamaneni" userId="d768beaa-587b-407b-b358-ed8abab22eb3" providerId="ADAL" clId="{740DD5C4-ED21-40E1-AF6C-2DAF43AF7224}" dt="2025-09-01T11:45:27.204" v="13"/>
        <pc:sldMkLst>
          <pc:docMk/>
          <pc:sldMk cId="1733282341" sldId="2147483483"/>
        </pc:sldMkLst>
      </pc:sldChg>
      <pc:sldChg chg="add del">
        <pc:chgData name="Shreya Lingamaneni" userId="d768beaa-587b-407b-b358-ed8abab22eb3" providerId="ADAL" clId="{740DD5C4-ED21-40E1-AF6C-2DAF43AF7224}" dt="2025-09-01T11:45:27.204" v="13"/>
        <pc:sldMkLst>
          <pc:docMk/>
          <pc:sldMk cId="147689571" sldId="2147483484"/>
        </pc:sldMkLst>
      </pc:sldChg>
      <pc:sldChg chg="add del">
        <pc:chgData name="Shreya Lingamaneni" userId="d768beaa-587b-407b-b358-ed8abab22eb3" providerId="ADAL" clId="{740DD5C4-ED21-40E1-AF6C-2DAF43AF7224}" dt="2025-09-01T11:45:27.204" v="13"/>
        <pc:sldMkLst>
          <pc:docMk/>
          <pc:sldMk cId="392445271" sldId="2147483488"/>
        </pc:sldMkLst>
      </pc:sldChg>
      <pc:sldChg chg="add del">
        <pc:chgData name="Shreya Lingamaneni" userId="d768beaa-587b-407b-b358-ed8abab22eb3" providerId="ADAL" clId="{740DD5C4-ED21-40E1-AF6C-2DAF43AF7224}" dt="2025-09-01T11:45:27.204" v="13"/>
        <pc:sldMkLst>
          <pc:docMk/>
          <pc:sldMk cId="2438948819" sldId="2147483489"/>
        </pc:sldMkLst>
      </pc:sldChg>
      <pc:sldChg chg="del">
        <pc:chgData name="Shreya Lingamaneni" userId="d768beaa-587b-407b-b358-ed8abab22eb3" providerId="ADAL" clId="{740DD5C4-ED21-40E1-AF6C-2DAF43AF7224}" dt="2025-09-01T11:45:22.551" v="12" actId="47"/>
        <pc:sldMkLst>
          <pc:docMk/>
          <pc:sldMk cId="875150786" sldId="2147483490"/>
        </pc:sldMkLst>
      </pc:sldChg>
      <pc:sldChg chg="add del">
        <pc:chgData name="Shreya Lingamaneni" userId="d768beaa-587b-407b-b358-ed8abab22eb3" providerId="ADAL" clId="{740DD5C4-ED21-40E1-AF6C-2DAF43AF7224}" dt="2025-09-01T11:45:27.204" v="13"/>
        <pc:sldMkLst>
          <pc:docMk/>
          <pc:sldMk cId="596699636" sldId="2147483491"/>
        </pc:sldMkLst>
      </pc:sldChg>
      <pc:sldChg chg="add del">
        <pc:chgData name="Shreya Lingamaneni" userId="d768beaa-587b-407b-b358-ed8abab22eb3" providerId="ADAL" clId="{740DD5C4-ED21-40E1-AF6C-2DAF43AF7224}" dt="2025-09-01T11:45:27.204" v="13"/>
        <pc:sldMkLst>
          <pc:docMk/>
          <pc:sldMk cId="1275378660" sldId="2147483492"/>
        </pc:sldMkLst>
      </pc:sldChg>
      <pc:sldChg chg="del">
        <pc:chgData name="Shreya Lingamaneni" userId="d768beaa-587b-407b-b358-ed8abab22eb3" providerId="ADAL" clId="{740DD5C4-ED21-40E1-AF6C-2DAF43AF7224}" dt="2025-09-01T11:45:22.551" v="12" actId="47"/>
        <pc:sldMkLst>
          <pc:docMk/>
          <pc:sldMk cId="3665016493" sldId="2147483494"/>
        </pc:sldMkLst>
      </pc:sldChg>
      <pc:sldChg chg="add del">
        <pc:chgData name="Shreya Lingamaneni" userId="d768beaa-587b-407b-b358-ed8abab22eb3" providerId="ADAL" clId="{740DD5C4-ED21-40E1-AF6C-2DAF43AF7224}" dt="2025-09-01T11:45:27.204" v="13"/>
        <pc:sldMkLst>
          <pc:docMk/>
          <pc:sldMk cId="4134649462" sldId="2147483496"/>
        </pc:sldMkLst>
      </pc:sldChg>
      <pc:sldChg chg="del">
        <pc:chgData name="Shreya Lingamaneni" userId="d768beaa-587b-407b-b358-ed8abab22eb3" providerId="ADAL" clId="{740DD5C4-ED21-40E1-AF6C-2DAF43AF7224}" dt="2025-09-01T11:45:22.551" v="12" actId="47"/>
        <pc:sldMkLst>
          <pc:docMk/>
          <pc:sldMk cId="65705644" sldId="2147483497"/>
        </pc:sldMkLst>
      </pc:sldChg>
      <pc:sldChg chg="add del">
        <pc:chgData name="Shreya Lingamaneni" userId="d768beaa-587b-407b-b358-ed8abab22eb3" providerId="ADAL" clId="{740DD5C4-ED21-40E1-AF6C-2DAF43AF7224}" dt="2025-09-01T11:45:27.204" v="13"/>
        <pc:sldMkLst>
          <pc:docMk/>
          <pc:sldMk cId="1443043942" sldId="2147483507"/>
        </pc:sldMkLst>
      </pc:sldChg>
      <pc:sldChg chg="add del">
        <pc:chgData name="Shreya Lingamaneni" userId="d768beaa-587b-407b-b358-ed8abab22eb3" providerId="ADAL" clId="{740DD5C4-ED21-40E1-AF6C-2DAF43AF7224}" dt="2025-09-01T11:45:27.204" v="13"/>
        <pc:sldMkLst>
          <pc:docMk/>
          <pc:sldMk cId="68180418" sldId="2147483508"/>
        </pc:sldMkLst>
      </pc:sldChg>
      <pc:sldChg chg="add del">
        <pc:chgData name="Shreya Lingamaneni" userId="d768beaa-587b-407b-b358-ed8abab22eb3" providerId="ADAL" clId="{740DD5C4-ED21-40E1-AF6C-2DAF43AF7224}" dt="2025-09-01T11:45:27.204" v="13"/>
        <pc:sldMkLst>
          <pc:docMk/>
          <pc:sldMk cId="2393312708" sldId="2147483509"/>
        </pc:sldMkLst>
      </pc:sldChg>
      <pc:sldChg chg="add">
        <pc:chgData name="Shreya Lingamaneni" userId="d768beaa-587b-407b-b358-ed8abab22eb3" providerId="ADAL" clId="{740DD5C4-ED21-40E1-AF6C-2DAF43AF7224}" dt="2025-09-01T11:45:27.204" v="13"/>
        <pc:sldMkLst>
          <pc:docMk/>
          <pc:sldMk cId="3610568463" sldId="2147483510"/>
        </pc:sldMkLst>
      </pc:sldChg>
      <pc:sldChg chg="add">
        <pc:chgData name="Shreya Lingamaneni" userId="d768beaa-587b-407b-b358-ed8abab22eb3" providerId="ADAL" clId="{740DD5C4-ED21-40E1-AF6C-2DAF43AF7224}" dt="2025-09-01T11:45:27.204" v="13"/>
        <pc:sldMkLst>
          <pc:docMk/>
          <pc:sldMk cId="2798578754" sldId="2147483511"/>
        </pc:sldMkLst>
      </pc:sldChg>
      <pc:sldChg chg="add">
        <pc:chgData name="Shreya Lingamaneni" userId="d768beaa-587b-407b-b358-ed8abab22eb3" providerId="ADAL" clId="{740DD5C4-ED21-40E1-AF6C-2DAF43AF7224}" dt="2025-09-01T11:45:27.204" v="13"/>
        <pc:sldMkLst>
          <pc:docMk/>
          <pc:sldMk cId="1075488878" sldId="2147483512"/>
        </pc:sldMkLst>
      </pc:sldChg>
    </pc:docChg>
  </pc:docChgLst>
  <pc:docChgLst>
    <pc:chgData name="Shreya Lingamaneni" userId="d768beaa-587b-407b-b358-ed8abab22eb3" providerId="ADAL" clId="{40E99EC2-C872-4B0C-B9FC-F7F4DDA3EB0C}"/>
    <pc:docChg chg="undo custSel delSld modSld">
      <pc:chgData name="Shreya Lingamaneni" userId="d768beaa-587b-407b-b358-ed8abab22eb3" providerId="ADAL" clId="{40E99EC2-C872-4B0C-B9FC-F7F4DDA3EB0C}" dt="2025-08-06T09:04:36.837" v="13" actId="2696"/>
      <pc:docMkLst>
        <pc:docMk/>
      </pc:docMkLst>
      <pc:sldChg chg="modSp mod">
        <pc:chgData name="Shreya Lingamaneni" userId="d768beaa-587b-407b-b358-ed8abab22eb3" providerId="ADAL" clId="{40E99EC2-C872-4B0C-B9FC-F7F4DDA3EB0C}" dt="2025-08-06T09:00:46.093" v="11" actId="20577"/>
        <pc:sldMkLst>
          <pc:docMk/>
          <pc:sldMk cId="4056165341" sldId="2147480000"/>
        </pc:sldMkLst>
        <pc:spChg chg="mod">
          <ac:chgData name="Shreya Lingamaneni" userId="d768beaa-587b-407b-b358-ed8abab22eb3" providerId="ADAL" clId="{40E99EC2-C872-4B0C-B9FC-F7F4DDA3EB0C}" dt="2025-08-06T09:00:46.093" v="11" actId="20577"/>
          <ac:spMkLst>
            <pc:docMk/>
            <pc:sldMk cId="4056165341" sldId="2147480000"/>
            <ac:spMk id="5" creationId="{006A24EC-E08B-4BDB-9E6E-FD75E364BF01}"/>
          </ac:spMkLst>
        </pc:spChg>
      </pc:sldChg>
      <pc:sldChg chg="modSp mod">
        <pc:chgData name="Shreya Lingamaneni" userId="d768beaa-587b-407b-b358-ed8abab22eb3" providerId="ADAL" clId="{40E99EC2-C872-4B0C-B9FC-F7F4DDA3EB0C}" dt="2025-08-06T09:00:23.863" v="9" actId="20577"/>
        <pc:sldMkLst>
          <pc:docMk/>
          <pc:sldMk cId="3096901150" sldId="2147480012"/>
        </pc:sldMkLst>
        <pc:spChg chg="mod">
          <ac:chgData name="Shreya Lingamaneni" userId="d768beaa-587b-407b-b358-ed8abab22eb3" providerId="ADAL" clId="{40E99EC2-C872-4B0C-B9FC-F7F4DDA3EB0C}" dt="2025-08-06T09:00:21.283" v="7" actId="20577"/>
          <ac:spMkLst>
            <pc:docMk/>
            <pc:sldMk cId="3096901150" sldId="2147480012"/>
            <ac:spMk id="47" creationId="{A40AEA2B-F084-45C7-A186-06AC795EFA32}"/>
          </ac:spMkLst>
        </pc:spChg>
        <pc:spChg chg="mod">
          <ac:chgData name="Shreya Lingamaneni" userId="d768beaa-587b-407b-b358-ed8abab22eb3" providerId="ADAL" clId="{40E99EC2-C872-4B0C-B9FC-F7F4DDA3EB0C}" dt="2025-08-06T09:00:23.863" v="9" actId="20577"/>
          <ac:spMkLst>
            <pc:docMk/>
            <pc:sldMk cId="3096901150" sldId="2147480012"/>
            <ac:spMk id="49" creationId="{67D1256F-35E2-4E6D-9EC5-4FADD469D4CF}"/>
          </ac:spMkLst>
        </pc:spChg>
      </pc:sldChg>
      <pc:sldChg chg="del">
        <pc:chgData name="Shreya Lingamaneni" userId="d768beaa-587b-407b-b358-ed8abab22eb3" providerId="ADAL" clId="{40E99EC2-C872-4B0C-B9FC-F7F4DDA3EB0C}" dt="2025-08-06T09:04:31.946" v="12" actId="2696"/>
        <pc:sldMkLst>
          <pc:docMk/>
          <pc:sldMk cId="794373665" sldId="2147480047"/>
        </pc:sldMkLst>
      </pc:sldChg>
      <pc:sldChg chg="del">
        <pc:chgData name="Shreya Lingamaneni" userId="d768beaa-587b-407b-b358-ed8abab22eb3" providerId="ADAL" clId="{40E99EC2-C872-4B0C-B9FC-F7F4DDA3EB0C}" dt="2025-08-06T09:04:36.837" v="13" actId="2696"/>
        <pc:sldMkLst>
          <pc:docMk/>
          <pc:sldMk cId="1958287163" sldId="21474800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SBP</c:v>
                </c:pt>
              </c:strCache>
            </c:strRef>
          </c:tx>
          <c:spPr>
            <a:solidFill>
              <a:schemeClr val="accent2"/>
            </a:solidFill>
            <a:ln>
              <a:noFill/>
            </a:ln>
            <a:effectLst/>
          </c:spPr>
          <c:invertIfNegative val="0"/>
          <c:dLbls>
            <c:dLbl>
              <c:idx val="3"/>
              <c:layout>
                <c:manualLayout>
                  <c:x val="-1.9137152506228615E-3"/>
                  <c:y val="-1.57683233504533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91-476B-A4D4-8620CE0339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Baseline</c:v>
                </c:pt>
                <c:pt idx="1">
                  <c:v>6 months</c:v>
                </c:pt>
                <c:pt idx="2">
                  <c:v>12 months</c:v>
                </c:pt>
                <c:pt idx="3">
                  <c:v>18 months</c:v>
                </c:pt>
                <c:pt idx="4">
                  <c:v>24 months</c:v>
                </c:pt>
                <c:pt idx="5">
                  <c:v>30 months</c:v>
                </c:pt>
              </c:strCache>
            </c:strRef>
          </c:cat>
          <c:val>
            <c:numRef>
              <c:f>Sheet1!$B$2:$B$7</c:f>
              <c:numCache>
                <c:formatCode>General</c:formatCode>
                <c:ptCount val="6"/>
                <c:pt idx="0">
                  <c:v>21.9</c:v>
                </c:pt>
                <c:pt idx="1">
                  <c:v>51.6</c:v>
                </c:pt>
                <c:pt idx="2">
                  <c:v>52.2</c:v>
                </c:pt>
                <c:pt idx="3">
                  <c:v>56.5</c:v>
                </c:pt>
                <c:pt idx="4">
                  <c:v>59.5</c:v>
                </c:pt>
                <c:pt idx="5">
                  <c:v>62.2</c:v>
                </c:pt>
              </c:numCache>
            </c:numRef>
          </c:val>
          <c:extLst>
            <c:ext xmlns:c16="http://schemas.microsoft.com/office/drawing/2014/chart" uri="{C3380CC4-5D6E-409C-BE32-E72D297353CC}">
              <c16:uniqueId val="{00000001-6A91-476B-A4D4-8620CE033916}"/>
            </c:ext>
          </c:extLst>
        </c:ser>
        <c:ser>
          <c:idx val="1"/>
          <c:order val="1"/>
          <c:tx>
            <c:strRef>
              <c:f>Sheet1!$C$1</c:f>
              <c:strCache>
                <c:ptCount val="1"/>
                <c:pt idx="0">
                  <c:v>DBP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Baseline</c:v>
                </c:pt>
                <c:pt idx="1">
                  <c:v>6 months</c:v>
                </c:pt>
                <c:pt idx="2">
                  <c:v>12 months</c:v>
                </c:pt>
                <c:pt idx="3">
                  <c:v>18 months</c:v>
                </c:pt>
                <c:pt idx="4">
                  <c:v>24 months</c:v>
                </c:pt>
                <c:pt idx="5">
                  <c:v>30 months</c:v>
                </c:pt>
              </c:strCache>
            </c:strRef>
          </c:cat>
          <c:val>
            <c:numRef>
              <c:f>Sheet1!$C$2:$C$7</c:f>
              <c:numCache>
                <c:formatCode>General</c:formatCode>
                <c:ptCount val="6"/>
                <c:pt idx="0">
                  <c:v>54.2</c:v>
                </c:pt>
                <c:pt idx="1">
                  <c:v>85.4</c:v>
                </c:pt>
                <c:pt idx="2">
                  <c:v>85.4</c:v>
                </c:pt>
                <c:pt idx="3">
                  <c:v>87.6</c:v>
                </c:pt>
                <c:pt idx="4">
                  <c:v>88.6</c:v>
                </c:pt>
                <c:pt idx="5">
                  <c:v>90.2</c:v>
                </c:pt>
              </c:numCache>
            </c:numRef>
          </c:val>
          <c:extLst>
            <c:ext xmlns:c16="http://schemas.microsoft.com/office/drawing/2014/chart" uri="{C3380CC4-5D6E-409C-BE32-E72D297353CC}">
              <c16:uniqueId val="{00000002-6A91-476B-A4D4-8620CE033916}"/>
            </c:ext>
          </c:extLst>
        </c:ser>
        <c:dLbls>
          <c:dLblPos val="outEnd"/>
          <c:showLegendKey val="0"/>
          <c:showVal val="1"/>
          <c:showCatName val="0"/>
          <c:showSerName val="0"/>
          <c:showPercent val="0"/>
          <c:showBubbleSize val="0"/>
        </c:dLbls>
        <c:gapWidth val="100"/>
        <c:axId val="1011118975"/>
        <c:axId val="1011124255"/>
      </c:barChart>
      <c:catAx>
        <c:axId val="1011118975"/>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11124255"/>
        <c:crosses val="autoZero"/>
        <c:auto val="1"/>
        <c:lblAlgn val="ctr"/>
        <c:lblOffset val="100"/>
        <c:noMultiLvlLbl val="0"/>
      </c:catAx>
      <c:valAx>
        <c:axId val="101112425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1111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53876773192741E-2"/>
          <c:y val="1.113091692544786E-2"/>
          <c:w val="0.89809224645361452"/>
          <c:h val="0.78634191622769778"/>
        </c:manualLayout>
      </c:layout>
      <c:scatterChart>
        <c:scatterStyle val="lineMarker"/>
        <c:varyColors val="0"/>
        <c:ser>
          <c:idx val="0"/>
          <c:order val="0"/>
          <c:tx>
            <c:strRef>
              <c:f>Sheet1!$D$1</c:f>
              <c:strCache>
                <c:ptCount val="1"/>
                <c:pt idx="0">
                  <c:v>Ratio</c:v>
                </c:pt>
              </c:strCache>
            </c:strRef>
          </c:tx>
          <c:spPr>
            <a:ln w="28575">
              <a:noFill/>
            </a:ln>
          </c:spPr>
          <c:marker>
            <c:symbol val="diamond"/>
            <c:size val="8"/>
            <c:spPr>
              <a:solidFill>
                <a:schemeClr val="tx1"/>
              </a:solidFill>
              <a:ln>
                <a:noFill/>
              </a:ln>
            </c:spPr>
          </c:marker>
          <c:errBars>
            <c:errDir val="x"/>
            <c:errBarType val="both"/>
            <c:errValType val="cust"/>
            <c:noEndCap val="0"/>
            <c:plus>
              <c:numRef>
                <c:f>Sheet1!$G$2:$G$13</c:f>
                <c:numCache>
                  <c:formatCode>General</c:formatCode>
                  <c:ptCount val="12"/>
                  <c:pt idx="1">
                    <c:v>6.9999999999999951E-2</c:v>
                  </c:pt>
                  <c:pt idx="2">
                    <c:v>0.15000000000000013</c:v>
                  </c:pt>
                  <c:pt idx="3">
                    <c:v>0.10000000000000009</c:v>
                  </c:pt>
                  <c:pt idx="4">
                    <c:v>0.34000000000000008</c:v>
                  </c:pt>
                  <c:pt idx="5">
                    <c:v>0.4700000000000002</c:v>
                  </c:pt>
                  <c:pt idx="6">
                    <c:v>0.71</c:v>
                  </c:pt>
                  <c:pt idx="7">
                    <c:v>0.1399999999999999</c:v>
                  </c:pt>
                  <c:pt idx="8">
                    <c:v>0.21999999999999997</c:v>
                  </c:pt>
                  <c:pt idx="9">
                    <c:v>0.11999999999999988</c:v>
                  </c:pt>
                  <c:pt idx="10">
                    <c:v>1.0499999999999998</c:v>
                  </c:pt>
                  <c:pt idx="11">
                    <c:v>0.25</c:v>
                  </c:pt>
                </c:numCache>
              </c:numRef>
            </c:plus>
            <c:minus>
              <c:numRef>
                <c:f>Sheet1!$H$2:$H$13</c:f>
                <c:numCache>
                  <c:formatCode>General</c:formatCode>
                  <c:ptCount val="12"/>
                  <c:pt idx="1">
                    <c:v>5.0000000000000044E-2</c:v>
                  </c:pt>
                  <c:pt idx="2">
                    <c:v>0.12999999999999989</c:v>
                  </c:pt>
                  <c:pt idx="3">
                    <c:v>9.9999999999999978E-2</c:v>
                  </c:pt>
                  <c:pt idx="4">
                    <c:v>0.30000000000000004</c:v>
                  </c:pt>
                  <c:pt idx="5">
                    <c:v>0.37999999999999989</c:v>
                  </c:pt>
                  <c:pt idx="6">
                    <c:v>0.55000000000000004</c:v>
                  </c:pt>
                  <c:pt idx="7">
                    <c:v>0.13000000000000012</c:v>
                  </c:pt>
                  <c:pt idx="8">
                    <c:v>0.18999999999999995</c:v>
                  </c:pt>
                  <c:pt idx="9">
                    <c:v>0.10000000000000009</c:v>
                  </c:pt>
                  <c:pt idx="10">
                    <c:v>0.75</c:v>
                  </c:pt>
                  <c:pt idx="11">
                    <c:v>0.21000000000000019</c:v>
                  </c:pt>
                </c:numCache>
              </c:numRef>
            </c:minus>
            <c:spPr>
              <a:ln w="12700">
                <a:solidFill>
                  <a:schemeClr val="tx1"/>
                </a:solidFill>
              </a:ln>
            </c:spPr>
          </c:errBars>
          <c:xVal>
            <c:numRef>
              <c:f>Sheet1!$D$2:$D$13</c:f>
              <c:numCache>
                <c:formatCode>0.00</c:formatCode>
                <c:ptCount val="12"/>
                <c:pt idx="1">
                  <c:v>0.93</c:v>
                </c:pt>
                <c:pt idx="2">
                  <c:v>1.22</c:v>
                </c:pt>
                <c:pt idx="3">
                  <c:v>1.02</c:v>
                </c:pt>
                <c:pt idx="4">
                  <c:v>1.78</c:v>
                </c:pt>
                <c:pt idx="5">
                  <c:v>2.17</c:v>
                </c:pt>
                <c:pt idx="6">
                  <c:v>2.5</c:v>
                </c:pt>
                <c:pt idx="7">
                  <c:v>1.29</c:v>
                </c:pt>
                <c:pt idx="8">
                  <c:v>1.25</c:v>
                </c:pt>
                <c:pt idx="9">
                  <c:v>1.06</c:v>
                </c:pt>
                <c:pt idx="10">
                  <c:v>2.54</c:v>
                </c:pt>
                <c:pt idx="11">
                  <c:v>1.35</c:v>
                </c:pt>
              </c:numCache>
            </c:numRef>
          </c:xVal>
          <c:yVal>
            <c:numRef>
              <c:f>Sheet1!$C$2:$C$13</c:f>
              <c:numCache>
                <c:formatCode>General</c:formatCode>
                <c:ptCount val="12"/>
                <c:pt idx="0">
                  <c:v>2</c:v>
                </c:pt>
                <c:pt idx="1">
                  <c:v>0.6</c:v>
                </c:pt>
                <c:pt idx="2">
                  <c:v>1.8</c:v>
                </c:pt>
                <c:pt idx="3">
                  <c:v>3</c:v>
                </c:pt>
                <c:pt idx="4">
                  <c:v>4.2</c:v>
                </c:pt>
                <c:pt idx="5">
                  <c:v>5.4</c:v>
                </c:pt>
                <c:pt idx="6">
                  <c:v>6.5</c:v>
                </c:pt>
                <c:pt idx="7">
                  <c:v>7.5</c:v>
                </c:pt>
                <c:pt idx="8">
                  <c:v>8.9</c:v>
                </c:pt>
                <c:pt idx="9">
                  <c:v>10.1</c:v>
                </c:pt>
                <c:pt idx="10">
                  <c:v>11.2</c:v>
                </c:pt>
                <c:pt idx="11">
                  <c:v>12.4</c:v>
                </c:pt>
              </c:numCache>
            </c:numRef>
          </c:yVal>
          <c:smooth val="0"/>
          <c:extLst>
            <c:ext xmlns:c16="http://schemas.microsoft.com/office/drawing/2014/chart" uri="{C3380CC4-5D6E-409C-BE32-E72D297353CC}">
              <c16:uniqueId val="{00000000-7AF7-458E-8F24-ADC0D43056B6}"/>
            </c:ext>
          </c:extLst>
        </c:ser>
        <c:ser>
          <c:idx val="1"/>
          <c:order val="1"/>
          <c:tx>
            <c:v>labels</c:v>
          </c:tx>
          <c:spPr>
            <a:ln w="28575">
              <a:noFill/>
            </a:ln>
          </c:spPr>
          <c:marker>
            <c:spPr>
              <a:noFill/>
              <a:ln>
                <a:noFill/>
              </a:ln>
            </c:spPr>
          </c:marker>
          <c:dLbls>
            <c:dLbl>
              <c:idx val="1"/>
              <c:delete val="1"/>
              <c:extLst>
                <c:ext xmlns:c15="http://schemas.microsoft.com/office/drawing/2012/chart" uri="{CE6537A1-D6FC-4f65-9D91-7224C49458BB}"/>
                <c:ext xmlns:c16="http://schemas.microsoft.com/office/drawing/2014/chart" uri="{C3380CC4-5D6E-409C-BE32-E72D297353CC}">
                  <c16:uniqueId val="{00000001-7AF7-458E-8F24-ADC0D43056B6}"/>
                </c:ext>
              </c:extLst>
            </c:dLbl>
            <c:dLbl>
              <c:idx val="2"/>
              <c:delete val="1"/>
              <c:extLst>
                <c:ext xmlns:c15="http://schemas.microsoft.com/office/drawing/2012/chart" uri="{CE6537A1-D6FC-4f65-9D91-7224C49458BB}"/>
                <c:ext xmlns:c16="http://schemas.microsoft.com/office/drawing/2014/chart" uri="{C3380CC4-5D6E-409C-BE32-E72D297353CC}">
                  <c16:uniqueId val="{00000002-7AF7-458E-8F24-ADC0D43056B6}"/>
                </c:ext>
              </c:extLst>
            </c:dLbl>
            <c:dLbl>
              <c:idx val="3"/>
              <c:delete val="1"/>
              <c:extLst>
                <c:ext xmlns:c15="http://schemas.microsoft.com/office/drawing/2012/chart" uri="{CE6537A1-D6FC-4f65-9D91-7224C49458BB}"/>
                <c:ext xmlns:c16="http://schemas.microsoft.com/office/drawing/2014/chart" uri="{C3380CC4-5D6E-409C-BE32-E72D297353CC}">
                  <c16:uniqueId val="{00000003-7AF7-458E-8F24-ADC0D43056B6}"/>
                </c:ext>
              </c:extLst>
            </c:dLbl>
            <c:dLbl>
              <c:idx val="4"/>
              <c:delete val="1"/>
              <c:extLst>
                <c:ext xmlns:c15="http://schemas.microsoft.com/office/drawing/2012/chart" uri="{CE6537A1-D6FC-4f65-9D91-7224C49458BB}"/>
                <c:ext xmlns:c16="http://schemas.microsoft.com/office/drawing/2014/chart" uri="{C3380CC4-5D6E-409C-BE32-E72D297353CC}">
                  <c16:uniqueId val="{00000004-7AF7-458E-8F24-ADC0D43056B6}"/>
                </c:ext>
              </c:extLst>
            </c:dLbl>
            <c:dLbl>
              <c:idx val="5"/>
              <c:delete val="1"/>
              <c:extLst>
                <c:ext xmlns:c15="http://schemas.microsoft.com/office/drawing/2012/chart" uri="{CE6537A1-D6FC-4f65-9D91-7224C49458BB}"/>
                <c:ext xmlns:c16="http://schemas.microsoft.com/office/drawing/2014/chart" uri="{C3380CC4-5D6E-409C-BE32-E72D297353CC}">
                  <c16:uniqueId val="{00000005-7AF7-458E-8F24-ADC0D43056B6}"/>
                </c:ext>
              </c:extLst>
            </c:dLbl>
            <c:dLbl>
              <c:idx val="6"/>
              <c:delete val="1"/>
              <c:extLst>
                <c:ext xmlns:c15="http://schemas.microsoft.com/office/drawing/2012/chart" uri="{CE6537A1-D6FC-4f65-9D91-7224C49458BB}"/>
                <c:ext xmlns:c16="http://schemas.microsoft.com/office/drawing/2014/chart" uri="{C3380CC4-5D6E-409C-BE32-E72D297353CC}">
                  <c16:uniqueId val="{00000006-7AF7-458E-8F24-ADC0D43056B6}"/>
                </c:ext>
              </c:extLst>
            </c:dLbl>
            <c:dLbl>
              <c:idx val="7"/>
              <c:delete val="1"/>
              <c:extLst>
                <c:ext xmlns:c15="http://schemas.microsoft.com/office/drawing/2012/chart" uri="{CE6537A1-D6FC-4f65-9D91-7224C49458BB}"/>
                <c:ext xmlns:c16="http://schemas.microsoft.com/office/drawing/2014/chart" uri="{C3380CC4-5D6E-409C-BE32-E72D297353CC}">
                  <c16:uniqueId val="{00000007-7AF7-458E-8F24-ADC0D43056B6}"/>
                </c:ext>
              </c:extLst>
            </c:dLbl>
            <c:dLbl>
              <c:idx val="8"/>
              <c:delete val="1"/>
              <c:extLst>
                <c:ext xmlns:c15="http://schemas.microsoft.com/office/drawing/2012/chart" uri="{CE6537A1-D6FC-4f65-9D91-7224C49458BB}"/>
                <c:ext xmlns:c16="http://schemas.microsoft.com/office/drawing/2014/chart" uri="{C3380CC4-5D6E-409C-BE32-E72D297353CC}">
                  <c16:uniqueId val="{00000008-7AF7-458E-8F24-ADC0D43056B6}"/>
                </c:ext>
              </c:extLst>
            </c:dLbl>
            <c:dLbl>
              <c:idx val="11"/>
              <c:delete val="1"/>
              <c:extLst>
                <c:ext xmlns:c15="http://schemas.microsoft.com/office/drawing/2012/chart" uri="{CE6537A1-D6FC-4f65-9D91-7224C49458BB}"/>
                <c:ext xmlns:c16="http://schemas.microsoft.com/office/drawing/2014/chart" uri="{C3380CC4-5D6E-409C-BE32-E72D297353CC}">
                  <c16:uniqueId val="{00000009-7AF7-458E-8F24-ADC0D43056B6}"/>
                </c:ext>
              </c:extLst>
            </c:dLbl>
            <c:dLbl>
              <c:idx val="12"/>
              <c:delete val="1"/>
              <c:extLst>
                <c:ext xmlns:c15="http://schemas.microsoft.com/office/drawing/2012/chart" uri="{CE6537A1-D6FC-4f65-9D91-7224C49458BB}"/>
                <c:ext xmlns:c16="http://schemas.microsoft.com/office/drawing/2014/chart" uri="{C3380CC4-5D6E-409C-BE32-E72D297353CC}">
                  <c16:uniqueId val="{0000000A-7AF7-458E-8F24-ADC0D43056B6}"/>
                </c:ext>
              </c:extLst>
            </c:dLbl>
            <c:dLbl>
              <c:idx val="13"/>
              <c:delete val="1"/>
              <c:extLst>
                <c:ext xmlns:c15="http://schemas.microsoft.com/office/drawing/2012/chart" uri="{CE6537A1-D6FC-4f65-9D91-7224C49458BB}"/>
                <c:ext xmlns:c16="http://schemas.microsoft.com/office/drawing/2014/chart" uri="{C3380CC4-5D6E-409C-BE32-E72D297353CC}">
                  <c16:uniqueId val="{0000000B-7AF7-458E-8F24-ADC0D43056B6}"/>
                </c:ext>
              </c:extLst>
            </c:dLbl>
            <c:dLbl>
              <c:idx val="14"/>
              <c:delete val="1"/>
              <c:extLst>
                <c:ext xmlns:c15="http://schemas.microsoft.com/office/drawing/2012/chart" uri="{CE6537A1-D6FC-4f65-9D91-7224C49458BB}"/>
                <c:ext xmlns:c16="http://schemas.microsoft.com/office/drawing/2014/chart" uri="{C3380CC4-5D6E-409C-BE32-E72D297353CC}">
                  <c16:uniqueId val="{0000000C-7AF7-458E-8F24-ADC0D43056B6}"/>
                </c:ext>
              </c:extLst>
            </c:dLbl>
            <c:dLbl>
              <c:idx val="15"/>
              <c:delete val="1"/>
              <c:extLst>
                <c:ext xmlns:c15="http://schemas.microsoft.com/office/drawing/2012/chart" uri="{CE6537A1-D6FC-4f65-9D91-7224C49458BB}"/>
                <c:ext xmlns:c16="http://schemas.microsoft.com/office/drawing/2014/chart" uri="{C3380CC4-5D6E-409C-BE32-E72D297353CC}">
                  <c16:uniqueId val="{0000000D-7AF7-458E-8F24-ADC0D43056B6}"/>
                </c:ext>
              </c:extLst>
            </c:dLbl>
            <c:dLbl>
              <c:idx val="16"/>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{B35E52E2-FFF1-47BF-8EC9-7B9BAEA7399E}</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0E-7AF7-458E-8F24-ADC0D43056B6}"/>
                </c:ext>
              </c:extLst>
            </c:dLbl>
            <c:dLbl>
              <c:idx val="17"/>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{3B3EC0C5-CF9F-4507-A42F-3C169C89E6BC}</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0F-7AF7-458E-8F24-ADC0D43056B6}"/>
                </c:ext>
              </c:extLst>
            </c:dLbl>
            <c:dLbl>
              <c:idx val="18"/>
              <c:tx>
                <c:strRef>
                  <c:f>Sheet1!$B$2</c:f>
                  <c:strCache>
                    <c:ptCount val="1"/>
                    <c:pt idx="0">
                      <c:v>Investigator-reported exacerbation triggers</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{F0568E1B-2743-4A03-BB4C-1ECAC0134B53}</c15:txfldGUID>
                      <c15:f>Sheet1!$B$2</c15:f>
                      <c15:dlblFieldTableCache>
                        <c:ptCount val="1"/>
                        <c:pt idx="0">
                          <c:v>Investigator-reported exacerbation triggers</c:v>
                        </c:pt>
                      </c15:dlblFieldTableCache>
                    </c15:dlblFTEntry>
                  </c15:dlblFieldTable>
                  <c15:showDataLabelsRange val="0"/>
                </c:ext>
                <c:ext xmlns:c16="http://schemas.microsoft.com/office/drawing/2014/chart" uri="{C3380CC4-5D6E-409C-BE32-E72D297353CC}">
                  <c16:uniqueId val="{00000010-7AF7-458E-8F24-ADC0D43056B6}"/>
                </c:ext>
              </c:extLst>
            </c:dLbl>
            <c:dLbl>
              <c:idx val="19"/>
              <c:tx>
                <c:strRef>
                  <c:f>Sheet1!#REF!</c:f>
                  <c:strCache>
                    <c:ptCount val="1"/>
                    <c:pt idx="0">
                      <c:v>#REF!</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{4857A35A-D5FB-44B1-972E-4E5F85D9B8A3}</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11-7AF7-458E-8F24-ADC0D43056B6}"/>
                </c:ext>
              </c:extLst>
            </c:dLbl>
            <c:dLbl>
              <c:idx val="20"/>
              <c:tx>
                <c:strRef>
                  <c:f>Sheet1!$B$6</c:f>
                  <c:strCache>
                    <c:ptCount val="1"/>
                    <c:pt idx="0">
                      <c:v>≥ 300</c:v>
                    </c:pt>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{C363074B-E60C-4682-8D39-3C3001BB12A0}</c15:txfldGUID>
                      <c15:f>Sheet1!$B$6</c15:f>
                      <c15:dlblFieldTableCache>
                        <c:ptCount val="1"/>
                        <c:pt idx="0">
                          <c:v>≥ 300</c:v>
                        </c:pt>
                      </c15:dlblFieldTableCache>
                    </c15:dlblFTEntry>
                  </c15:dlblFieldTable>
                  <c15:showDataLabelsRange val="0"/>
                </c:ext>
                <c:ext xmlns:c16="http://schemas.microsoft.com/office/drawing/2014/chart" uri="{C3380CC4-5D6E-409C-BE32-E72D297353CC}">
                  <c16:uniqueId val="{00000012-7AF7-458E-8F24-ADC0D43056B6}"/>
                </c:ext>
              </c:extLst>
            </c:dLbl>
            <c:dLbl>
              <c:idx val="21"/>
              <c:tx>
                <c:strRef>
                  <c:f>Sheet1!$B$9</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{B6A05FE4-C936-4762-A358-B2B2D61DBB9A}</c15:txfldGUID>
                      <c15:f>Sheet1!$B$9</c15:f>
                      <c15:dlblFieldTableCache>
                        <c:ptCount val="1"/>
                      </c15:dlblFieldTableCache>
                    </c15:dlblFTEntry>
                  </c15:dlblFieldTable>
                  <c15:showDataLabelsRange val="0"/>
                </c:ext>
                <c:ext xmlns:c16="http://schemas.microsoft.com/office/drawing/2014/chart" uri="{C3380CC4-5D6E-409C-BE32-E72D297353CC}">
                  <c16:uniqueId val="{00000013-7AF7-458E-8F24-ADC0D43056B6}"/>
                </c:ext>
              </c:extLst>
            </c:dLbl>
            <c:dLbl>
              <c:idx val="22"/>
              <c:tx>
                <c:strRef>
                  <c:f>Sheet1!$B$10</c:f>
                  <c:strCache>
                    <c:ptCount val="1"/>
                  </c:strCache>
                </c:strRef>
              </c:tx>
              <c:dLblPos val="l"/>
              <c:showLegendKey val="0"/>
              <c:showVal val="1"/>
              <c:showCatName val="0"/>
              <c:showSerName val="0"/>
              <c:showPercent val="0"/>
              <c:showBubbleSize val="0"/>
              <c:extLst>
                <c:ext xmlns:c15="http://schemas.microsoft.com/office/drawing/2012/chart" uri="{CE6537A1-D6FC-4f65-9D91-7224C49458BB}">
                  <c15:dlblFieldTable>
                    <c15:dlblFTEntry>
                      <c15:txfldGUID>{838D7B55-5AE2-4ADC-A9F9-B6F208F07991}</c15:txfldGUID>
                      <c15:f>Sheet1!$B$10</c15:f>
                      <c15:dlblFieldTableCache>
                        <c:ptCount val="1"/>
                      </c15:dlblFieldTableCache>
                    </c15:dlblFTEntry>
                  </c15:dlblFieldTable>
                  <c15:showDataLabelsRange val="0"/>
                </c:ext>
                <c:ext xmlns:c16="http://schemas.microsoft.com/office/drawing/2014/chart" uri="{C3380CC4-5D6E-409C-BE32-E72D297353CC}">
                  <c16:uniqueId val="{00000014-7AF7-458E-8F24-ADC0D43056B6}"/>
                </c:ext>
              </c:extLst>
            </c:dLbl>
            <c:dLbl>
              <c:idx val="23"/>
              <c:tx>
                <c:strRef>
                  <c:f>Sheet1!$B$12</c:f>
                  <c:strCache>
                    <c:ptCount val="1"/>
                  </c:strCache>
                </c:strRef>
              </c:tx>
              <c:spPr/>
              <c:txPr>
                <a:bodyPr/>
                <a:lstStyle/>
                <a:p>
                  <a:pPr>
                    <a:defRPr u="sng"/>
                  </a:pPr>
                  <a:endParaRPr lang="en-US"/>
                </a:p>
              </c:txPr>
              <c:dLblPos val="l"/>
              <c:showLegendKey val="0"/>
              <c:showVal val="1"/>
              <c:showCatName val="0"/>
              <c:showSerName val="0"/>
              <c:showPercent val="0"/>
              <c:showBubbleSize val="0"/>
              <c:extLst>
                <c:ext xmlns:c15="http://schemas.microsoft.com/office/drawing/2012/chart" uri="{CE6537A1-D6FC-4f65-9D91-7224C49458BB}">
                  <c15:dlblFieldTable>
                    <c15:dlblFTEntry>
                      <c15:txfldGUID>{9CF7F552-D895-4B2D-A625-3235AEEA2283}</c15:txfldGUID>
                      <c15:f>Sheet1!$B$12</c15:f>
                      <c15:dlblFieldTableCache>
                        <c:ptCount val="1"/>
                      </c15:dlblFieldTableCache>
                    </c15:dlblFTEntry>
                  </c15:dlblFieldTable>
                  <c15:showDataLabelsRange val="0"/>
                </c:ext>
                <c:ext xmlns:c16="http://schemas.microsoft.com/office/drawing/2014/chart" uri="{C3380CC4-5D6E-409C-BE32-E72D297353CC}">
                  <c16:uniqueId val="{00000015-7AF7-458E-8F24-ADC0D43056B6}"/>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Sheet1!$A$2:$A$12</c:f>
              <c:numCache>
                <c:formatCode>General</c:formatCode>
                <c:ptCount val="11"/>
              </c:numCache>
            </c:numRef>
          </c:xVal>
          <c:yVal>
            <c:numRef>
              <c:f>Sheet1!$C$2:$C$11</c:f>
              <c:numCache>
                <c:formatCode>General</c:formatCode>
                <c:ptCount val="10"/>
                <c:pt idx="0">
                  <c:v>2</c:v>
                </c:pt>
                <c:pt idx="1">
                  <c:v>0.6</c:v>
                </c:pt>
                <c:pt idx="2">
                  <c:v>1.8</c:v>
                </c:pt>
                <c:pt idx="3">
                  <c:v>3</c:v>
                </c:pt>
                <c:pt idx="4">
                  <c:v>4.2</c:v>
                </c:pt>
                <c:pt idx="5">
                  <c:v>5.4</c:v>
                </c:pt>
                <c:pt idx="6">
                  <c:v>6.5</c:v>
                </c:pt>
                <c:pt idx="7">
                  <c:v>7.5</c:v>
                </c:pt>
                <c:pt idx="8">
                  <c:v>8.9</c:v>
                </c:pt>
                <c:pt idx="9">
                  <c:v>10.1</c:v>
                </c:pt>
              </c:numCache>
            </c:numRef>
          </c:yVal>
          <c:smooth val="0"/>
          <c:extLst>
            <c:ext xmlns:c16="http://schemas.microsoft.com/office/drawing/2014/chart" uri="{C3380CC4-5D6E-409C-BE32-E72D297353CC}">
              <c16:uniqueId val="{00000016-7AF7-458E-8F24-ADC0D43056B6}"/>
            </c:ext>
          </c:extLst>
        </c:ser>
        <c:ser>
          <c:idx val="8"/>
          <c:order val="2"/>
          <c:tx>
            <c:v>r labels</c:v>
          </c:tx>
          <c:spPr>
            <a:ln w="28575">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7-7AF7-458E-8F24-ADC0D43056B6}"/>
                </c:ext>
              </c:extLst>
            </c:dLbl>
            <c:dLbl>
              <c:idx val="1"/>
              <c:delete val="1"/>
              <c:extLst>
                <c:ext xmlns:c15="http://schemas.microsoft.com/office/drawing/2012/chart" uri="{CE6537A1-D6FC-4f65-9D91-7224C49458BB}"/>
                <c:ext xmlns:c16="http://schemas.microsoft.com/office/drawing/2014/chart" uri="{C3380CC4-5D6E-409C-BE32-E72D297353CC}">
                  <c16:uniqueId val="{00000018-7AF7-458E-8F24-ADC0D43056B6}"/>
                </c:ext>
              </c:extLst>
            </c:dLbl>
            <c:dLbl>
              <c:idx val="2"/>
              <c:delete val="1"/>
              <c:extLst>
                <c:ext xmlns:c15="http://schemas.microsoft.com/office/drawing/2012/chart" uri="{CE6537A1-D6FC-4f65-9D91-7224C49458BB}"/>
                <c:ext xmlns:c16="http://schemas.microsoft.com/office/drawing/2014/chart" uri="{C3380CC4-5D6E-409C-BE32-E72D297353CC}">
                  <c16:uniqueId val="{00000019-7AF7-458E-8F24-ADC0D43056B6}"/>
                </c:ext>
              </c:extLst>
            </c:dLbl>
            <c:dLbl>
              <c:idx val="3"/>
              <c:delete val="1"/>
              <c:extLst>
                <c:ext xmlns:c15="http://schemas.microsoft.com/office/drawing/2012/chart" uri="{CE6537A1-D6FC-4f65-9D91-7224C49458BB}"/>
                <c:ext xmlns:c16="http://schemas.microsoft.com/office/drawing/2014/chart" uri="{C3380CC4-5D6E-409C-BE32-E72D297353CC}">
                  <c16:uniqueId val="{0000001A-7AF7-458E-8F24-ADC0D43056B6}"/>
                </c:ext>
              </c:extLst>
            </c:dLbl>
            <c:dLbl>
              <c:idx val="4"/>
              <c:delete val="1"/>
              <c:extLst>
                <c:ext xmlns:c15="http://schemas.microsoft.com/office/drawing/2012/chart" uri="{CE6537A1-D6FC-4f65-9D91-7224C49458BB}"/>
                <c:ext xmlns:c16="http://schemas.microsoft.com/office/drawing/2014/chart" uri="{C3380CC4-5D6E-409C-BE32-E72D297353CC}">
                  <c16:uniqueId val="{0000001B-7AF7-458E-8F24-ADC0D43056B6}"/>
                </c:ext>
              </c:extLst>
            </c:dLbl>
            <c:dLbl>
              <c:idx val="5"/>
              <c:delete val="1"/>
              <c:extLst>
                <c:ext xmlns:c15="http://schemas.microsoft.com/office/drawing/2012/chart" uri="{CE6537A1-D6FC-4f65-9D91-7224C49458BB}"/>
                <c:ext xmlns:c16="http://schemas.microsoft.com/office/drawing/2014/chart" uri="{C3380CC4-5D6E-409C-BE32-E72D297353CC}">
                  <c16:uniqueId val="{0000001C-7AF7-458E-8F24-ADC0D43056B6}"/>
                </c:ext>
              </c:extLst>
            </c:dLbl>
            <c:dLbl>
              <c:idx val="6"/>
              <c:delete val="1"/>
              <c:extLst>
                <c:ext xmlns:c15="http://schemas.microsoft.com/office/drawing/2012/chart" uri="{CE6537A1-D6FC-4f65-9D91-7224C49458BB}"/>
                <c:ext xmlns:c16="http://schemas.microsoft.com/office/drawing/2014/chart" uri="{C3380CC4-5D6E-409C-BE32-E72D297353CC}">
                  <c16:uniqueId val="{0000001D-7AF7-458E-8F24-ADC0D43056B6}"/>
                </c:ext>
              </c:extLst>
            </c:dLbl>
            <c:dLbl>
              <c:idx val="7"/>
              <c:delete val="1"/>
              <c:extLst>
                <c:ext xmlns:c15="http://schemas.microsoft.com/office/drawing/2012/chart" uri="{CE6537A1-D6FC-4f65-9D91-7224C49458BB}"/>
                <c:ext xmlns:c16="http://schemas.microsoft.com/office/drawing/2014/chart" uri="{C3380CC4-5D6E-409C-BE32-E72D297353CC}">
                  <c16:uniqueId val="{0000001E-7AF7-458E-8F24-ADC0D43056B6}"/>
                </c:ext>
              </c:extLst>
            </c:dLbl>
            <c:dLbl>
              <c:idx val="8"/>
              <c:delete val="1"/>
              <c:extLst>
                <c:ext xmlns:c15="http://schemas.microsoft.com/office/drawing/2012/chart" uri="{CE6537A1-D6FC-4f65-9D91-7224C49458BB}"/>
                <c:ext xmlns:c16="http://schemas.microsoft.com/office/drawing/2014/chart" uri="{C3380CC4-5D6E-409C-BE32-E72D297353CC}">
                  <c16:uniqueId val="{0000001F-7AF7-458E-8F24-ADC0D43056B6}"/>
                </c:ext>
              </c:extLst>
            </c:dLbl>
            <c:dLbl>
              <c:idx val="9"/>
              <c:delete val="1"/>
              <c:extLst>
                <c:ext xmlns:c15="http://schemas.microsoft.com/office/drawing/2012/chart" uri="{CE6537A1-D6FC-4f65-9D91-7224C49458BB}"/>
                <c:ext xmlns:c16="http://schemas.microsoft.com/office/drawing/2014/chart" uri="{C3380CC4-5D6E-409C-BE32-E72D297353CC}">
                  <c16:uniqueId val="{00000020-7AF7-458E-8F24-ADC0D43056B6}"/>
                </c:ext>
              </c:extLst>
            </c:dLbl>
            <c:dLbl>
              <c:idx val="11"/>
              <c:delete val="1"/>
              <c:extLst>
                <c:ext xmlns:c15="http://schemas.microsoft.com/office/drawing/2012/chart" uri="{CE6537A1-D6FC-4f65-9D91-7224C49458BB}"/>
                <c:ext xmlns:c16="http://schemas.microsoft.com/office/drawing/2014/chart" uri="{C3380CC4-5D6E-409C-BE32-E72D297353CC}">
                  <c16:uniqueId val="{00000021-7AF7-458E-8F24-ADC0D43056B6}"/>
                </c:ext>
              </c:extLst>
            </c:dLbl>
            <c:dLbl>
              <c:idx val="12"/>
              <c:delete val="1"/>
              <c:extLst>
                <c:ext xmlns:c15="http://schemas.microsoft.com/office/drawing/2012/chart" uri="{CE6537A1-D6FC-4f65-9D91-7224C49458BB}"/>
                <c:ext xmlns:c16="http://schemas.microsoft.com/office/drawing/2014/chart" uri="{C3380CC4-5D6E-409C-BE32-E72D297353CC}">
                  <c16:uniqueId val="{00000022-7AF7-458E-8F24-ADC0D43056B6}"/>
                </c:ext>
              </c:extLst>
            </c:dLbl>
            <c:dLbl>
              <c:idx val="13"/>
              <c:delete val="1"/>
              <c:extLst>
                <c:ext xmlns:c15="http://schemas.microsoft.com/office/drawing/2012/chart" uri="{CE6537A1-D6FC-4f65-9D91-7224C49458BB}"/>
                <c:ext xmlns:c16="http://schemas.microsoft.com/office/drawing/2014/chart" uri="{C3380CC4-5D6E-409C-BE32-E72D297353CC}">
                  <c16:uniqueId val="{00000023-7AF7-458E-8F24-ADC0D43056B6}"/>
                </c:ext>
              </c:extLst>
            </c:dLbl>
            <c:dLbl>
              <c:idx val="14"/>
              <c:delete val="1"/>
              <c:extLst>
                <c:ext xmlns:c15="http://schemas.microsoft.com/office/drawing/2012/chart" uri="{CE6537A1-D6FC-4f65-9D91-7224C49458BB}"/>
                <c:ext xmlns:c16="http://schemas.microsoft.com/office/drawing/2014/chart" uri="{C3380CC4-5D6E-409C-BE32-E72D297353CC}">
                  <c16:uniqueId val="{00000024-7AF7-458E-8F24-ADC0D43056B6}"/>
                </c:ext>
              </c:extLst>
            </c:dLbl>
            <c:dLbl>
              <c:idx val="15"/>
              <c:delete val="1"/>
              <c:extLst>
                <c:ext xmlns:c15="http://schemas.microsoft.com/office/drawing/2012/chart" uri="{CE6537A1-D6FC-4f65-9D91-7224C49458BB}"/>
                <c:ext xmlns:c16="http://schemas.microsoft.com/office/drawing/2014/chart" uri="{C3380CC4-5D6E-409C-BE32-E72D297353CC}">
                  <c16:uniqueId val="{00000025-7AF7-458E-8F24-ADC0D43056B6}"/>
                </c:ext>
              </c:extLst>
            </c:dLbl>
            <c:dLbl>
              <c:idx val="16"/>
              <c:tx>
                <c:strRef>
                  <c:f>Sheet1!#REF!</c:f>
                  <c:strCache>
                    <c:ptCount val="1"/>
                    <c:pt idx="0">
                      <c:v>#REF!</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{7D392D4E-D78D-47E1-90B3-93EAD9540EA4}</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26-7AF7-458E-8F24-ADC0D43056B6}"/>
                </c:ext>
              </c:extLst>
            </c:dLbl>
            <c:dLbl>
              <c:idx val="17"/>
              <c:tx>
                <c:strRef>
                  <c:f>Sheet1!$J$2</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{339DF56A-A3DD-4611-BEB4-686BC75814C8}</c15:txfldGUID>
                      <c15:f>Sheet1!$J$2</c15:f>
                      <c15:dlblFieldTableCache>
                        <c:ptCount val="1"/>
                      </c15:dlblFieldTableCache>
                    </c15:dlblFTEntry>
                  </c15:dlblFieldTable>
                  <c15:showDataLabelsRange val="0"/>
                </c:ext>
                <c:ext xmlns:c16="http://schemas.microsoft.com/office/drawing/2014/chart" uri="{C3380CC4-5D6E-409C-BE32-E72D297353CC}">
                  <c16:uniqueId val="{00000027-7AF7-458E-8F24-ADC0D43056B6}"/>
                </c:ext>
              </c:extLst>
            </c:dLbl>
            <c:dLbl>
              <c:idx val="18"/>
              <c:tx>
                <c:strRef>
                  <c:f>Sheet1!$J$3</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{FA11D242-0DDD-452C-8980-516DBEB3BA73}</c15:txfldGUID>
                      <c15:f>Sheet1!$J$3</c15:f>
                      <c15:dlblFieldTableCache>
                        <c:ptCount val="1"/>
                      </c15:dlblFieldTableCache>
                    </c15:dlblFTEntry>
                  </c15:dlblFieldTable>
                  <c15:showDataLabelsRange val="0"/>
                </c:ext>
                <c:ext xmlns:c16="http://schemas.microsoft.com/office/drawing/2014/chart" uri="{C3380CC4-5D6E-409C-BE32-E72D297353CC}">
                  <c16:uniqueId val="{00000028-7AF7-458E-8F24-ADC0D43056B6}"/>
                </c:ext>
              </c:extLst>
            </c:dLbl>
            <c:dLbl>
              <c:idx val="19"/>
              <c:tx>
                <c:strRef>
                  <c:f>Sheet1!#REF!</c:f>
                  <c:strCache>
                    <c:ptCount val="1"/>
                    <c:pt idx="0">
                      <c:v>#REF!</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{1EC382BE-6015-4EC6-AA89-C9C4427CCBAD}</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29-7AF7-458E-8F24-ADC0D43056B6}"/>
                </c:ext>
              </c:extLst>
            </c:dLbl>
            <c:dLbl>
              <c:idx val="20"/>
              <c:tx>
                <c:strRef>
                  <c:f>Sheet1!$J$9</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{344B059B-4ABF-45F6-8EF3-BF386DD4453C}</c15:txfldGUID>
                      <c15:f>Sheet1!$J$9</c15:f>
                      <c15:dlblFieldTableCache>
                        <c:ptCount val="1"/>
                      </c15:dlblFieldTableCache>
                    </c15:dlblFTEntry>
                  </c15:dlblFieldTable>
                  <c15:showDataLabelsRange val="0"/>
                </c:ext>
                <c:ext xmlns:c16="http://schemas.microsoft.com/office/drawing/2014/chart" uri="{C3380CC4-5D6E-409C-BE32-E72D297353CC}">
                  <c16:uniqueId val="{0000002A-7AF7-458E-8F24-ADC0D43056B6}"/>
                </c:ext>
              </c:extLst>
            </c:dLbl>
            <c:dLbl>
              <c:idx val="21"/>
              <c:tx>
                <c:strRef>
                  <c:f>Sheet1!$J$10</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{01584338-81AA-451B-A049-638276503D1C}</c15:txfldGUID>
                      <c15:f>Sheet1!$J$10</c15:f>
                      <c15:dlblFieldTableCache>
                        <c:ptCount val="1"/>
                      </c15:dlblFieldTableCache>
                    </c15:dlblFTEntry>
                  </c15:dlblFieldTable>
                  <c15:showDataLabelsRange val="0"/>
                </c:ext>
                <c:ext xmlns:c16="http://schemas.microsoft.com/office/drawing/2014/chart" uri="{C3380CC4-5D6E-409C-BE32-E72D297353CC}">
                  <c16:uniqueId val="{0000002B-7AF7-458E-8F24-ADC0D43056B6}"/>
                </c:ext>
              </c:extLst>
            </c:dLbl>
            <c:dLbl>
              <c:idx val="22"/>
              <c:tx>
                <c:strRef>
                  <c:f>Sheet1!$J$12</c:f>
                  <c:strCache>
                    <c:ptCount val="1"/>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{B2A48D31-BD74-465C-932B-919D3027EE28}</c15:txfldGUID>
                      <c15:f>Sheet1!$J$12</c15:f>
                      <c15:dlblFieldTableCache>
                        <c:ptCount val="1"/>
                      </c15:dlblFieldTableCache>
                    </c15:dlblFTEntry>
                  </c15:dlblFieldTable>
                  <c15:showDataLabelsRange val="0"/>
                </c:ext>
                <c:ext xmlns:c16="http://schemas.microsoft.com/office/drawing/2014/chart" uri="{C3380CC4-5D6E-409C-BE32-E72D297353CC}">
                  <c16:uniqueId val="{0000002C-7AF7-458E-8F24-ADC0D43056B6}"/>
                </c:ext>
              </c:extLst>
            </c:dLbl>
            <c:dLbl>
              <c:idx val="23"/>
              <c:tx>
                <c:strRef>
                  <c:f>Sheet1!#REF!</c:f>
                  <c:strCache>
                    <c:ptCount val="1"/>
                    <c:pt idx="0">
                      <c:v>#REF!</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{1FDAF370-EA84-4E4C-B69D-439FDCC0421E}</c15:txfldGUID>
                      <c15:f>Sheet1!#REF!</c15:f>
                      <c15:dlblFieldTableCache>
                        <c:ptCount val="1"/>
                        <c:pt idx="0">
                          <c:v>#REF!</c:v>
                        </c:pt>
                      </c15:dlblFieldTableCache>
                    </c15:dlblFTEntry>
                  </c15:dlblFieldTable>
                  <c15:showDataLabelsRange val="0"/>
                </c:ext>
                <c:ext xmlns:c16="http://schemas.microsoft.com/office/drawing/2014/chart" uri="{C3380CC4-5D6E-409C-BE32-E72D297353CC}">
                  <c16:uniqueId val="{0000002D-7AF7-458E-8F24-ADC0D43056B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Sheet1!$I$2:$I$12</c:f>
              <c:numCache>
                <c:formatCode>General</c:formatCode>
                <c:ptCount val="11"/>
              </c:numCache>
            </c:numRef>
          </c:xVal>
          <c:yVal>
            <c:numRef>
              <c:f>Sheet1!$C$2:$C$11</c:f>
              <c:numCache>
                <c:formatCode>General</c:formatCode>
                <c:ptCount val="10"/>
                <c:pt idx="0">
                  <c:v>2</c:v>
                </c:pt>
                <c:pt idx="1">
                  <c:v>0.6</c:v>
                </c:pt>
                <c:pt idx="2">
                  <c:v>1.8</c:v>
                </c:pt>
                <c:pt idx="3">
                  <c:v>3</c:v>
                </c:pt>
                <c:pt idx="4">
                  <c:v>4.2</c:v>
                </c:pt>
                <c:pt idx="5">
                  <c:v>5.4</c:v>
                </c:pt>
                <c:pt idx="6">
                  <c:v>6.5</c:v>
                </c:pt>
                <c:pt idx="7">
                  <c:v>7.5</c:v>
                </c:pt>
                <c:pt idx="8">
                  <c:v>8.9</c:v>
                </c:pt>
                <c:pt idx="9">
                  <c:v>10.1</c:v>
                </c:pt>
              </c:numCache>
            </c:numRef>
          </c:yVal>
          <c:smooth val="0"/>
          <c:extLst>
            <c:ext xmlns:c16="http://schemas.microsoft.com/office/drawing/2014/chart" uri="{C3380CC4-5D6E-409C-BE32-E72D297353CC}">
              <c16:uniqueId val="{0000002E-7AF7-458E-8F24-ADC0D43056B6}"/>
            </c:ext>
          </c:extLst>
        </c:ser>
        <c:dLbls>
          <c:showLegendKey val="0"/>
          <c:showVal val="0"/>
          <c:showCatName val="0"/>
          <c:showSerName val="0"/>
          <c:showPercent val="0"/>
          <c:showBubbleSize val="0"/>
        </c:dLbls>
        <c:axId val="149798272"/>
        <c:axId val="149837312"/>
      </c:scatterChart>
      <c:valAx>
        <c:axId val="149798272"/>
        <c:scaling>
          <c:logBase val="10"/>
          <c:orientation val="minMax"/>
          <c:max val="10"/>
          <c:min val="0.1"/>
        </c:scaling>
        <c:delete val="0"/>
        <c:axPos val="t"/>
        <c:numFmt formatCode="0.0" sourceLinked="0"/>
        <c:majorTickMark val="in"/>
        <c:minorTickMark val="none"/>
        <c:tickLblPos val="none"/>
        <c:spPr>
          <a:ln w="12700">
            <a:noFill/>
          </a:ln>
        </c:spPr>
        <c:txPr>
          <a:bodyPr/>
          <a:lstStyle/>
          <a:p>
            <a:pPr>
              <a:defRPr>
                <a:latin typeface="Arial" panose="020B0604020202020204" pitchFamily="34" charset="0"/>
                <a:cs typeface="Arial" panose="020B0604020202020204" pitchFamily="34" charset="0"/>
              </a:defRPr>
            </a:pPr>
            <a:endParaRPr lang="en-US"/>
          </a:p>
        </c:txPr>
        <c:crossAx val="149837312"/>
        <c:crossesAt val="33"/>
        <c:crossBetween val="midCat"/>
        <c:majorUnit val="0.5"/>
        <c:minorUnit val="0.5"/>
      </c:valAx>
      <c:valAx>
        <c:axId val="149837312"/>
        <c:scaling>
          <c:orientation val="maxMin"/>
          <c:max val="13"/>
          <c:min val="0"/>
        </c:scaling>
        <c:delete val="0"/>
        <c:axPos val="l"/>
        <c:numFmt formatCode="General" sourceLinked="1"/>
        <c:majorTickMark val="none"/>
        <c:minorTickMark val="none"/>
        <c:tickLblPos val="none"/>
        <c:spPr>
          <a:ln w="12700">
            <a:solidFill>
              <a:schemeClr val="tx1"/>
            </a:solidFill>
            <a:prstDash val="dash"/>
          </a:ln>
        </c:spPr>
        <c:crossAx val="149798272"/>
        <c:crossesAt val="1"/>
        <c:crossBetween val="midCat"/>
        <c:majorUnit val="1"/>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c:v>
                </c:pt>
              </c:strCache>
            </c:strRef>
          </c:tx>
          <c:spPr>
            <a:solidFill>
              <a:schemeClr val="accent2"/>
            </a:solidFill>
            <a:ln>
              <a:noFill/>
            </a:ln>
            <a:effectLst/>
          </c:spPr>
          <c:invertIfNegative val="0"/>
          <c:dLbls>
            <c:dLbl>
              <c:idx val="0"/>
              <c:tx>
                <c:rich>
                  <a:bodyPr/>
                  <a:lstStyle/>
                  <a:p>
                    <a:fld id="{91FC1999-6F94-4CA8-B4F7-0E084D1B54A3}" type="VALUE">
                      <a:rPr lang="en-US">
                        <a:solidFill>
                          <a:schemeClr val="tx1"/>
                        </a:solidFill>
                      </a:rPr>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E2-4E9E-928F-303CC29352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c:v>
                </c:pt>
              </c:strCache>
            </c:strRef>
          </c:cat>
          <c:val>
            <c:numRef>
              <c:f>Sheet1!$B$2</c:f>
              <c:numCache>
                <c:formatCode>General</c:formatCode>
                <c:ptCount val="1"/>
                <c:pt idx="0">
                  <c:v>58</c:v>
                </c:pt>
              </c:numCache>
            </c:numRef>
          </c:val>
          <c:extLst>
            <c:ext xmlns:c16="http://schemas.microsoft.com/office/drawing/2014/chart" uri="{C3380CC4-5D6E-409C-BE32-E72D297353CC}">
              <c16:uniqueId val="{00000000-5A7A-46EC-A4BD-A8DE0AE777FA}"/>
            </c:ext>
          </c:extLst>
        </c:ser>
        <c:ser>
          <c:idx val="1"/>
          <c:order val="1"/>
          <c:tx>
            <c:strRef>
              <c:f>Sheet1!$C$1</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c:v>
                </c:pt>
              </c:strCache>
            </c:strRef>
          </c:cat>
          <c:val>
            <c:numRef>
              <c:f>Sheet1!$C$2</c:f>
              <c:numCache>
                <c:formatCode>General</c:formatCode>
                <c:ptCount val="1"/>
                <c:pt idx="0">
                  <c:v>49.6</c:v>
                </c:pt>
              </c:numCache>
            </c:numRef>
          </c:val>
          <c:extLst>
            <c:ext xmlns:c16="http://schemas.microsoft.com/office/drawing/2014/chart" uri="{C3380CC4-5D6E-409C-BE32-E72D297353CC}">
              <c16:uniqueId val="{00000001-5A7A-46EC-A4BD-A8DE0AE777FA}"/>
            </c:ext>
          </c:extLst>
        </c:ser>
        <c:ser>
          <c:idx val="2"/>
          <c:order val="2"/>
          <c:tx>
            <c:strRef>
              <c:f>Sheet1!$D$1</c:f>
              <c:strCache>
                <c:ptCount val="1"/>
                <c:pt idx="0">
                  <c:v>3</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c:v>
                </c:pt>
              </c:strCache>
            </c:strRef>
          </c:cat>
          <c:val>
            <c:numRef>
              <c:f>Sheet1!$D$2</c:f>
              <c:numCache>
                <c:formatCode>General</c:formatCode>
                <c:ptCount val="1"/>
                <c:pt idx="0">
                  <c:v>57</c:v>
                </c:pt>
              </c:numCache>
            </c:numRef>
          </c:val>
          <c:extLst>
            <c:ext xmlns:c16="http://schemas.microsoft.com/office/drawing/2014/chart" uri="{C3380CC4-5D6E-409C-BE32-E72D297353CC}">
              <c16:uniqueId val="{00000002-5A7A-46EC-A4BD-A8DE0AE777FA}"/>
            </c:ext>
          </c:extLst>
        </c:ser>
        <c:ser>
          <c:idx val="3"/>
          <c:order val="3"/>
          <c:tx>
            <c:strRef>
              <c:f>Sheet1!$E$1</c:f>
              <c:strCache>
                <c:ptCount val="1"/>
                <c:pt idx="0">
                  <c:v>4</c:v>
                </c:pt>
              </c:strCache>
            </c:strRef>
          </c:tx>
          <c:spPr>
            <a:solidFill>
              <a:schemeClr val="accent2"/>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A7A-46EC-A4BD-A8DE0AE777F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Percentage, %</c:v>
                </c:pt>
              </c:strCache>
            </c:strRef>
          </c:cat>
          <c:val>
            <c:numRef>
              <c:f>Sheet1!$E$2</c:f>
              <c:numCache>
                <c:formatCode>General</c:formatCode>
                <c:ptCount val="1"/>
                <c:pt idx="0">
                  <c:v>52</c:v>
                </c:pt>
              </c:numCache>
            </c:numRef>
          </c:val>
          <c:extLst>
            <c:ext xmlns:c16="http://schemas.microsoft.com/office/drawing/2014/chart" uri="{C3380CC4-5D6E-409C-BE32-E72D297353CC}">
              <c16:uniqueId val="{00000004-5A7A-46EC-A4BD-A8DE0AE777FA}"/>
            </c:ext>
          </c:extLst>
        </c:ser>
        <c:dLbls>
          <c:dLblPos val="ctr"/>
          <c:showLegendKey val="0"/>
          <c:showVal val="1"/>
          <c:showCatName val="0"/>
          <c:showSerName val="0"/>
          <c:showPercent val="0"/>
          <c:showBubbleSize val="0"/>
        </c:dLbls>
        <c:gapWidth val="80"/>
        <c:overlap val="-27"/>
        <c:axId val="1095702527"/>
        <c:axId val="1286876416"/>
      </c:barChart>
      <c:catAx>
        <c:axId val="1095702527"/>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Number of antihypertensive medication</a:t>
                </a:r>
                <a:r>
                  <a:rPr lang="en-US" sz="1600" b="1" baseline="0">
                    <a:solidFill>
                      <a:schemeClr val="tx1"/>
                    </a:solidFill>
                  </a:rPr>
                  <a:t> classes</a:t>
                </a:r>
                <a:r>
                  <a:rPr lang="en-US" sz="1600" b="1">
                    <a:solidFill>
                      <a:schemeClr val="tx1"/>
                    </a:solidFill>
                  </a:rPr>
                  <a:t> taken</a:t>
                </a:r>
              </a:p>
            </c:rich>
          </c:tx>
          <c:layout>
            <c:manualLayout>
              <c:xMode val="edge"/>
              <c:yMode val="edge"/>
              <c:x val="0.24934108912978556"/>
              <c:y val="0.9095167919509815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286876416"/>
        <c:crosses val="autoZero"/>
        <c:auto val="0"/>
        <c:lblAlgn val="ctr"/>
        <c:lblOffset val="100"/>
        <c:noMultiLvlLbl val="0"/>
      </c:catAx>
      <c:valAx>
        <c:axId val="1286876416"/>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Percentage,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5702527"/>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quartile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Increase in BP Category</c:v>
                </c:pt>
                <c:pt idx="1">
                  <c:v>New-Onset HTN</c:v>
                </c:pt>
              </c:strCache>
            </c:strRef>
          </c:cat>
          <c:val>
            <c:numRef>
              <c:f>Sheet1!$B$2:$B$3</c:f>
              <c:numCache>
                <c:formatCode>General</c:formatCode>
                <c:ptCount val="2"/>
                <c:pt idx="0">
                  <c:v>29.3</c:v>
                </c:pt>
                <c:pt idx="1">
                  <c:v>11.9</c:v>
                </c:pt>
              </c:numCache>
            </c:numRef>
          </c:val>
          <c:extLst>
            <c:ext xmlns:c16="http://schemas.microsoft.com/office/drawing/2014/chart" uri="{C3380CC4-5D6E-409C-BE32-E72D297353CC}">
              <c16:uniqueId val="{00000000-26D6-4406-8320-A9F62DC1EF55}"/>
            </c:ext>
          </c:extLst>
        </c:ser>
        <c:ser>
          <c:idx val="1"/>
          <c:order val="1"/>
          <c:tx>
            <c:strRef>
              <c:f>Sheet1!$C$1</c:f>
              <c:strCache>
                <c:ptCount val="1"/>
                <c:pt idx="0">
                  <c:v>Second quartile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Increase in BP Category</c:v>
                </c:pt>
                <c:pt idx="1">
                  <c:v>New-Onset HTN</c:v>
                </c:pt>
              </c:strCache>
            </c:strRef>
          </c:cat>
          <c:val>
            <c:numRef>
              <c:f>Sheet1!$C$2:$C$3</c:f>
              <c:numCache>
                <c:formatCode>General</c:formatCode>
                <c:ptCount val="2"/>
                <c:pt idx="0">
                  <c:v>32.5</c:v>
                </c:pt>
                <c:pt idx="1">
                  <c:v>14.5</c:v>
                </c:pt>
              </c:numCache>
            </c:numRef>
          </c:val>
          <c:extLst>
            <c:ext xmlns:c16="http://schemas.microsoft.com/office/drawing/2014/chart" uri="{C3380CC4-5D6E-409C-BE32-E72D297353CC}">
              <c16:uniqueId val="{00000001-26D6-4406-8320-A9F62DC1EF55}"/>
            </c:ext>
          </c:extLst>
        </c:ser>
        <c:ser>
          <c:idx val="2"/>
          <c:order val="2"/>
          <c:tx>
            <c:strRef>
              <c:f>Sheet1!$D$1</c:f>
              <c:strCache>
                <c:ptCount val="1"/>
                <c:pt idx="0">
                  <c:v>Third quartile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Increase in BP Category</c:v>
                </c:pt>
                <c:pt idx="1">
                  <c:v>New-Onset HTN</c:v>
                </c:pt>
              </c:strCache>
            </c:strRef>
          </c:cat>
          <c:val>
            <c:numRef>
              <c:f>Sheet1!$D$2:$D$3</c:f>
              <c:numCache>
                <c:formatCode>General</c:formatCode>
                <c:ptCount val="2"/>
                <c:pt idx="0">
                  <c:v>34.6</c:v>
                </c:pt>
                <c:pt idx="1">
                  <c:v>15.8</c:v>
                </c:pt>
              </c:numCache>
            </c:numRef>
          </c:val>
          <c:extLst>
            <c:ext xmlns:c16="http://schemas.microsoft.com/office/drawing/2014/chart" uri="{C3380CC4-5D6E-409C-BE32-E72D297353CC}">
              <c16:uniqueId val="{00000002-26D6-4406-8320-A9F62DC1EF55}"/>
            </c:ext>
          </c:extLst>
        </c:ser>
        <c:ser>
          <c:idx val="3"/>
          <c:order val="3"/>
          <c:tx>
            <c:strRef>
              <c:f>Sheet1!$E$1</c:f>
              <c:strCache>
                <c:ptCount val="1"/>
                <c:pt idx="0">
                  <c:v>Fourth quartile</c:v>
                </c:pt>
              </c:strCache>
            </c:strRef>
          </c:tx>
          <c:spPr>
            <a:solidFill>
              <a:schemeClr val="accent4"/>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6D6-4406-8320-A9F62DC1EF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Increase in BP Category</c:v>
                </c:pt>
                <c:pt idx="1">
                  <c:v>New-Onset HTN</c:v>
                </c:pt>
              </c:strCache>
            </c:strRef>
          </c:cat>
          <c:val>
            <c:numRef>
              <c:f>Sheet1!$E$2:$E$3</c:f>
              <c:numCache>
                <c:formatCode>General</c:formatCode>
                <c:ptCount val="2"/>
                <c:pt idx="0">
                  <c:v>38</c:v>
                </c:pt>
                <c:pt idx="1">
                  <c:v>17.899999999999999</c:v>
                </c:pt>
              </c:numCache>
            </c:numRef>
          </c:val>
          <c:extLst>
            <c:ext xmlns:c16="http://schemas.microsoft.com/office/drawing/2014/chart" uri="{C3380CC4-5D6E-409C-BE32-E72D297353CC}">
              <c16:uniqueId val="{00000004-26D6-4406-8320-A9F62DC1EF55}"/>
            </c:ext>
          </c:extLst>
        </c:ser>
        <c:dLbls>
          <c:dLblPos val="outEnd"/>
          <c:showLegendKey val="0"/>
          <c:showVal val="1"/>
          <c:showCatName val="0"/>
          <c:showSerName val="0"/>
          <c:showPercent val="0"/>
          <c:showBubbleSize val="0"/>
        </c:dLbls>
        <c:gapWidth val="219"/>
        <c:overlap val="-27"/>
        <c:axId val="1095702527"/>
        <c:axId val="1286876416"/>
      </c:barChart>
      <c:catAx>
        <c:axId val="10957025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286876416"/>
        <c:crosses val="autoZero"/>
        <c:auto val="0"/>
        <c:lblAlgn val="ctr"/>
        <c:lblOffset val="100"/>
        <c:noMultiLvlLbl val="0"/>
      </c:catAx>
      <c:valAx>
        <c:axId val="1286876416"/>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570252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ayout>
        <c:manualLayout>
          <c:xMode val="edge"/>
          <c:yMode val="edge"/>
          <c:x val="0.73336081594222824"/>
          <c:y val="8.0165084281753646E-2"/>
          <c:w val="0.18948619376975598"/>
          <c:h val="0.2534003144295684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0F313-442B-4592-8D61-1BBD85CB607E}" type="datetimeFigureOut">
              <a:rPr lang="en-US" smtClean="0"/>
              <a:t>1/22/2026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4877B-247C-4CDB-B827-9729DC6464F3}" type="slidenum">
              <a:rPr lang="en-US" smtClean="0"/>
              <a:t>‹#›</a:t>
            </a:fld>
            <a:endParaRPr lang="en-US"/>
          </a:p>
        </p:txBody>
      </p:sp>
    </p:spTree>
    <p:extLst>
      <p:ext uri="{BB962C8B-B14F-4D97-AF65-F5344CB8AC3E}">
        <p14:creationId xmlns:p14="http://schemas.microsoft.com/office/powerpoint/2010/main" val="3381658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74168" y="800100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4168" y="7316788"/>
            <a:ext cx="2971800" cy="458788"/>
          </a:xfrm>
          <a:prstGeom prst="rect">
            <a:avLst/>
          </a:prstGeom>
        </p:spPr>
        <p:txBody>
          <a:bodyPr vert="horz" lIns="91440" tIns="45720" rIns="91440" bIns="45720" rtlCol="0"/>
          <a:lstStyle>
            <a:lvl1pPr algn="r">
              <a:defRPr sz="1200"/>
            </a:lvl1pPr>
          </a:lstStyle>
          <a:p>
            <a:fld id="{58087141-04D6-47C7-9B30-CFBA82E50253}" type="datetimeFigureOut">
              <a:rPr lang="en-US" smtClean="0"/>
              <a:t>1/22/2026</a:t>
            </a:fld>
            <a:endParaRPr lang="en-US"/>
          </a:p>
        </p:txBody>
      </p:sp>
      <p:sp>
        <p:nvSpPr>
          <p:cNvPr id="4" name="Slide Image Placeholder 3"/>
          <p:cNvSpPr>
            <a:spLocks noGrp="1" noRot="1" noChangeAspect="1"/>
          </p:cNvSpPr>
          <p:nvPr>
            <p:ph type="sldImg" idx="2"/>
          </p:nvPr>
        </p:nvSpPr>
        <p:spPr>
          <a:xfrm>
            <a:off x="685800" y="2286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42900" y="3543300"/>
            <a:ext cx="6210300" cy="51130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74168" y="8685212"/>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376737" y="8685213"/>
            <a:ext cx="479676" cy="458787"/>
          </a:xfrm>
          <a:prstGeom prst="rect">
            <a:avLst/>
          </a:prstGeom>
        </p:spPr>
        <p:txBody>
          <a:bodyPr vert="horz" lIns="91440" tIns="45720" rIns="91440" bIns="45720" rtlCol="0" anchor="b"/>
          <a:lstStyle>
            <a:lvl1pPr algn="r">
              <a:defRPr sz="1000"/>
            </a:lvl1pPr>
          </a:lstStyle>
          <a:p>
            <a:fld id="{50487F27-F4AC-478C-A07B-A71CA0B86259}" type="slidenum">
              <a:rPr lang="en-US" smtClean="0"/>
              <a:pPr/>
              <a:t>‹#›</a:t>
            </a:fld>
            <a:endParaRPr lang="en-US"/>
          </a:p>
        </p:txBody>
      </p:sp>
      <p:sp>
        <p:nvSpPr>
          <p:cNvPr id="8" name="TextBox 7"/>
          <p:cNvSpPr txBox="1"/>
          <p:nvPr/>
        </p:nvSpPr>
        <p:spPr>
          <a:xfrm>
            <a:off x="685800" y="8671592"/>
            <a:ext cx="5494159" cy="430887"/>
          </a:xfrm>
          <a:prstGeom prst="rect">
            <a:avLst/>
          </a:prstGeom>
          <a:noFill/>
        </p:spPr>
        <p:txBody>
          <a:bodyPr wrap="square" rtlCol="0">
            <a:spAutoFit/>
          </a:bodyPr>
          <a:lstStyle/>
          <a:p>
            <a:pPr algn="ctr"/>
            <a:r>
              <a:rPr lang="en-US" sz="1100" b="1">
                <a:latin typeface="Arial" pitchFamily="34" charset="0"/>
                <a:cs typeface="Arial" pitchFamily="34" charset="0"/>
              </a:rPr>
              <a:t>Speaker notes are for internal use only </a:t>
            </a:r>
            <a:br>
              <a:rPr lang="en-US" sz="1100" b="1">
                <a:latin typeface="Arial" pitchFamily="34" charset="0"/>
                <a:cs typeface="Arial" pitchFamily="34" charset="0"/>
              </a:rPr>
            </a:br>
            <a:r>
              <a:rPr lang="en-US" sz="1100" b="1">
                <a:latin typeface="Arial" pitchFamily="34" charset="0"/>
                <a:cs typeface="Arial" pitchFamily="34" charset="0"/>
              </a:rPr>
              <a:t>and are not to be shown or disseminated outside of AstraZeneca.</a:t>
            </a:r>
          </a:p>
        </p:txBody>
      </p:sp>
    </p:spTree>
    <p:extLst>
      <p:ext uri="{BB962C8B-B14F-4D97-AF65-F5344CB8AC3E}">
        <p14:creationId xmlns:p14="http://schemas.microsoft.com/office/powerpoint/2010/main" val="48568125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000"/>
      </a:spcBef>
      <a:buClr>
        <a:schemeClr val="accent1"/>
      </a:buClr>
      <a:buSzPct val="100000"/>
      <a:buFont typeface="Arial" panose="020B0604020202020204" pitchFamily="34" charset="0"/>
      <a:buChar char="•"/>
      <a:defRPr sz="1000" b="0" kern="1200">
        <a:solidFill>
          <a:schemeClr val="tx1"/>
        </a:solidFill>
        <a:latin typeface="+mn-lt"/>
        <a:ea typeface="+mn-ea"/>
        <a:cs typeface="+mn-cs"/>
      </a:defRPr>
    </a:lvl1pPr>
    <a:lvl2pPr marL="1714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2pPr>
    <a:lvl3pPr marL="4000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3pPr>
    <a:lvl4pPr marL="628650" indent="-171450" algn="l" defTabSz="914400" rtl="0" eaLnBrk="1" latinLnBrk="0" hangingPunct="1">
      <a:lnSpc>
        <a:spcPct val="90000"/>
      </a:lnSpc>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857250" indent="-171450" algn="l" defTabSz="914400" rtl="0" eaLnBrk="1" latinLnBrk="0" hangingPunct="1">
      <a:spcBef>
        <a:spcPts val="4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2160" userDrawn="1">
          <p15:clr>
            <a:srgbClr val="F26B43"/>
          </p15:clr>
        </p15:guide>
        <p15:guide id="2" orient="horz" pos="2232" userDrawn="1">
          <p15:clr>
            <a:srgbClr val="F26B43"/>
          </p15:clr>
        </p15:guide>
        <p15:guide id="3" orient="horz" pos="144" userDrawn="1">
          <p15:clr>
            <a:srgbClr val="F26B43"/>
          </p15:clr>
        </p15:guide>
        <p15:guide id="4" pos="216" userDrawn="1">
          <p15:clr>
            <a:srgbClr val="F26B43"/>
          </p15:clr>
        </p15:guide>
        <p15:guide id="5" pos="412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cbi.nlm.nih.gov/books/NBK47033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cbi.nlm.nih.gov/books/NBK279065/"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bi.nlm.nih.gov/books/NBK27906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books/NBK47033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ubmed.ncbi.nlm.nih.gov/3138587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pubmed.ncbi.nlm.nih.gov/36219773/"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ubmed.ncbi.nlm.nih.gov/20200015/"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ubmed.ncbi.nlm.nih.gov/3621977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0"/>
              </a:spcBef>
              <a:spcAft>
                <a:spcPts val="600"/>
              </a:spcAft>
            </a:pPr>
            <a:endParaRPr lang="en-IN"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768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Speaker Notes:</a:t>
            </a:r>
          </a:p>
          <a:p>
            <a:pPr marL="171450" indent="-171450">
              <a:buFont typeface="Arial" panose="020B0604020202020204" pitchFamily="34" charset="0"/>
              <a:buChar char="•"/>
            </a:pPr>
            <a:r>
              <a:rPr lang="en-US"/>
              <a:t>Present slide</a:t>
            </a:r>
          </a:p>
          <a:p>
            <a:pPr marL="0" indent="0">
              <a:buNone/>
            </a:pPr>
            <a:r>
              <a:rPr lang="en-US" b="1"/>
              <a:t>Reference:</a:t>
            </a:r>
          </a:p>
          <a:p>
            <a:pPr marL="0" indent="0">
              <a:buNone/>
            </a:pPr>
            <a:r>
              <a:rPr lang="en-US"/>
              <a:t>McCormack T, Suárez Fernández C, Bhalla V, et al. Risk of cardiorenal and metabolic outcomes in inadequately controlled hypertension: insights from the </a:t>
            </a:r>
            <a:r>
              <a:rPr lang="en-US" err="1"/>
              <a:t>EnligHTN</a:t>
            </a:r>
            <a:r>
              <a:rPr lang="en-US"/>
              <a:t> study [poster]. Presented at: European Society of Cardiology (ESC) Congress; August 29, 2025; Madrid, Spain.  </a:t>
            </a:r>
          </a:p>
          <a:p>
            <a:pPr marL="0" indent="0">
              <a:buNone/>
            </a:pPr>
            <a:r>
              <a:rPr lang="en-IN" b="1"/>
              <a:t>Graphics and Icons</a:t>
            </a:r>
          </a:p>
          <a:p>
            <a:pPr marL="171450" indent="-171450">
              <a:buFont typeface="Arial" panose="020B0604020202020204" pitchFamily="34" charset="0"/>
              <a:buChar char="•"/>
            </a:pPr>
            <a:r>
              <a:rPr lang="en-IN">
                <a:solidFill>
                  <a:schemeClr val="tx1"/>
                </a:solidFill>
              </a:rPr>
              <a:t>MI – Customized Originally created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solidFill>
                  <a:schemeClr val="tx1"/>
                </a:solidFill>
              </a:rPr>
              <a:t>Stroke - AdobeStock_580224990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solidFill>
                  <a:schemeClr val="tx1"/>
                </a:solidFill>
              </a:rPr>
              <a:t>TIA - AdobeStock_1538350054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solidFill>
                  <a:schemeClr val="tx1"/>
                </a:solidFill>
              </a:rPr>
              <a:t>ESKD - Customized Originally created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a:solidFill>
                  <a:schemeClr val="tx1"/>
                </a:solidFill>
              </a:rPr>
              <a:t>T2D- AdobeStock_1463595524</a:t>
            </a:r>
            <a:endParaRPr lang="en-IN" b="1"/>
          </a:p>
          <a:p>
            <a:endParaRPr lang="en-IN"/>
          </a:p>
        </p:txBody>
      </p:sp>
      <p:sp>
        <p:nvSpPr>
          <p:cNvPr id="4" name="Slide Number Placeholder 3"/>
          <p:cNvSpPr>
            <a:spLocks noGrp="1"/>
          </p:cNvSpPr>
          <p:nvPr>
            <p:ph type="sldNum" sz="quarter" idx="5"/>
          </p:nvPr>
        </p:nvSpPr>
        <p:spPr/>
        <p:txBody>
          <a:bodyPr/>
          <a:lstStyle/>
          <a:p>
            <a:fld id="{30D02AF2-254A-4003-9445-97A7C9BF2C38}" type="slidenum">
              <a:rPr lang="en-US" smtClean="0"/>
              <a:t>9</a:t>
            </a:fld>
            <a:endParaRPr lang="en-US"/>
          </a:p>
        </p:txBody>
      </p:sp>
    </p:spTree>
    <p:extLst>
      <p:ext uri="{BB962C8B-B14F-4D97-AF65-F5344CB8AC3E}">
        <p14:creationId xmlns:p14="http://schemas.microsoft.com/office/powerpoint/2010/main" val="1648109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C984-B1BD-86A9-ECDB-C73A448D6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46603-6958-A8AF-126B-290673295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1890C-E229-0D50-67A3-81EAAE0F0908}"/>
              </a:ext>
            </a:extLst>
          </p:cNvPr>
          <p:cNvSpPr>
            <a:spLocks noGrp="1"/>
          </p:cNvSpPr>
          <p:nvPr>
            <p:ph type="body" idx="1"/>
          </p:nvPr>
        </p:nvSpPr>
        <p:spPr>
          <a:xfrm>
            <a:off x="342900" y="3333750"/>
            <a:ext cx="6210300" cy="5113020"/>
          </a:xfrm>
        </p:spPr>
        <p:txBody>
          <a:bodyPr/>
          <a:lstStyle/>
          <a:p>
            <a:pPr marL="0" indent="0">
              <a:spcBef>
                <a:spcPts val="0"/>
              </a:spcBef>
              <a:spcAft>
                <a:spcPts val="800"/>
              </a:spcAft>
              <a:buNone/>
            </a:pPr>
            <a:r>
              <a:rPr lang="en-US" sz="900" b="1"/>
              <a:t>Speaker Notes: </a:t>
            </a:r>
          </a:p>
          <a:p>
            <a:pPr marL="182880" indent="-182880">
              <a:spcBef>
                <a:spcPts val="0"/>
              </a:spcBef>
              <a:spcAft>
                <a:spcPts val="800"/>
              </a:spcAft>
            </a:pPr>
            <a:r>
              <a:rPr lang="en-US" sz="900" b="0"/>
              <a:t>The diagnostic criteria for resistant hypertension (</a:t>
            </a:r>
            <a:r>
              <a:rPr lang="en-US" sz="900" b="0" err="1"/>
              <a:t>rHTN</a:t>
            </a:r>
            <a:r>
              <a:rPr lang="en-US" sz="900" b="0"/>
              <a:t>) are outlined in American and European clinical guidelines</a:t>
            </a:r>
            <a:r>
              <a:rPr lang="en-US" sz="900" b="0" baseline="30000"/>
              <a:t>1,2,3</a:t>
            </a:r>
          </a:p>
          <a:p>
            <a:pPr marL="182880" marR="0" lvl="0" indent="-182880" algn="l" defTabSz="914400" rtl="0" eaLnBrk="1" fontAlgn="auto" latinLnBrk="0" hangingPunct="1">
              <a:lnSpc>
                <a:spcPct val="100000"/>
              </a:lnSpc>
              <a:spcBef>
                <a:spcPts val="0"/>
              </a:spcBef>
              <a:spcAft>
                <a:spcPts val="800"/>
              </a:spcAft>
              <a:buClr>
                <a:schemeClr val="accent1"/>
              </a:buClr>
              <a:buSzPct val="100000"/>
              <a:buFont typeface="Arial" panose="020B0604020202020204" pitchFamily="34" charset="0"/>
              <a:buChar char="•"/>
              <a:tabLst/>
              <a:defRPr/>
            </a:pPr>
            <a:r>
              <a:rPr lang="en-US" sz="900" b="0" baseline="0"/>
              <a:t>According to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ACC/AHA/AAPA/ABC/ACPM/AGS/</a:t>
            </a: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mn-cs"/>
              </a:rPr>
              <a:t>APhA</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/ASH/ASPC/NMA/PCNA (2017), the diagnostic criteria for </a:t>
            </a: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mn-cs"/>
              </a:rPr>
              <a:t>rHTN</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 is blood pressure (BP) ≥130/80 mm Hg with a treatment strategy of at least 3 antihypertensive medications at optimal doses, including a diuretic, if possible</a:t>
            </a:r>
            <a:r>
              <a:rPr kumimoji="0" lang="en-US" sz="900" b="0" i="0" u="none" strike="noStrike" kern="1200" cap="none" spc="0" normalizeH="0" baseline="30000" noProof="0">
                <a:ln>
                  <a:noFill/>
                </a:ln>
                <a:solidFill>
                  <a:srgbClr val="000000"/>
                </a:solidFill>
                <a:effectLst/>
                <a:uLnTx/>
                <a:uFillTx/>
                <a:latin typeface="Arial" panose="020B0604020202020204"/>
                <a:ea typeface="+mn-ea"/>
                <a:cs typeface="+mn-cs"/>
              </a:rPr>
              <a:t>2</a:t>
            </a:r>
          </a:p>
          <a:p>
            <a:pPr marL="182880" indent="-182880">
              <a:spcBef>
                <a:spcPts val="0"/>
              </a:spcBef>
              <a:spcAft>
                <a:spcPts val="800"/>
              </a:spcAft>
            </a:pPr>
            <a:r>
              <a:rPr lang="en-US" sz="900" b="0" baseline="0"/>
              <a:t>ESC (2024) and ESH (2023) define </a:t>
            </a:r>
            <a:r>
              <a:rPr lang="en-US" sz="900" b="0" baseline="0" err="1"/>
              <a:t>rHTN</a:t>
            </a:r>
            <a:r>
              <a:rPr lang="en-US" sz="900" b="0" baseline="0"/>
              <a:t> as systolic blood pressure (SBP) ≥140 mm Hg and/or diastolic blood pressure (DBP) ≥90 mm Hg despite treatment with 3 or more medications at optimal or maximally tolerated doses in addition to lifestyle measures</a:t>
            </a:r>
            <a:r>
              <a:rPr lang="en-US" sz="900" b="0" baseline="30000"/>
              <a:t>1,3</a:t>
            </a:r>
          </a:p>
          <a:p>
            <a:pPr marL="182880" indent="-182880">
              <a:spcBef>
                <a:spcPts val="0"/>
              </a:spcBef>
              <a:spcAft>
                <a:spcPts val="800"/>
              </a:spcAft>
            </a:pPr>
            <a:r>
              <a:rPr lang="en-US" sz="900" b="0" baseline="0"/>
              <a:t>Common risk factors for </a:t>
            </a:r>
            <a:r>
              <a:rPr lang="en-US" sz="900" b="0" baseline="0" err="1"/>
              <a:t>rHTN</a:t>
            </a:r>
            <a:r>
              <a:rPr lang="en-US" sz="900" b="0" baseline="0"/>
              <a:t> include older age, obesity, chronic kidney disease (CKD), black race and diabetes mellitus (DM)</a:t>
            </a:r>
            <a:r>
              <a:rPr lang="en-US" sz="900" b="0" baseline="30000"/>
              <a:t>2</a:t>
            </a:r>
          </a:p>
          <a:p>
            <a:pPr marL="182880" indent="-182880">
              <a:spcBef>
                <a:spcPts val="0"/>
              </a:spcBef>
              <a:spcAft>
                <a:spcPts val="800"/>
              </a:spcAft>
            </a:pPr>
            <a:r>
              <a:rPr lang="en-US" sz="900" b="0" baseline="0"/>
              <a:t>Patients with </a:t>
            </a:r>
            <a:r>
              <a:rPr lang="en-US" sz="900" b="0" baseline="0" err="1"/>
              <a:t>rHTN</a:t>
            </a:r>
            <a:r>
              <a:rPr lang="en-US" sz="900" b="0" baseline="0"/>
              <a:t> have a higher risk of poor outcomes compared to those with non-resistant hypertension (HTN)</a:t>
            </a:r>
            <a:r>
              <a:rPr lang="en-US" sz="900" b="0" baseline="30000"/>
              <a:t>4</a:t>
            </a:r>
          </a:p>
          <a:p>
            <a:pPr marL="0" indent="0">
              <a:spcBef>
                <a:spcPts val="0"/>
              </a:spcBef>
              <a:spcAft>
                <a:spcPts val="800"/>
              </a:spcAft>
              <a:buNone/>
            </a:pPr>
            <a:r>
              <a:rPr lang="en-US" sz="900" b="1"/>
              <a:t>References:</a:t>
            </a:r>
          </a:p>
          <a:p>
            <a:pPr marL="182880" indent="-182880">
              <a:spcBef>
                <a:spcPts val="0"/>
              </a:spcBef>
              <a:spcAft>
                <a:spcPts val="800"/>
              </a:spcAft>
              <a:buFont typeface="+mj-lt"/>
              <a:buAutoNum type="arabicPeriod"/>
            </a:pPr>
            <a:r>
              <a:rPr lang="en-US" sz="900" b="0" i="0">
                <a:solidFill>
                  <a:srgbClr val="1D1D1D"/>
                </a:solidFill>
                <a:effectLst/>
                <a:latin typeface="Arial" panose="020B0604020202020204" pitchFamily="34" charset="0"/>
              </a:rPr>
              <a:t>McEvoy JW, McCarthy CP, Bruno RM, et al. 2024 ESC Guidelines for the management of elevated blood pressure and hypertension. </a:t>
            </a:r>
            <a:r>
              <a:rPr lang="en-US" sz="900" b="0" i="1" err="1">
                <a:solidFill>
                  <a:srgbClr val="1D1D1D"/>
                </a:solidFill>
                <a:effectLst/>
                <a:latin typeface="Arial" panose="020B0604020202020204" pitchFamily="34" charset="0"/>
              </a:rPr>
              <a:t>Eur</a:t>
            </a:r>
            <a:r>
              <a:rPr lang="en-US" sz="900" b="0" i="1">
                <a:solidFill>
                  <a:srgbClr val="1D1D1D"/>
                </a:solidFill>
                <a:effectLst/>
                <a:latin typeface="Arial" panose="020B0604020202020204" pitchFamily="34" charset="0"/>
              </a:rPr>
              <a:t> Heart J</a:t>
            </a:r>
            <a:r>
              <a:rPr lang="en-US" sz="900" b="0" i="0">
                <a:solidFill>
                  <a:srgbClr val="1D1D1D"/>
                </a:solidFill>
                <a:effectLst/>
                <a:latin typeface="Arial" panose="020B0604020202020204" pitchFamily="34" charset="0"/>
              </a:rPr>
              <a:t>. 2024;45(38):3912-4018. doi:10.1093/</a:t>
            </a:r>
            <a:r>
              <a:rPr lang="en-US" sz="900" b="0" i="0" err="1">
                <a:solidFill>
                  <a:srgbClr val="1D1D1D"/>
                </a:solidFill>
                <a:effectLst/>
                <a:latin typeface="Arial" panose="020B0604020202020204" pitchFamily="34" charset="0"/>
              </a:rPr>
              <a:t>eurheartj</a:t>
            </a:r>
            <a:r>
              <a:rPr lang="en-US" sz="900" b="0" i="0">
                <a:solidFill>
                  <a:srgbClr val="1D1D1D"/>
                </a:solidFill>
                <a:effectLst/>
                <a:latin typeface="Arial" panose="020B0604020202020204" pitchFamily="34" charset="0"/>
              </a:rPr>
              <a:t>/ehae178.</a:t>
            </a:r>
            <a:endParaRPr lang="en-US" sz="900">
              <a:solidFill>
                <a:srgbClr val="212121"/>
              </a:solidFill>
              <a:latin typeface="+mj-lt"/>
            </a:endParaRPr>
          </a:p>
          <a:p>
            <a:pPr marL="182880" indent="-182880">
              <a:spcBef>
                <a:spcPts val="0"/>
              </a:spcBef>
              <a:spcAft>
                <a:spcPts val="800"/>
              </a:spcAft>
              <a:buFont typeface="+mj-lt"/>
              <a:buAutoNum type="arabicPeriod"/>
            </a:pPr>
            <a:r>
              <a:rPr lang="en-US" sz="900">
                <a:latin typeface="Arial" panose="020B0604020202020204" pitchFamily="34" charset="0"/>
                <a:cs typeface="Arial" panose="020B0604020202020204" pitchFamily="34" charset="0"/>
              </a:rPr>
              <a:t>Jones DW et al. 2025 Guideline for high blood pressure in adults [pre-print]. </a:t>
            </a:r>
            <a:r>
              <a:rPr lang="en-US" sz="900" i="1">
                <a:latin typeface="Arial" panose="020B0604020202020204" pitchFamily="34" charset="0"/>
                <a:cs typeface="Arial" panose="020B0604020202020204" pitchFamily="34" charset="0"/>
              </a:rPr>
              <a:t>J Am Coll </a:t>
            </a:r>
            <a:r>
              <a:rPr lang="en-US" sz="900" i="1" err="1">
                <a:latin typeface="Arial" panose="020B0604020202020204" pitchFamily="34" charset="0"/>
                <a:cs typeface="Arial" panose="020B0604020202020204" pitchFamily="34" charset="0"/>
              </a:rPr>
              <a:t>Cardiol</a:t>
            </a:r>
            <a:r>
              <a:rPr lang="en-US" sz="900">
                <a:latin typeface="Arial" panose="020B0604020202020204" pitchFamily="34" charset="0"/>
                <a:cs typeface="Arial" panose="020B0604020202020204" pitchFamily="34" charset="0"/>
              </a:rPr>
              <a:t>. 2025. doi:10.1016/jacc.2025.05.007</a:t>
            </a:r>
          </a:p>
          <a:p>
            <a:pPr marL="182880" indent="-182880">
              <a:spcBef>
                <a:spcPts val="0"/>
              </a:spcBef>
              <a:spcAft>
                <a:spcPts val="800"/>
              </a:spcAft>
              <a:buFont typeface="+mj-lt"/>
              <a:buAutoNum type="arabicPeriod"/>
            </a:pPr>
            <a:r>
              <a:rPr lang="en-US" sz="900" b="0" i="0">
                <a:solidFill>
                  <a:srgbClr val="212121"/>
                </a:solidFill>
                <a:effectLst/>
                <a:latin typeface="+mj-lt"/>
              </a:rPr>
              <a:t>Mancia G, Kreutz R, </a:t>
            </a:r>
            <a:r>
              <a:rPr lang="en-US" sz="900" b="0" i="0" err="1">
                <a:solidFill>
                  <a:srgbClr val="212121"/>
                </a:solidFill>
                <a:effectLst/>
                <a:latin typeface="+mj-lt"/>
              </a:rPr>
              <a:t>Brunström</a:t>
            </a:r>
            <a:r>
              <a:rPr lang="en-US" sz="900" b="0" i="0">
                <a:solidFill>
                  <a:srgbClr val="212121"/>
                </a:solidFill>
                <a:effectLst/>
                <a:latin typeface="+mj-lt"/>
              </a:rPr>
              <a:t> M, et al. 2023 ESH Guidelines for the management of arterial hypertension The Task Force for the management of arterial hypertension of the European Society of Hypertension: endorsed by the International Society of Hypertension (ISH) and the European Renal Association (ERA). </a:t>
            </a:r>
            <a:r>
              <a:rPr lang="en-US" sz="900" b="0" i="1">
                <a:solidFill>
                  <a:srgbClr val="212121"/>
                </a:solidFill>
                <a:effectLst/>
                <a:latin typeface="+mj-lt"/>
              </a:rPr>
              <a:t>J </a:t>
            </a:r>
            <a:r>
              <a:rPr lang="en-US" sz="900" b="0" i="1" err="1">
                <a:solidFill>
                  <a:srgbClr val="212121"/>
                </a:solidFill>
                <a:effectLst/>
                <a:latin typeface="+mj-lt"/>
              </a:rPr>
              <a:t>Hypertens</a:t>
            </a:r>
            <a:r>
              <a:rPr lang="en-US" sz="900" b="0" i="0">
                <a:solidFill>
                  <a:srgbClr val="212121"/>
                </a:solidFill>
                <a:effectLst/>
                <a:latin typeface="+mj-lt"/>
              </a:rPr>
              <a:t>. 2023;41(12):1874-2071. doi:10.1097/HJH.0000000000003480.</a:t>
            </a:r>
          </a:p>
          <a:p>
            <a:pPr marL="182880" indent="-182880">
              <a:spcBef>
                <a:spcPts val="0"/>
              </a:spcBef>
              <a:spcAft>
                <a:spcPts val="800"/>
              </a:spcAft>
              <a:buFont typeface="+mj-lt"/>
              <a:buAutoNum type="arabicPeriod"/>
            </a:pPr>
            <a:r>
              <a:rPr lang="en-US" sz="900">
                <a:solidFill>
                  <a:srgbClr val="212121"/>
                </a:solidFill>
                <a:latin typeface="+mj-lt"/>
              </a:rPr>
              <a:t>Sim JJ, Bhandari SK, Shi J, et al. Comparative risk of renal, cardiovascular, and mortality outcomes in controlled, uncontrolled resistant, and non-resistant hypertension. </a:t>
            </a:r>
            <a:r>
              <a:rPr lang="en-US" sz="900" i="1">
                <a:solidFill>
                  <a:srgbClr val="212121"/>
                </a:solidFill>
                <a:latin typeface="+mj-lt"/>
              </a:rPr>
              <a:t>Kidney Int</a:t>
            </a:r>
            <a:r>
              <a:rPr lang="en-US" sz="900">
                <a:solidFill>
                  <a:srgbClr val="212121"/>
                </a:solidFill>
                <a:latin typeface="+mj-lt"/>
              </a:rPr>
              <a:t>. 2015;88(3):622-632. doi:10.1038/ki.2015.142.</a:t>
            </a:r>
          </a:p>
        </p:txBody>
      </p:sp>
      <p:sp>
        <p:nvSpPr>
          <p:cNvPr id="4" name="Slide Number Placeholder 3">
            <a:extLst>
              <a:ext uri="{FF2B5EF4-FFF2-40B4-BE49-F238E27FC236}">
                <a16:creationId xmlns:a16="http://schemas.microsoft.com/office/drawing/2014/main" id="{E68C732D-CAED-E4F4-C0A2-C4CACE0E1E7F}"/>
              </a:ext>
            </a:extLst>
          </p:cNvPr>
          <p:cNvSpPr>
            <a:spLocks noGrp="1"/>
          </p:cNvSpPr>
          <p:nvPr>
            <p:ph type="sldNum" sz="quarter" idx="5"/>
          </p:nvPr>
        </p:nvSpPr>
        <p:spPr/>
        <p:txBody>
          <a:bodyPr/>
          <a:lstStyle/>
          <a:p>
            <a:fld id="{50487F27-F4AC-478C-A07B-A71CA0B86259}" type="slidenum">
              <a:rPr lang="en-US" smtClean="0"/>
              <a:pPr/>
              <a:t>10</a:t>
            </a:fld>
            <a:endParaRPr lang="en-US"/>
          </a:p>
        </p:txBody>
      </p:sp>
    </p:spTree>
    <p:extLst>
      <p:ext uri="{BB962C8B-B14F-4D97-AF65-F5344CB8AC3E}">
        <p14:creationId xmlns:p14="http://schemas.microsoft.com/office/powerpoint/2010/main" val="128400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C7581-576B-DAB1-6078-C59B4CE00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F93D6-24EC-DD0F-CF8D-0AAAD010E629}"/>
              </a:ext>
            </a:extLst>
          </p:cNvPr>
          <p:cNvSpPr>
            <a:spLocks noGrp="1" noRot="1" noChangeAspect="1"/>
          </p:cNvSpPr>
          <p:nvPr>
            <p:ph type="sldImg"/>
          </p:nvPr>
        </p:nvSpPr>
        <p:spPr>
          <a:xfrm>
            <a:off x="685800" y="962025"/>
            <a:ext cx="5486400" cy="3086100"/>
          </a:xfrm>
        </p:spPr>
      </p:sp>
      <p:sp>
        <p:nvSpPr>
          <p:cNvPr id="3" name="Notes Placeholder 2">
            <a:extLst>
              <a:ext uri="{FF2B5EF4-FFF2-40B4-BE49-F238E27FC236}">
                <a16:creationId xmlns:a16="http://schemas.microsoft.com/office/drawing/2014/main" id="{512CE70F-CB18-CEB8-27D0-1F4CAF723ACD}"/>
              </a:ext>
            </a:extLst>
          </p:cNvPr>
          <p:cNvSpPr>
            <a:spLocks noGrp="1"/>
          </p:cNvSpPr>
          <p:nvPr>
            <p:ph type="body" idx="1"/>
          </p:nvPr>
        </p:nvSpPr>
        <p:spPr>
          <a:xfrm>
            <a:off x="198120" y="4270415"/>
            <a:ext cx="6461760" cy="5113020"/>
          </a:xfrm>
        </p:spPr>
        <p:txBody>
          <a:bodyPr/>
          <a:lstStyle/>
          <a:p>
            <a:pPr marL="0" marR="0" lvl="0" indent="0" algn="l" defTabSz="914400" rtl="0" eaLnBrk="1" fontAlgn="auto" latinLnBrk="0" hangingPunct="1">
              <a:lnSpc>
                <a:spcPct val="100000"/>
              </a:lnSpc>
              <a:spcBef>
                <a:spcPts val="0"/>
              </a:spcBef>
              <a:spcAft>
                <a:spcPts val="800"/>
              </a:spcAft>
              <a:buClrTx/>
              <a:buSzTx/>
              <a:buFont typeface="+mj-lt"/>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Speaker Notes:</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The data shows that for every 10 mm Hg reduction in systolic blood pressure (SBP), there was a significant decrease in major cardiovascular (CV) events, coronary heart disease (CHD), stroke, heart failure (HF), and all-cause mortality</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Specifically, major CV events were reduced by 20%, CHD by 17%, stroke by 27%, HF by 28%, and all-cause mortality by 13%</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1000" b="0" i="0" u="none" strike="noStrike" kern="1200" cap="none" spc="0" normalizeH="0" baseline="0" noProof="0">
                <a:ln>
                  <a:noFill/>
                </a:ln>
                <a:effectLst/>
                <a:uLnTx/>
                <a:uFillTx/>
                <a:latin typeface="Arial" panose="020B0604020202020204" pitchFamily="34" charset="0"/>
                <a:ea typeface="Aptos" panose="020B0004020202020204" pitchFamily="34" charset="0"/>
                <a:cs typeface="Arial" panose="020B0604020202020204" pitchFamily="34" charset="0"/>
              </a:rPr>
              <a:t>The significant clinical impact of a 10 mm Hg SBP reduction underscores the importance of focusing on blood pressure reduction in patients with hypertension</a:t>
            </a:r>
            <a:endParaRPr kumimoji="0" lang="en-US" sz="1000" b="1" u="none" strike="noStrike" kern="12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800"/>
              </a:spcAft>
              <a:buClrTx/>
              <a:buSzTx/>
              <a:buFontTx/>
              <a:buNone/>
              <a:tabLst/>
              <a:defRPr/>
            </a:pPr>
            <a:r>
              <a:rPr lang="da-DK" sz="1000">
                <a:effectLst/>
                <a:latin typeface="Arial" panose="020B0604020202020204" pitchFamily="34" charset="0"/>
                <a:cs typeface="Arial" panose="020B0604020202020204" pitchFamily="34" charset="0"/>
              </a:rPr>
              <a:t>Ettehad D, Emdin CA, </a:t>
            </a:r>
            <a:r>
              <a:rPr lang="en-IN" sz="1000" b="0" i="0">
                <a:solidFill>
                  <a:srgbClr val="212121"/>
                </a:solidFill>
                <a:effectLst/>
                <a:latin typeface="Arial" panose="020B0604020202020204" pitchFamily="34" charset="0"/>
                <a:cs typeface="Arial" panose="020B0604020202020204" pitchFamily="34" charset="0"/>
              </a:rPr>
              <a:t>Kiran A, </a:t>
            </a:r>
            <a:r>
              <a:rPr lang="da-DK" sz="1000">
                <a:effectLst/>
                <a:latin typeface="Arial" panose="020B0604020202020204" pitchFamily="34" charset="0"/>
                <a:cs typeface="Arial" panose="020B0604020202020204" pitchFamily="34" charset="0"/>
              </a:rPr>
              <a:t>et al. </a:t>
            </a:r>
            <a:r>
              <a:rPr lang="en-US" sz="1000">
                <a:effectLst/>
                <a:latin typeface="Arial" panose="020B0604020202020204" pitchFamily="34" charset="0"/>
                <a:cs typeface="Arial" panose="020B0604020202020204" pitchFamily="34" charset="0"/>
              </a:rPr>
              <a:t>Blood pressure lowering for prevention of cardiovascular disease and death: a systematic review and meta-analysis. </a:t>
            </a:r>
            <a:r>
              <a:rPr lang="da-DK" sz="1000" i="1">
                <a:effectLst/>
                <a:latin typeface="Arial" panose="020B0604020202020204" pitchFamily="34" charset="0"/>
                <a:cs typeface="Arial" panose="020B0604020202020204" pitchFamily="34" charset="0"/>
              </a:rPr>
              <a:t>Lancet</a:t>
            </a:r>
            <a:r>
              <a:rPr lang="da-DK" sz="1000">
                <a:effectLst/>
                <a:latin typeface="Arial" panose="020B0604020202020204" pitchFamily="34" charset="0"/>
                <a:cs typeface="Arial" panose="020B0604020202020204" pitchFamily="34" charset="0"/>
              </a:rPr>
              <a:t>. 2016;387(10022):957-967. </a:t>
            </a:r>
            <a:r>
              <a:rPr lang="en-IN" sz="1000" b="0" i="0">
                <a:solidFill>
                  <a:srgbClr val="212121"/>
                </a:solidFill>
                <a:effectLst/>
                <a:latin typeface="Arial" panose="020B0604020202020204" pitchFamily="34" charset="0"/>
                <a:cs typeface="Arial" panose="020B0604020202020204" pitchFamily="34" charset="0"/>
              </a:rPr>
              <a:t>doi:10.1016/S0140-6736(15)01225-8.</a:t>
            </a:r>
            <a:endParaRPr lang="en-US" sz="100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8C6429-6310-12D1-3286-DDB6C1BB0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077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2F48-E5E5-351C-61E0-6D6CCF34D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BC51B-B2A0-82AE-FCE5-CB2980C6E132}"/>
              </a:ext>
            </a:extLst>
          </p:cNvPr>
          <p:cNvSpPr>
            <a:spLocks noGrp="1" noRot="1" noChangeAspect="1"/>
          </p:cNvSpPr>
          <p:nvPr>
            <p:ph type="sldImg"/>
          </p:nvPr>
        </p:nvSpPr>
        <p:spPr>
          <a:xfrm>
            <a:off x="685800" y="1062038"/>
            <a:ext cx="5486400" cy="3086100"/>
          </a:xfrm>
        </p:spPr>
      </p:sp>
      <p:sp>
        <p:nvSpPr>
          <p:cNvPr id="3" name="Notes Placeholder 2">
            <a:extLst>
              <a:ext uri="{FF2B5EF4-FFF2-40B4-BE49-F238E27FC236}">
                <a16:creationId xmlns:a16="http://schemas.microsoft.com/office/drawing/2014/main" id="{02BC3533-C94F-28B0-CF05-0F38443E07B3}"/>
              </a:ext>
            </a:extLst>
          </p:cNvPr>
          <p:cNvSpPr>
            <a:spLocks noGrp="1"/>
          </p:cNvSpPr>
          <p:nvPr>
            <p:ph type="body" idx="1"/>
          </p:nvPr>
        </p:nvSpPr>
        <p:spPr>
          <a:xfrm>
            <a:off x="220980" y="4270514"/>
            <a:ext cx="6477000" cy="5113020"/>
          </a:xfrm>
        </p:spPr>
        <p:txBody>
          <a:bodyPr/>
          <a:lstStyle/>
          <a:p>
            <a:pPr marL="0" marR="0" lvl="0" indent="0" algn="l" defTabSz="914400" rtl="0" eaLnBrk="1" fontAlgn="auto" latinLnBrk="0" hangingPunct="1">
              <a:lnSpc>
                <a:spcPct val="100000"/>
              </a:lnSpc>
              <a:spcBef>
                <a:spcPts val="0"/>
              </a:spcBef>
              <a:spcAft>
                <a:spcPts val="800"/>
              </a:spcAft>
              <a:buClrTx/>
              <a:buSzTx/>
              <a:buFont typeface="+mj-lt"/>
              <a:buNone/>
              <a:tabLst/>
              <a:defRPr/>
            </a:pPr>
            <a:r>
              <a:rPr kumimoji="0" lang="en-US" sz="900" b="1" i="0" u="none" strike="noStrike" kern="1200" cap="none" spc="0" normalizeH="0" baseline="0" noProof="0">
                <a:ln>
                  <a:noFill/>
                </a:ln>
                <a:solidFill>
                  <a:prstClr val="black"/>
                </a:solidFill>
                <a:effectLst/>
                <a:uLnTx/>
                <a:uFillTx/>
                <a:latin typeface="+mn-lt"/>
                <a:ea typeface="+mn-ea"/>
                <a:cs typeface="+mn-cs"/>
              </a:rPr>
              <a:t>Speaker Notes:</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The Systolic BP Intervention Trial (SPRINT) found that a lower blood pressure (BP) significantly reduced the risk of major cardiovascular (CV) events and death</a:t>
            </a:r>
            <a:r>
              <a:rPr kumimoji="0" lang="en-US" sz="900" b="0" i="0" u="none" strike="noStrike" kern="1200" cap="none" spc="0" normalizeH="0" baseline="30000" noProof="0">
                <a:ln>
                  <a:noFill/>
                </a:ln>
                <a:effectLst/>
                <a:uLnTx/>
                <a:uFillTx/>
                <a:latin typeface="+mn-lt"/>
                <a:ea typeface="Aptos" panose="020B0004020202020204" pitchFamily="34" charset="0"/>
                <a:cs typeface="Times New Roman" panose="02020603050405020304" pitchFamily="18" charset="0"/>
              </a:rPr>
              <a:t>1</a:t>
            </a:r>
          </a:p>
          <a:p>
            <a:pPr marL="365760" lvl="2" indent="-182880">
              <a:lnSpc>
                <a:spcPct val="100000"/>
              </a:lnSpc>
              <a:spcBef>
                <a:spcPts val="0"/>
              </a:spcBef>
              <a:spcAft>
                <a:spcPts val="800"/>
              </a:spcAft>
              <a:defRPr/>
            </a:pP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The hazard ratio (HR) for the primary composite outcome—including myocardial infarction, acute coronary syndrome, stroke, acute decompensated heart failure, and CV death was 0.75, with a 95% confidence interval (CI) of 0.64 to 0.89</a:t>
            </a:r>
            <a:r>
              <a:rPr kumimoji="0" lang="en-US" sz="900" b="0" i="0" u="none" strike="noStrike" kern="1200" cap="none" spc="0" normalizeH="0" baseline="30000" noProof="0">
                <a:ln>
                  <a:noFill/>
                </a:ln>
                <a:effectLst/>
                <a:uLnTx/>
                <a:uFillTx/>
                <a:latin typeface="+mn-lt"/>
                <a:ea typeface="Aptos" panose="020B0004020202020204" pitchFamily="34" charset="0"/>
                <a:cs typeface="Times New Roman" panose="02020603050405020304" pitchFamily="18" charset="0"/>
              </a:rPr>
              <a:t>1</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The </a:t>
            </a:r>
            <a:r>
              <a:rPr lang="en-US" sz="900"/>
              <a:t>Action to Control CV Risk in Diabetes BP Trial (</a:t>
            </a: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ACCORD BP) found that a lower BP significantly reduced the rate of any stroke</a:t>
            </a:r>
            <a:r>
              <a:rPr kumimoji="0" lang="en-US" sz="900" b="0" i="0" u="none" strike="noStrike" kern="1200" cap="none" spc="0" normalizeH="0" baseline="30000" noProof="0">
                <a:ln>
                  <a:noFill/>
                </a:ln>
                <a:effectLst/>
                <a:uLnTx/>
                <a:uFillTx/>
                <a:latin typeface="+mn-lt"/>
                <a:ea typeface="Aptos" panose="020B0004020202020204" pitchFamily="34" charset="0"/>
                <a:cs typeface="Times New Roman" panose="02020603050405020304" pitchFamily="18" charset="0"/>
              </a:rPr>
              <a:t>2</a:t>
            </a:r>
          </a:p>
          <a:p>
            <a:pPr marL="365760" lvl="2" indent="-182880">
              <a:lnSpc>
                <a:spcPct val="100000"/>
              </a:lnSpc>
              <a:spcBef>
                <a:spcPts val="0"/>
              </a:spcBef>
              <a:spcAft>
                <a:spcPts val="800"/>
              </a:spcAft>
              <a:defRPr/>
            </a:pP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Although  the primary composite endpoint of CV events failed to show a difference, the HR for the prespecified secondary outcome of rate of any stroke was 0.59, with a 95% CI of 0.39 to 0.89</a:t>
            </a:r>
            <a:r>
              <a:rPr lang="en-US" sz="900" baseline="30000">
                <a:ea typeface="Aptos" panose="020B0004020202020204" pitchFamily="34" charset="0"/>
                <a:cs typeface="Times New Roman" panose="02020603050405020304" pitchFamily="18" charset="0"/>
              </a:rPr>
              <a:t>2</a:t>
            </a:r>
            <a:endParaRPr kumimoji="0" lang="en-US" sz="900" b="0" i="0" u="none" strike="noStrike" kern="1200" cap="none" spc="0" normalizeH="0" baseline="30000" noProof="0">
              <a:ln>
                <a:noFill/>
              </a:ln>
              <a:effectLst/>
              <a:uLnTx/>
              <a:uFillTx/>
              <a:latin typeface="+mn-lt"/>
              <a:ea typeface="Aptos" panose="020B0004020202020204" pitchFamily="34" charset="0"/>
              <a:cs typeface="Times New Roman" panose="02020603050405020304" pitchFamily="18" charset="0"/>
            </a:endParaRP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kumimoji="0" lang="en-US" sz="900" b="0" i="0" u="none" strike="noStrike" kern="1200" cap="none" spc="0" normalizeH="0" baseline="0" noProof="0">
                <a:ln>
                  <a:noFill/>
                </a:ln>
                <a:effectLst/>
                <a:uLnTx/>
                <a:uFillTx/>
                <a:latin typeface="+mn-lt"/>
                <a:ea typeface="Aptos" panose="020B0004020202020204" pitchFamily="34" charset="0"/>
                <a:cs typeface="Times New Roman" panose="02020603050405020304" pitchFamily="18" charset="0"/>
              </a:rPr>
              <a:t>These studies in addition to multiple meta-analyses influenced current hypertension guidelines, reinforcing the relationship between lower BP targets and improved CV outcomes</a:t>
            </a:r>
            <a:r>
              <a:rPr kumimoji="0" lang="en-US" sz="900" b="0" i="0" u="none" strike="noStrike" kern="1200" cap="none" spc="0" normalizeH="0" baseline="30000" noProof="0">
                <a:ln>
                  <a:noFill/>
                </a:ln>
                <a:effectLst/>
                <a:uLnTx/>
                <a:uFillTx/>
                <a:latin typeface="+mn-lt"/>
                <a:ea typeface="Aptos" panose="020B0004020202020204" pitchFamily="34" charset="0"/>
                <a:cs typeface="Times New Roman" panose="02020603050405020304" pitchFamily="18" charset="0"/>
              </a:rPr>
              <a:t>3</a:t>
            </a:r>
            <a:endParaRPr kumimoji="0" lang="en-US" sz="900" b="1"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900" b="1" i="0" u="none" strike="noStrike" kern="1200" cap="none" spc="0" normalizeH="0" baseline="0" noProof="0">
                <a:ln>
                  <a:noFill/>
                </a:ln>
                <a:solidFill>
                  <a:prstClr val="black"/>
                </a:solidFill>
                <a:effectLst/>
                <a:uLnTx/>
                <a:uFillTx/>
                <a:latin typeface="+mn-lt"/>
                <a:ea typeface="+mn-ea"/>
                <a:cs typeface="Arial" panose="020B0604020202020204" pitchFamily="34" charset="0"/>
              </a:rPr>
              <a:t>References:</a:t>
            </a:r>
          </a:p>
          <a:p>
            <a:pPr marL="182880" indent="-182880">
              <a:lnSpc>
                <a:spcPct val="100000"/>
              </a:lnSpc>
              <a:spcBef>
                <a:spcPts val="0"/>
              </a:spcBef>
              <a:spcAft>
                <a:spcPts val="800"/>
              </a:spcAft>
              <a:buAutoNum type="arabicPeriod"/>
            </a:pPr>
            <a:r>
              <a:rPr lang="en-US" sz="900">
                <a:latin typeface="+mn-lt"/>
              </a:rPr>
              <a:t>Wright JT, Williamson JD, Whelton PK, et al; the SPRINT Research Group. A randomized trial of intensive versus standard blood-pressure control. </a:t>
            </a:r>
            <a:r>
              <a:rPr lang="en-US" sz="900" i="1">
                <a:latin typeface="+mn-lt"/>
              </a:rPr>
              <a:t>N Engl J Med</a:t>
            </a:r>
            <a:r>
              <a:rPr lang="en-US" sz="900">
                <a:latin typeface="+mn-lt"/>
              </a:rPr>
              <a:t>. 2015;373(22):2103-2116. doi:10.1056/NEJMoa1511939. </a:t>
            </a:r>
          </a:p>
          <a:p>
            <a:pPr marL="182880" indent="-182880">
              <a:lnSpc>
                <a:spcPct val="100000"/>
              </a:lnSpc>
              <a:spcBef>
                <a:spcPts val="0"/>
              </a:spcBef>
              <a:spcAft>
                <a:spcPts val="800"/>
              </a:spcAft>
              <a:buAutoNum type="arabicPeriod"/>
            </a:pPr>
            <a:r>
              <a:rPr lang="en-US" sz="900">
                <a:latin typeface="+mn-lt"/>
              </a:rPr>
              <a:t>Cushman WC, Evans GW, et al; the ACCORD Study Group. Effects of intensive blood-pressure control in type 2 diabetes mellitus. </a:t>
            </a:r>
            <a:r>
              <a:rPr lang="en-US" sz="900" i="1">
                <a:latin typeface="+mn-lt"/>
              </a:rPr>
              <a:t>N Engl J Med</a:t>
            </a:r>
            <a:r>
              <a:rPr lang="en-US" sz="900">
                <a:latin typeface="+mn-lt"/>
              </a:rPr>
              <a:t>. 2010;362(17):1575-1585. doi:10.1056/NEJMoa1001286. </a:t>
            </a:r>
          </a:p>
          <a:p>
            <a:pPr marL="182880" indent="-182880">
              <a:lnSpc>
                <a:spcPct val="100000"/>
              </a:lnSpc>
              <a:spcBef>
                <a:spcPts val="0"/>
              </a:spcBef>
              <a:spcAft>
                <a:spcPts val="800"/>
              </a:spcAft>
              <a:buAutoNum type="arabicPeriod"/>
            </a:pPr>
            <a:r>
              <a:rPr lang="en-US" sz="900">
                <a:latin typeface="Arial" panose="020B0604020202020204" pitchFamily="34" charset="0"/>
                <a:cs typeface="Arial" panose="020B0604020202020204" pitchFamily="34" charset="0"/>
              </a:rPr>
              <a:t>Jones DW et al. 2025 Guideline for high blood pressure in adults [pre-print]. </a:t>
            </a:r>
            <a:r>
              <a:rPr lang="en-US" sz="900" i="1">
                <a:latin typeface="Arial" panose="020B0604020202020204" pitchFamily="34" charset="0"/>
                <a:cs typeface="Arial" panose="020B0604020202020204" pitchFamily="34" charset="0"/>
              </a:rPr>
              <a:t>J Am Coll </a:t>
            </a:r>
            <a:r>
              <a:rPr lang="en-US" sz="900" i="1" err="1">
                <a:latin typeface="Arial" panose="020B0604020202020204" pitchFamily="34" charset="0"/>
                <a:cs typeface="Arial" panose="020B0604020202020204" pitchFamily="34" charset="0"/>
              </a:rPr>
              <a:t>Cardiol</a:t>
            </a:r>
            <a:r>
              <a:rPr lang="en-US" sz="900">
                <a:latin typeface="Arial" panose="020B0604020202020204" pitchFamily="34" charset="0"/>
                <a:cs typeface="Arial" panose="020B0604020202020204" pitchFamily="34" charset="0"/>
              </a:rPr>
              <a:t>. 2025. doi:10.1016/jacc.2025.05.007</a:t>
            </a:r>
          </a:p>
        </p:txBody>
      </p:sp>
      <p:sp>
        <p:nvSpPr>
          <p:cNvPr id="4" name="Slide Number Placeholder 3">
            <a:extLst>
              <a:ext uri="{FF2B5EF4-FFF2-40B4-BE49-F238E27FC236}">
                <a16:creationId xmlns:a16="http://schemas.microsoft.com/office/drawing/2014/main" id="{CE8D7833-EACD-8E41-F74F-B4DDF60B45C6}"/>
              </a:ext>
            </a:extLst>
          </p:cNvPr>
          <p:cNvSpPr>
            <a:spLocks noGrp="1"/>
          </p:cNvSpPr>
          <p:nvPr>
            <p:ph type="sldNum" sz="quarter" idx="5"/>
          </p:nvPr>
        </p:nvSpPr>
        <p:spPr/>
        <p:txBody>
          <a:bodyPr/>
          <a:lstStyle/>
          <a:p>
            <a:fld id="{CB432C22-354C-49FC-9442-47B388E99D4A}" type="slidenum">
              <a:rPr lang="en-US" smtClean="0"/>
              <a:t>12</a:t>
            </a:fld>
            <a:endParaRPr lang="en-US"/>
          </a:p>
        </p:txBody>
      </p:sp>
    </p:spTree>
    <p:extLst>
      <p:ext uri="{BB962C8B-B14F-4D97-AF65-F5344CB8AC3E}">
        <p14:creationId xmlns:p14="http://schemas.microsoft.com/office/powerpoint/2010/main" val="12835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8AB8-717B-A736-0BB4-2AB91371B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46836-80F0-3859-DAA7-23CB8082A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29534-45C1-A7B0-E56A-FA2DD74B346A}"/>
              </a:ext>
            </a:extLst>
          </p:cNvPr>
          <p:cNvSpPr>
            <a:spLocks noGrp="1"/>
          </p:cNvSpPr>
          <p:nvPr>
            <p:ph type="body" idx="1"/>
          </p:nvPr>
        </p:nvSpPr>
        <p:spPr>
          <a:xfrm>
            <a:off x="0" y="4400550"/>
            <a:ext cx="6856413" cy="3600450"/>
          </a:xfrm>
        </p:spPr>
        <p:txBody>
          <a:bodyPr/>
          <a:lstStyle/>
          <a:p>
            <a:pPr marL="0" indent="0" defTabSz="966612">
              <a:spcBef>
                <a:spcPts val="1057"/>
              </a:spcBef>
              <a:buNone/>
              <a:defRPr/>
            </a:pPr>
            <a:r>
              <a:rPr lang="en-US" sz="1000" b="1">
                <a:solidFill>
                  <a:srgbClr val="212121"/>
                </a:solidFill>
                <a:latin typeface="Arial" panose="020B0604020202020204" pitchFamily="34" charset="0"/>
                <a:cs typeface="Arial" panose="020B0604020202020204" pitchFamily="34" charset="0"/>
              </a:rPr>
              <a:t>Speaker Notes: </a:t>
            </a:r>
          </a:p>
          <a:p>
            <a:pPr marL="181240" indent="-181240" defTabSz="966612">
              <a:buFont typeface="Arial" panose="020B0604020202020204" pitchFamily="34" charset="0"/>
              <a:buChar char="•"/>
              <a:defRPr/>
            </a:pPr>
            <a:r>
              <a:rPr lang="en-US" sz="1000">
                <a:latin typeface="Arial" panose="020B0604020202020204" pitchFamily="34" charset="0"/>
                <a:cs typeface="Arial" panose="020B0604020202020204" pitchFamily="34" charset="0"/>
              </a:rPr>
              <a:t>The American Heart Association (AHA) and American College of Cardiology (ACC) recently updated the 2025 Hypertension Guidelines</a:t>
            </a:r>
            <a:r>
              <a:rPr lang="en-US" sz="1000" baseline="30000">
                <a:latin typeface="Arial" panose="020B0604020202020204" pitchFamily="34" charset="0"/>
                <a:cs typeface="Arial" panose="020B0604020202020204" pitchFamily="34" charset="0"/>
              </a:rPr>
              <a:t>1</a:t>
            </a:r>
            <a:r>
              <a:rPr lang="en-US" sz="1000">
                <a:latin typeface="Arial" panose="020B0604020202020204" pitchFamily="34" charset="0"/>
                <a:cs typeface="Arial" panose="020B0604020202020204" pitchFamily="34" charset="0"/>
              </a:rPr>
              <a:t> </a:t>
            </a:r>
          </a:p>
          <a:p>
            <a:pPr marL="638440" lvl="1" indent="-181240" defTabSz="966612">
              <a:buFont typeface="Arial" panose="020B0604020202020204" pitchFamily="34" charset="0"/>
              <a:buChar char="•"/>
              <a:defRPr/>
            </a:pPr>
            <a:r>
              <a:rPr lang="en-US" sz="1000">
                <a:latin typeface="Arial" panose="020B0604020202020204" pitchFamily="34" charset="0"/>
                <a:cs typeface="Arial" panose="020B0604020202020204" pitchFamily="34" charset="0"/>
              </a:rPr>
              <a:t>The guidelines recommend a systolic blood pressure (SBP) goal of &lt;130 mm Hg with encouragement to achievement to SBP &lt;120 mm Hg in patients with both with an increased risk of cardiovascular disease (CVD), defined by a ≥7.5% ten-year predicted risk of CVD events by PREVENT (Predicting Risk of CVD EVENTS) equations, and those without an increased risk of CVD</a:t>
            </a:r>
            <a:r>
              <a:rPr lang="en-US" sz="1000" baseline="30000">
                <a:latin typeface="Arial" panose="020B0604020202020204" pitchFamily="34" charset="0"/>
                <a:cs typeface="Arial" panose="020B0604020202020204" pitchFamily="34" charset="0"/>
              </a:rPr>
              <a:t>1</a:t>
            </a:r>
            <a:r>
              <a:rPr lang="en-US" sz="1000">
                <a:latin typeface="Arial" panose="020B0604020202020204" pitchFamily="34" charset="0"/>
                <a:cs typeface="Arial" panose="020B0604020202020204" pitchFamily="34" charset="0"/>
              </a:rPr>
              <a:t> </a:t>
            </a:r>
          </a:p>
          <a:p>
            <a:pPr marL="638440" lvl="1" indent="-181240" defTabSz="966612">
              <a:buFont typeface="Arial" panose="020B0604020202020204" pitchFamily="34" charset="0"/>
              <a:buChar char="•"/>
              <a:defRPr/>
            </a:pPr>
            <a:r>
              <a:rPr lang="en-US" sz="1000">
                <a:latin typeface="Arial" panose="020B0604020202020204" pitchFamily="34" charset="0"/>
                <a:cs typeface="Arial" panose="020B0604020202020204" pitchFamily="34" charset="0"/>
              </a:rPr>
              <a:t>Target diastolic blood pressure (DBP) of &lt;80 mm Hg is recommended in patients with increased CVD risk and may be reasonable in those not at increased CVD risk</a:t>
            </a:r>
            <a:r>
              <a:rPr lang="en-US" sz="1000" baseline="30000">
                <a:latin typeface="Arial" panose="020B0604020202020204" pitchFamily="34" charset="0"/>
                <a:cs typeface="Arial" panose="020B0604020202020204" pitchFamily="34" charset="0"/>
              </a:rPr>
              <a:t>1</a:t>
            </a:r>
          </a:p>
          <a:p>
            <a:pPr marL="638440" lvl="1" indent="-181240" defTabSz="966612">
              <a:buFont typeface="Arial" panose="020B0604020202020204" pitchFamily="34" charset="0"/>
              <a:buChar char="•"/>
              <a:defRPr/>
            </a:pPr>
            <a:r>
              <a:rPr lang="en-US" sz="1000" baseline="0">
                <a:latin typeface="Arial" panose="020B0604020202020204" pitchFamily="34" charset="0"/>
                <a:cs typeface="Arial" panose="020B0604020202020204" pitchFamily="34" charset="0"/>
              </a:rPr>
              <a:t>For the prevention of mild cognitive impairment and dementia, a SBP goal of </a:t>
            </a:r>
            <a:r>
              <a:rPr lang="en-US" sz="1000">
                <a:latin typeface="Arial" panose="020B0604020202020204" pitchFamily="34" charset="0"/>
                <a:cs typeface="Arial" panose="020B0604020202020204" pitchFamily="34" charset="0"/>
              </a:rPr>
              <a:t>&lt;130 mm Hg is recommended</a:t>
            </a:r>
            <a:r>
              <a:rPr lang="en-US" sz="1000" baseline="30000">
                <a:latin typeface="Arial" panose="020B0604020202020204" pitchFamily="34" charset="0"/>
                <a:cs typeface="Arial" panose="020B0604020202020204" pitchFamily="34" charset="0"/>
              </a:rPr>
              <a:t>1</a:t>
            </a:r>
          </a:p>
          <a:p>
            <a:pPr marL="181240" indent="-181240" defTabSz="966612">
              <a:buFont typeface="Arial" panose="020B0604020202020204" pitchFamily="34" charset="0"/>
              <a:buChar char="•"/>
              <a:defRPr/>
            </a:pPr>
            <a:r>
              <a:rPr lang="en-US" sz="1000">
                <a:latin typeface="Arial" panose="020B0604020202020204" pitchFamily="34" charset="0"/>
                <a:cs typeface="Arial" panose="020B0604020202020204" pitchFamily="34" charset="0"/>
              </a:rPr>
              <a:t>The AHA/ACC 2025 Hypertension Guidelines align with other global recommendations to target BP</a:t>
            </a:r>
            <a:r>
              <a:rPr lang="en-US" sz="1000" baseline="30000">
                <a:latin typeface="Arial" panose="020B0604020202020204" pitchFamily="34" charset="0"/>
                <a:cs typeface="Arial" panose="020B0604020202020204" pitchFamily="34" charset="0"/>
              </a:rPr>
              <a:t>1,2</a:t>
            </a:r>
            <a:endParaRPr lang="en-US" sz="1000" b="1">
              <a:latin typeface="Arial" panose="020B0604020202020204" pitchFamily="34" charset="0"/>
              <a:cs typeface="Arial" panose="020B0604020202020204" pitchFamily="34" charset="0"/>
            </a:endParaRPr>
          </a:p>
          <a:p>
            <a:pPr marL="0" indent="0" defTabSz="966612">
              <a:spcBef>
                <a:spcPts val="1057"/>
              </a:spcBef>
              <a:buNone/>
              <a:defRPr/>
            </a:pPr>
            <a:r>
              <a:rPr lang="en-US" sz="1000" b="1">
                <a:latin typeface="Arial" panose="020B0604020202020204" pitchFamily="34" charset="0"/>
                <a:cs typeface="Arial" panose="020B0604020202020204" pitchFamily="34" charset="0"/>
              </a:rPr>
              <a:t>References:</a:t>
            </a:r>
          </a:p>
          <a:p>
            <a:pPr marL="241653" indent="-241653" defTabSz="966612">
              <a:spcBef>
                <a:spcPts val="1057"/>
              </a:spcBef>
              <a:buFont typeface="+mj-lt"/>
              <a:buAutoNum type="arabicPeriod"/>
              <a:defRPr/>
            </a:pPr>
            <a:r>
              <a:rPr lang="en-US" sz="1000">
                <a:latin typeface="Arial" panose="020B0604020202020204" pitchFamily="34" charset="0"/>
                <a:cs typeface="Arial" panose="020B0604020202020204" pitchFamily="34" charset="0"/>
              </a:rPr>
              <a:t>Jones DW, </a:t>
            </a:r>
            <a:r>
              <a:rPr lang="en-US" sz="1000" kern="100">
                <a:latin typeface="Arial" panose="020B0604020202020204" pitchFamily="34" charset="0"/>
                <a:ea typeface="Calibri" panose="020F0502020204030204" pitchFamily="34" charset="0"/>
                <a:cs typeface="Arial" panose="020B0604020202020204" pitchFamily="34" charset="0"/>
              </a:rPr>
              <a:t>Ferdinand KC, Taler SJ</a:t>
            </a:r>
            <a:r>
              <a:rPr lang="en-US" sz="1000">
                <a:latin typeface="Arial" panose="020B0604020202020204" pitchFamily="34" charset="0"/>
                <a:cs typeface="Arial" panose="020B0604020202020204" pitchFamily="34" charset="0"/>
              </a:rPr>
              <a:t>  et al. </a:t>
            </a:r>
            <a:r>
              <a:rPr lang="en-US" sz="1000" kern="100">
                <a:latin typeface="Arial" panose="020B0604020202020204" pitchFamily="34" charset="0"/>
                <a:ea typeface="Calibri" panose="020F0502020204030204" pitchFamily="34" charset="0"/>
                <a:cs typeface="Arial" panose="020B0604020202020204" pitchFamily="34" charset="0"/>
              </a:rPr>
              <a:t>2025 AHA/ACC/AANP/AAPA/ABC/ACCP/ACPM/AGS/AMA/ASPC/NMA/ PCNA/SGIM guideline for the prevention, detection, evaluation, and management of high blood pressure in adults: A report of the American College of Cardiology/American Heart Association Joint Committee on Clinical Practice Guidelines. </a:t>
            </a:r>
            <a:r>
              <a:rPr lang="en-US" sz="1000" i="1">
                <a:latin typeface="Arial" panose="020B0604020202020204" pitchFamily="34" charset="0"/>
                <a:cs typeface="Arial" panose="020B0604020202020204" pitchFamily="34" charset="0"/>
              </a:rPr>
              <a:t>J Am Coll </a:t>
            </a:r>
            <a:r>
              <a:rPr lang="en-US" sz="1000" i="1" err="1">
                <a:latin typeface="Arial" panose="020B0604020202020204" pitchFamily="34" charset="0"/>
                <a:cs typeface="Arial" panose="020B0604020202020204" pitchFamily="34" charset="0"/>
              </a:rPr>
              <a:t>Cardiol</a:t>
            </a:r>
            <a:r>
              <a:rPr lang="en-US" sz="1000">
                <a:latin typeface="Arial" panose="020B0604020202020204" pitchFamily="34" charset="0"/>
                <a:cs typeface="Arial" panose="020B0604020202020204" pitchFamily="34" charset="0"/>
              </a:rPr>
              <a:t>. 2025; 86(18):1567-1678. doi:10.1016/jacc.2025.05.007</a:t>
            </a:r>
          </a:p>
          <a:p>
            <a:pPr marL="241653" indent="-241653" defTabSz="966612">
              <a:spcBef>
                <a:spcPts val="1057"/>
              </a:spcBef>
              <a:buFont typeface="+mj-lt"/>
              <a:buAutoNum type="arabicPeriod"/>
              <a:defRPr/>
            </a:pPr>
            <a:r>
              <a:rPr lang="en-US" sz="1000">
                <a:latin typeface="Arial" panose="020B0604020202020204" pitchFamily="34" charset="0"/>
                <a:cs typeface="Arial" panose="020B0604020202020204" pitchFamily="34" charset="0"/>
              </a:rPr>
              <a:t>McEvoy JW, McCarthy CP, Bruno RM, et al. 2024 ESC Guidelines for the management of elevated blood pressure and hypertension. </a:t>
            </a:r>
            <a:r>
              <a:rPr lang="en-US" sz="1000" i="1" err="1">
                <a:latin typeface="Arial" panose="020B0604020202020204" pitchFamily="34" charset="0"/>
                <a:cs typeface="Arial" panose="020B0604020202020204" pitchFamily="34" charset="0"/>
              </a:rPr>
              <a:t>Eur</a:t>
            </a:r>
            <a:r>
              <a:rPr lang="en-US" sz="1000" i="1">
                <a:latin typeface="Arial" panose="020B0604020202020204" pitchFamily="34" charset="0"/>
                <a:cs typeface="Arial" panose="020B0604020202020204" pitchFamily="34" charset="0"/>
              </a:rPr>
              <a:t> Heart J</a:t>
            </a:r>
            <a:r>
              <a:rPr lang="en-US" sz="1000">
                <a:latin typeface="Arial" panose="020B0604020202020204" pitchFamily="34" charset="0"/>
                <a:cs typeface="Arial" panose="020B0604020202020204" pitchFamily="34" charset="0"/>
              </a:rPr>
              <a:t>. 2024;45(38):3912-4018. doi:10.1093/</a:t>
            </a:r>
            <a:r>
              <a:rPr lang="en-US" sz="1000" err="1">
                <a:latin typeface="Arial" panose="020B0604020202020204" pitchFamily="34" charset="0"/>
                <a:cs typeface="Arial" panose="020B0604020202020204" pitchFamily="34" charset="0"/>
              </a:rPr>
              <a:t>eurheartj</a:t>
            </a:r>
            <a:r>
              <a:rPr lang="en-US" sz="1000">
                <a:latin typeface="Arial" panose="020B0604020202020204" pitchFamily="34" charset="0"/>
                <a:cs typeface="Arial" panose="020B0604020202020204" pitchFamily="34" charset="0"/>
              </a:rPr>
              <a:t>/ehae178</a:t>
            </a:r>
          </a:p>
          <a:p>
            <a:pPr marL="241653" indent="-241653" defTabSz="966612">
              <a:spcBef>
                <a:spcPts val="1057"/>
              </a:spcBef>
              <a:buFont typeface="+mj-lt"/>
              <a:buAutoNum type="arabicPeriod"/>
              <a:defRPr/>
            </a:pPr>
            <a:r>
              <a:rPr lang="en-US" sz="1000">
                <a:latin typeface="Arial" panose="020B0604020202020204" pitchFamily="34" charset="0"/>
                <a:cs typeface="Arial" panose="020B0604020202020204" pitchFamily="34" charset="0"/>
              </a:rPr>
              <a:t>Mancia G, Kreutz R, </a:t>
            </a:r>
            <a:r>
              <a:rPr lang="en-US" sz="1000" err="1">
                <a:latin typeface="Arial" panose="020B0604020202020204" pitchFamily="34" charset="0"/>
                <a:cs typeface="Arial" panose="020B0604020202020204" pitchFamily="34" charset="0"/>
              </a:rPr>
              <a:t>Brunström</a:t>
            </a:r>
            <a:r>
              <a:rPr lang="en-US" sz="1000">
                <a:latin typeface="Arial" panose="020B0604020202020204" pitchFamily="34" charset="0"/>
                <a:cs typeface="Arial" panose="020B0604020202020204" pitchFamily="34" charset="0"/>
              </a:rPr>
              <a:t> M, et al. 2023 ESH Guidelines for the management of arterial hypertension The Task Force for the management of arterial hypertension of the European Society of Hypertension: endorsed by the International Society of Hypertension (ISH) and the European Renal Association (ERA). </a:t>
            </a:r>
            <a:r>
              <a:rPr lang="en-US" sz="1000" i="1">
                <a:latin typeface="Arial" panose="020B0604020202020204" pitchFamily="34" charset="0"/>
                <a:cs typeface="Arial" panose="020B0604020202020204" pitchFamily="34" charset="0"/>
              </a:rPr>
              <a:t>J </a:t>
            </a:r>
            <a:r>
              <a:rPr lang="en-US" sz="1000" i="1" err="1">
                <a:latin typeface="Arial" panose="020B0604020202020204" pitchFamily="34" charset="0"/>
                <a:cs typeface="Arial" panose="020B0604020202020204" pitchFamily="34" charset="0"/>
              </a:rPr>
              <a:t>Hypertens</a:t>
            </a:r>
            <a:r>
              <a:rPr lang="en-US" sz="1000">
                <a:latin typeface="Arial" panose="020B0604020202020204" pitchFamily="34" charset="0"/>
                <a:cs typeface="Arial" panose="020B0604020202020204" pitchFamily="34" charset="0"/>
              </a:rPr>
              <a:t>. 2023;41(12):1874-2071. doi:10.1097/HJH.0000000000003480</a:t>
            </a:r>
          </a:p>
          <a:p>
            <a:endParaRPr lang="en-IN" sz="11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9FBFFB4-FD39-FDF2-34E9-0C9439C40BD9}"/>
              </a:ext>
            </a:extLst>
          </p:cNvPr>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10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695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77D8-C9AD-9E92-2D07-639F3DF84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366AE-B254-43E8-093C-CBA80FB7F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83EB9-439F-547D-526F-6901058CD9C4}"/>
              </a:ext>
            </a:extLst>
          </p:cNvPr>
          <p:cNvSpPr>
            <a:spLocks noGrp="1"/>
          </p:cNvSpPr>
          <p:nvPr>
            <p:ph type="body" idx="1"/>
          </p:nvPr>
        </p:nvSpPr>
        <p:spPr/>
        <p:txBody>
          <a:bodyPr/>
          <a:lstStyle/>
          <a:p>
            <a:pPr marL="0" marR="0" lvl="0" indent="0" defTabSz="914400" rtl="0" eaLnBrk="0" fontAlgn="base" latinLnBrk="0" hangingPunct="0">
              <a:lnSpc>
                <a:spcPct val="100000"/>
              </a:lnSpc>
              <a:spcBef>
                <a:spcPts val="0"/>
              </a:spcBef>
              <a:spcAft>
                <a:spcPts val="800"/>
              </a:spcAft>
              <a:buClr>
                <a:schemeClr val="accent1"/>
              </a:buClr>
              <a:buSzTx/>
              <a:buFont typeface="Arial" panose="020B0604020202020204" pitchFamily="34" charset="0"/>
              <a:buNone/>
              <a:tabLst/>
            </a:pPr>
            <a:r>
              <a:rPr lang="en-US" altLang="en-US" b="1">
                <a:solidFill>
                  <a:srgbClr val="000000"/>
                </a:solidFill>
                <a:ea typeface="Calibri" panose="020F0502020204030204" pitchFamily="34" charset="0"/>
                <a:cs typeface="Arial" panose="020B0604020202020204" pitchFamily="34" charset="0"/>
              </a:rPr>
              <a:t>Speaker Notes:</a:t>
            </a:r>
          </a:p>
          <a:p>
            <a:pPr marL="182880" marR="0" lvl="0" indent="-182880" defTabSz="914400" rtl="0" eaLnBrk="0" fontAlgn="base" latinLnBrk="0" hangingPunct="0">
              <a:lnSpc>
                <a:spcPct val="100000"/>
              </a:lnSpc>
              <a:spcBef>
                <a:spcPts val="0"/>
              </a:spcBef>
              <a:spcAft>
                <a:spcPts val="800"/>
              </a:spcAft>
              <a:buClr>
                <a:schemeClr val="accent1"/>
              </a:buClr>
              <a:buSzTx/>
              <a:buFont typeface="Arial" panose="020B0604020202020204" pitchFamily="34" charset="0"/>
              <a:buChar char="•"/>
              <a:tabLst/>
            </a:pPr>
            <a:r>
              <a:rPr lang="en-US" altLang="en-US" b="0">
                <a:solidFill>
                  <a:srgbClr val="000000"/>
                </a:solidFill>
                <a:ea typeface="Calibri" panose="020F0502020204030204" pitchFamily="34" charset="0"/>
                <a:cs typeface="Arial" panose="020B0604020202020204" pitchFamily="34" charset="0"/>
              </a:rPr>
              <a:t>T</a:t>
            </a:r>
            <a:r>
              <a:rPr kumimoji="0" lang="en-US" altLang="en-US" b="0" i="0" u="none" cap="none" normalizeH="0" baseline="0">
                <a:ln>
                  <a:noFill/>
                </a:ln>
                <a:solidFill>
                  <a:srgbClr val="000000"/>
                </a:solidFill>
                <a:effectLst/>
                <a:ea typeface="Calibri" panose="020F0502020204030204" pitchFamily="34" charset="0"/>
                <a:cs typeface="Arial" panose="020B0604020202020204" pitchFamily="34" charset="0"/>
              </a:rPr>
              <a:t>he prevalence of uncontrolled hypertension (HTN) is high</a:t>
            </a:r>
            <a:r>
              <a:rPr kumimoji="0" lang="en-US" altLang="en-US" b="0" i="0" u="none" cap="none" normalizeH="0" baseline="30000">
                <a:ln>
                  <a:noFill/>
                </a:ln>
                <a:solidFill>
                  <a:srgbClr val="000000"/>
                </a:solidFill>
                <a:effectLst/>
                <a:ea typeface="Calibri" panose="020F0502020204030204" pitchFamily="34" charset="0"/>
                <a:cs typeface="Arial" panose="020B0604020202020204" pitchFamily="34" charset="0"/>
              </a:rPr>
              <a:t>1</a:t>
            </a:r>
          </a:p>
          <a:p>
            <a:pPr marL="182880" marR="0" lvl="0" indent="-182880" defTabSz="914400" rtl="0" eaLnBrk="0" fontAlgn="base" latinLnBrk="0" hangingPunct="0">
              <a:lnSpc>
                <a:spcPct val="100000"/>
              </a:lnSpc>
              <a:spcBef>
                <a:spcPts val="0"/>
              </a:spcBef>
              <a:spcAft>
                <a:spcPts val="800"/>
              </a:spcAft>
              <a:buClr>
                <a:schemeClr val="accent1"/>
              </a:buClr>
              <a:buSzTx/>
              <a:buFont typeface="Arial" panose="020B0604020202020204" pitchFamily="34" charset="0"/>
              <a:buChar char="•"/>
              <a:tabLst/>
            </a:pPr>
            <a:r>
              <a:rPr lang="en-US" altLang="en-US" bmk="">
                <a:solidFill>
                  <a:srgbClr val="000000"/>
                </a:solidFill>
                <a:ea typeface="Calibri" panose="020F0502020204030204" pitchFamily="34" charset="0"/>
                <a:cs typeface="Arial" panose="020B0604020202020204" pitchFamily="34" charset="0"/>
              </a:rPr>
              <a:t>~80% of people with HTN were uncontrolled in 2019 (blood pressure [BP] ≥140/90 mm Hg</a:t>
            </a:r>
            <a:r>
              <a:rPr lang="en-US" altLang="en-US" baseline="0" bmk="">
                <a:solidFill>
                  <a:srgbClr val="000000"/>
                </a:solidFill>
                <a:ea typeface="Calibri" panose="020F0502020204030204" pitchFamily="34" charset="0"/>
                <a:cs typeface="Arial" panose="020B0604020202020204" pitchFamily="34" charset="0"/>
              </a:rPr>
              <a:t>). Of those, ~</a:t>
            </a:r>
            <a:r>
              <a:rPr lang="en-US" altLang="en-US" bmk="">
                <a:solidFill>
                  <a:srgbClr val="000000"/>
                </a:solidFill>
                <a:ea typeface="Calibri" panose="020F0502020204030204" pitchFamily="34" charset="0"/>
                <a:cs typeface="Arial" panose="020B0604020202020204" pitchFamily="34" charset="0"/>
              </a:rPr>
              <a:t>22% remained uncontrolled despite antihypertensive treatment</a:t>
            </a:r>
            <a:r>
              <a:rPr lang="en-US" altLang="en-US" baseline="30000" bmk="">
                <a:solidFill>
                  <a:srgbClr val="000000"/>
                </a:solidFill>
                <a:ea typeface="Calibri" panose="020F0502020204030204" pitchFamily="34" charset="0"/>
                <a:cs typeface="Arial" panose="020B0604020202020204" pitchFamily="34" charset="0"/>
              </a:rPr>
              <a:t>1</a:t>
            </a:r>
            <a:endParaRPr kumimoji="0" lang="en-US" altLang="en-US" b="1" i="0" u="none" cap="none" normalizeH="0" baseline="30000">
              <a:ln>
                <a:noFill/>
              </a:ln>
              <a:solidFill>
                <a:srgbClr val="000000"/>
              </a:solidFill>
              <a:effectLst/>
              <a:ea typeface="Times New Roman" panose="02020603050405020304" pitchFamily="18" charset="0"/>
              <a:cs typeface="Times New Roman" panose="02020603050405020304" pitchFamily="18" charset="0"/>
            </a:endParaRPr>
          </a:p>
          <a:p>
            <a:pPr marL="182880" indent="-182880" defTabSz="914400" eaLnBrk="0" fontAlgn="base" hangingPunct="0">
              <a:lnSpc>
                <a:spcPct val="100000"/>
              </a:lnSpc>
              <a:spcBef>
                <a:spcPts val="0"/>
              </a:spcBef>
              <a:spcAft>
                <a:spcPts val="800"/>
              </a:spcAft>
              <a:buClr>
                <a:schemeClr val="accent1"/>
              </a:buClr>
              <a:buFontTx/>
              <a:buChar char="•"/>
            </a:pPr>
            <a:r>
              <a:rPr kumimoji="0" lang="en-GB" altLang="en-US" u="none" cap="none" normalizeH="0" baseline="0">
                <a:ln>
                  <a:noFill/>
                </a:ln>
                <a:solidFill>
                  <a:srgbClr val="000000"/>
                </a:solidFill>
                <a:effectLst/>
                <a:ea typeface="Times New Roman" panose="02020603050405020304" pitchFamily="18" charset="0"/>
                <a:cs typeface="Times New Roman" panose="02020603050405020304" pitchFamily="18" charset="0"/>
              </a:rPr>
              <a:t>The World Health Organization (WHO) projects global rates of hypertension control to be ~25% by 2050, if no additional effort is made.</a:t>
            </a:r>
            <a:r>
              <a:rPr kumimoji="0" lang="en-GB" altLang="en-US" u="none" cap="none" normalizeH="0" baseline="30000">
                <a:ln>
                  <a:noFill/>
                </a:ln>
                <a:solidFill>
                  <a:srgbClr val="000000"/>
                </a:solidFill>
                <a:effectLst/>
                <a:ea typeface="Times New Roman" panose="02020603050405020304" pitchFamily="18" charset="0"/>
                <a:cs typeface="Times New Roman" panose="02020603050405020304" pitchFamily="18" charset="0"/>
              </a:rPr>
              <a:t> </a:t>
            </a:r>
            <a:r>
              <a:rPr kumimoji="0" lang="en-GB" altLang="en-US" u="none" cap="none" normalizeH="0" baseline="0">
                <a:ln>
                  <a:noFill/>
                </a:ln>
                <a:solidFill>
                  <a:srgbClr val="000000"/>
                </a:solidFill>
                <a:effectLst/>
                <a:ea typeface="Times New Roman" panose="02020603050405020304" pitchFamily="18" charset="0"/>
                <a:cs typeface="Times New Roman" panose="02020603050405020304" pitchFamily="18" charset="0"/>
              </a:rPr>
              <a:t>Even with substantial improvement efforts, control rates are only projected to reach ~50% by 2050 under a “progress scenario” or ~75% under an “aspirational scenario”</a:t>
            </a:r>
            <a:r>
              <a:rPr kumimoji="0" lang="en-GB" altLang="en-US" u="none" cap="none" normalizeH="0" baseline="30000">
                <a:ln>
                  <a:noFill/>
                </a:ln>
                <a:solidFill>
                  <a:srgbClr val="000000"/>
                </a:solidFill>
                <a:effectLst/>
                <a:ea typeface="Times New Roman" panose="02020603050405020304" pitchFamily="18" charset="0"/>
                <a:cs typeface="Times New Roman" panose="02020603050405020304" pitchFamily="18" charset="0"/>
              </a:rPr>
              <a:t>2</a:t>
            </a:r>
          </a:p>
          <a:p>
            <a:pPr marL="0" indent="0" defTabSz="914400" eaLnBrk="0" fontAlgn="base" hangingPunct="0">
              <a:lnSpc>
                <a:spcPct val="100000"/>
              </a:lnSpc>
              <a:spcBef>
                <a:spcPts val="0"/>
              </a:spcBef>
              <a:spcAft>
                <a:spcPts val="800"/>
              </a:spcAft>
              <a:buClr>
                <a:schemeClr val="accent1"/>
              </a:buClr>
              <a:buFontTx/>
              <a:buNone/>
            </a:pPr>
            <a:r>
              <a:rPr kumimoji="0" lang="en-GB" b="1" i="0" u="none" kern="1200" cap="none" normalizeH="0" baseline="0">
                <a:ln>
                  <a:noFill/>
                </a:ln>
                <a:solidFill>
                  <a:srgbClr val="000000"/>
                </a:solidFill>
                <a:effectLst/>
                <a:cs typeface="Arial" panose="020B0604020202020204" pitchFamily="34" charset="0"/>
              </a:rPr>
              <a:t>References:</a:t>
            </a:r>
          </a:p>
          <a:p>
            <a:pPr marL="228600" indent="-228600" defTabSz="914400" eaLnBrk="0" fontAlgn="base" hangingPunct="0">
              <a:lnSpc>
                <a:spcPct val="100000"/>
              </a:lnSpc>
              <a:spcBef>
                <a:spcPts val="0"/>
              </a:spcBef>
              <a:spcAft>
                <a:spcPts val="800"/>
              </a:spcAft>
              <a:buClr>
                <a:schemeClr val="accent1"/>
              </a:buClr>
              <a:buFont typeface="+mj-lt"/>
              <a:buAutoNum type="arabicPeriod"/>
            </a:pPr>
            <a:r>
              <a:rPr lang="en-US" b="0" i="0">
                <a:effectLst/>
              </a:rPr>
              <a:t>NCD Risk Factor Collaboration (NCD-</a:t>
            </a:r>
            <a:r>
              <a:rPr lang="en-US" b="0" i="0" err="1">
                <a:effectLst/>
              </a:rPr>
              <a:t>RisC</a:t>
            </a:r>
            <a:r>
              <a:rPr lang="en-US" b="0" i="0">
                <a:effectLst/>
              </a:rPr>
              <a:t>). Worldwide trends in hypertension prevalence and progress in treatment and control from 1990 to 2019: a pooled analysis of 1201 population-representative studies with 104 million participants. </a:t>
            </a:r>
            <a:r>
              <a:rPr lang="en-US" b="0" i="1">
                <a:effectLst/>
              </a:rPr>
              <a:t>Lancet.</a:t>
            </a:r>
            <a:r>
              <a:rPr lang="en-US" b="0" i="0">
                <a:effectLst/>
              </a:rPr>
              <a:t> 2021;398(10304):957-980. doi:10.1016/S0140-6736(21)01330-1.</a:t>
            </a:r>
          </a:p>
          <a:p>
            <a:pPr marL="228600" marR="0" lvl="0" indent="-228600" algn="l" defTabSz="914400" rtl="0" eaLnBrk="0" fontAlgn="base" latinLnBrk="0" hangingPunct="0">
              <a:lnSpc>
                <a:spcPct val="100000"/>
              </a:lnSpc>
              <a:spcBef>
                <a:spcPts val="0"/>
              </a:spcBef>
              <a:spcAft>
                <a:spcPts val="800"/>
              </a:spcAft>
              <a:buClr>
                <a:schemeClr val="accent1"/>
              </a:buClr>
              <a:buSzPct val="100000"/>
              <a:buFont typeface="+mj-lt"/>
              <a:buAutoNum type="arabicPeriod"/>
              <a:tabLst/>
              <a:defRPr/>
            </a:pPr>
            <a:r>
              <a:rPr lang="en-US"/>
              <a:t>World Health Organization (WHO). 2023 Global report on hypertension: The race against a silent killer. WHO; 2023.</a:t>
            </a:r>
            <a:r>
              <a:rPr lang="en-US" altLang="en-US">
                <a:ea typeface="Calibri" panose="020F0502020204030204" pitchFamily="34" charset="0"/>
                <a:cs typeface="Arial" panose="020B0604020202020204" pitchFamily="34" charset="0"/>
              </a:rPr>
              <a:t> Accessed August 30, 2025. https://www.who.int/publications/i/item/9789240081062.</a:t>
            </a:r>
            <a:endParaRPr lang="en-US"/>
          </a:p>
        </p:txBody>
      </p:sp>
      <p:sp>
        <p:nvSpPr>
          <p:cNvPr id="4" name="Slide Number Placeholder 3">
            <a:extLst>
              <a:ext uri="{FF2B5EF4-FFF2-40B4-BE49-F238E27FC236}">
                <a16:creationId xmlns:a16="http://schemas.microsoft.com/office/drawing/2014/main" id="{B82383D1-E988-E0E1-B333-98DD37A3AA79}"/>
              </a:ext>
            </a:extLst>
          </p:cNvPr>
          <p:cNvSpPr>
            <a:spLocks noGrp="1"/>
          </p:cNvSpPr>
          <p:nvPr>
            <p:ph type="sldNum" sz="quarter" idx="5"/>
          </p:nvPr>
        </p:nvSpPr>
        <p:spPr/>
        <p:txBody>
          <a:bodyPr/>
          <a:lstStyle/>
          <a:p>
            <a:fld id="{50487F27-F4AC-478C-A07B-A71CA0B86259}" type="slidenum">
              <a:rPr lang="en-US" smtClean="0"/>
              <a:pPr/>
              <a:t>14</a:t>
            </a:fld>
            <a:endParaRPr lang="en-US"/>
          </a:p>
        </p:txBody>
      </p:sp>
    </p:spTree>
    <p:extLst>
      <p:ext uri="{BB962C8B-B14F-4D97-AF65-F5344CB8AC3E}">
        <p14:creationId xmlns:p14="http://schemas.microsoft.com/office/powerpoint/2010/main" val="164637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3434576"/>
            <a:ext cx="6210300" cy="5221744"/>
          </a:xfrm>
        </p:spPr>
        <p:txBody>
          <a:bodyPr/>
          <a:lstStyle/>
          <a:p>
            <a:pPr marL="0" indent="0">
              <a:buFont typeface="Arial" panose="020B0604020202020204" pitchFamily="34" charset="0"/>
              <a:buNone/>
            </a:pPr>
            <a:r>
              <a:rPr lang="en-US" b="1">
                <a:latin typeface="+mj-lt"/>
              </a:rPr>
              <a:t>Speaker Notes:</a:t>
            </a:r>
          </a:p>
          <a:p>
            <a:pPr>
              <a:buSzTx/>
              <a:defRPr/>
            </a:pPr>
            <a:r>
              <a:rPr lang="en-GB">
                <a:latin typeface="+mj-lt"/>
              </a:rPr>
              <a:t>A majority of American adults with hypertension (HTN) have uncontrolled HTN</a:t>
            </a:r>
          </a:p>
          <a:p>
            <a:pPr>
              <a:buSzTx/>
              <a:defRPr/>
            </a:pPr>
            <a:r>
              <a:rPr lang="en-US" b="0" i="0">
                <a:solidFill>
                  <a:srgbClr val="303030"/>
                </a:solidFill>
                <a:effectLst/>
                <a:latin typeface="+mj-lt"/>
              </a:rPr>
              <a:t>Data also show that </a:t>
            </a:r>
            <a:r>
              <a:rPr lang="en-GB">
                <a:latin typeface="+mj-lt"/>
              </a:rPr>
              <a:t>despite treatment with antihypertensive medication, approximately 33 million United States (US) adults remain uncontrolled</a:t>
            </a:r>
          </a:p>
          <a:p>
            <a:pPr lvl="2">
              <a:lnSpc>
                <a:spcPct val="100000"/>
              </a:lnSpc>
              <a:spcBef>
                <a:spcPts val="1000"/>
              </a:spcBef>
              <a:defRPr/>
            </a:pPr>
            <a:r>
              <a:rPr lang="en-US">
                <a:effectLst/>
                <a:latin typeface="+mj-lt"/>
              </a:rPr>
              <a:t>Many adults who are already treated with antihypertensive medication(s) may need to have their current medication dosage increased or to be prescribed additional medications to achieve blood pressure control </a:t>
            </a:r>
            <a:endParaRPr lang="en-US" b="1">
              <a:latin typeface="+mj-lt"/>
            </a:endParaRPr>
          </a:p>
          <a:p>
            <a:pPr marL="0" indent="0">
              <a:buNone/>
            </a:pPr>
            <a:r>
              <a:rPr lang="en-US" b="1">
                <a:latin typeface="+mj-lt"/>
              </a:rPr>
              <a:t>Reference: </a:t>
            </a:r>
          </a:p>
          <a:p>
            <a:pPr marL="0" indent="0">
              <a:buNone/>
            </a:pPr>
            <a:r>
              <a:rPr lang="en-US" b="0" i="0">
                <a:effectLst/>
                <a:latin typeface="+mj-lt"/>
              </a:rPr>
              <a:t>Million Hearts. Estimated hypertension prevalence, treatment, and control among US adults. </a:t>
            </a:r>
            <a:r>
              <a:rPr lang="en-US" altLang="en-US" sz="1000">
                <a:latin typeface="+mj-lt"/>
                <a:ea typeface="Calibri" panose="020F0502020204030204" pitchFamily="34" charset="0"/>
                <a:cs typeface="Arial" panose="020B0604020202020204" pitchFamily="34" charset="0"/>
              </a:rPr>
              <a:t>Accessed </a:t>
            </a:r>
            <a:r>
              <a:rPr lang="en-US" altLang="en-US">
                <a:latin typeface="+mj-lt"/>
                <a:ea typeface="Calibri" panose="020F0502020204030204" pitchFamily="34" charset="0"/>
                <a:cs typeface="Arial" panose="020B0604020202020204" pitchFamily="34" charset="0"/>
              </a:rPr>
              <a:t>August 30</a:t>
            </a:r>
            <a:r>
              <a:rPr lang="en-US" altLang="en-US" sz="1000">
                <a:latin typeface="+mj-lt"/>
                <a:ea typeface="Calibri" panose="020F0502020204030204" pitchFamily="34" charset="0"/>
                <a:cs typeface="Arial" panose="020B0604020202020204" pitchFamily="34" charset="0"/>
              </a:rPr>
              <a:t>, 2025. </a:t>
            </a:r>
            <a:r>
              <a:rPr lang="en-US" b="0" i="0">
                <a:effectLst/>
                <a:latin typeface="+mj-lt"/>
              </a:rPr>
              <a:t>https://millionhearts.hhs.gov/data-reports/hypertension-prevalence.html. </a:t>
            </a:r>
          </a:p>
          <a:p>
            <a:pPr marL="0" indent="0">
              <a:buNone/>
            </a:pPr>
            <a:r>
              <a:rPr lang="en-US" b="1">
                <a:latin typeface="+mj-lt"/>
              </a:rPr>
              <a:t>Graphics – Icons:</a:t>
            </a:r>
          </a:p>
          <a:p>
            <a:pPr marL="173736" indent="-173736">
              <a:buFont typeface="+mj-lt"/>
              <a:buAutoNum type="arabicPeriod"/>
            </a:pPr>
            <a:r>
              <a:rPr lang="en-US">
                <a:latin typeface="+mj-lt"/>
              </a:rPr>
              <a:t>US Map – AdobeStock_273620859</a:t>
            </a:r>
          </a:p>
          <a:p>
            <a:pPr marL="173736" indent="-173736">
              <a:buFont typeface="+mj-lt"/>
              <a:buAutoNum type="arabicPeriod"/>
            </a:pPr>
            <a:r>
              <a:rPr lang="en-US">
                <a:latin typeface="+mj-lt"/>
              </a:rPr>
              <a:t>Men – </a:t>
            </a:r>
            <a:r>
              <a:rPr lang="en-US" err="1">
                <a:latin typeface="+mj-lt"/>
              </a:rPr>
              <a:t>AdobeStock</a:t>
            </a:r>
            <a:r>
              <a:rPr lang="en-US">
                <a:latin typeface="+mj-lt"/>
              </a:rPr>
              <a:t>_</a:t>
            </a:r>
            <a:r>
              <a:rPr lang="en-IN">
                <a:latin typeface="+mj-lt"/>
              </a:rPr>
              <a:t>83751015</a:t>
            </a:r>
            <a:endParaRPr lang="en-US">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B0049-0E37-42B8-BE43-EC9DC47B68C7}"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048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75B8-B12D-525D-F350-A0556B103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45079-44D4-A284-B35D-4B70574BC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E0A61-E2BB-357D-948F-27D7925BB470}"/>
              </a:ext>
            </a:extLst>
          </p:cNvPr>
          <p:cNvSpPr>
            <a:spLocks noGrp="1"/>
          </p:cNvSpPr>
          <p:nvPr>
            <p:ph type="body" idx="1"/>
          </p:nvPr>
        </p:nvSpPr>
        <p:spPr/>
        <p:txBody>
          <a:bodyPr/>
          <a:lstStyle/>
          <a:p>
            <a:pPr marL="0" indent="0">
              <a:lnSpc>
                <a:spcPct val="100000"/>
              </a:lnSpc>
              <a:spcBef>
                <a:spcPts val="0"/>
              </a:spcBef>
              <a:spcAft>
                <a:spcPts val="800"/>
              </a:spcAft>
              <a:buNone/>
            </a:pPr>
            <a:r>
              <a:rPr lang="en-US" b="1"/>
              <a:t>Speaker Notes: </a:t>
            </a:r>
          </a:p>
          <a:p>
            <a:pPr marL="182880" indent="-182880">
              <a:lnSpc>
                <a:spcPct val="100000"/>
              </a:lnSpc>
              <a:spcBef>
                <a:spcPts val="0"/>
              </a:spcBef>
              <a:spcAft>
                <a:spcPts val="800"/>
              </a:spcAft>
            </a:pPr>
            <a:r>
              <a:rPr lang="en-US"/>
              <a:t>Using the 2018 American Heart Association (AHA) Scientific Statement, ~50% of United States (US) adults with hypertension (HTN) may not be at blood pressure (BP) goal, despite taking two or more antihypertensive medications of different classes</a:t>
            </a:r>
            <a:endParaRPr lang="en-US" b="0" baseline="0"/>
          </a:p>
          <a:p>
            <a:pPr marL="0" lvl="1" indent="0">
              <a:lnSpc>
                <a:spcPct val="100000"/>
              </a:lnSpc>
              <a:spcAft>
                <a:spcPts val="800"/>
              </a:spcAft>
              <a:buNone/>
            </a:pPr>
            <a:r>
              <a:rPr lang="en-US" b="1" baseline="0"/>
              <a:t>Reference:</a:t>
            </a:r>
          </a:p>
          <a:p>
            <a:pPr marL="228600" lvl="1" indent="-228600">
              <a:lnSpc>
                <a:spcPct val="100000"/>
              </a:lnSpc>
              <a:spcAft>
                <a:spcPts val="800"/>
              </a:spcAft>
              <a:buAutoNum type="arabicPeriod"/>
            </a:pPr>
            <a:r>
              <a:rPr lang="en-IN" b="0" i="0">
                <a:solidFill>
                  <a:srgbClr val="212121"/>
                </a:solidFill>
                <a:effectLst/>
              </a:rPr>
              <a:t>Carey RM, </a:t>
            </a:r>
            <a:r>
              <a:rPr lang="en-IN" b="0" i="0" err="1">
                <a:solidFill>
                  <a:srgbClr val="212121"/>
                </a:solidFill>
                <a:effectLst/>
              </a:rPr>
              <a:t>Sakhuja</a:t>
            </a:r>
            <a:r>
              <a:rPr lang="en-IN" b="0" i="0">
                <a:solidFill>
                  <a:srgbClr val="212121"/>
                </a:solidFill>
                <a:effectLst/>
              </a:rPr>
              <a:t> S, Calhoun DA, et al. Prevalence of apparent treatment resistant hypertension in the United States: comparison of the 2008 and 2018 American Heart Association scientific statements on resistant hypertension. </a:t>
            </a:r>
            <a:r>
              <a:rPr lang="en-IN" b="0" i="1">
                <a:solidFill>
                  <a:srgbClr val="212121"/>
                </a:solidFill>
                <a:effectLst/>
              </a:rPr>
              <a:t>Hypertension</a:t>
            </a:r>
            <a:r>
              <a:rPr lang="en-IN" b="0" i="0">
                <a:solidFill>
                  <a:srgbClr val="212121"/>
                </a:solidFill>
                <a:effectLst/>
              </a:rPr>
              <a:t>. 2019;73(2)</a:t>
            </a:r>
            <a:r>
              <a:rPr lang="en-US" sz="1000"/>
              <a:t>(</a:t>
            </a:r>
            <a:r>
              <a:rPr lang="en-US"/>
              <a:t>supplement)</a:t>
            </a:r>
            <a:r>
              <a:rPr lang="en-IN" b="0" i="0">
                <a:solidFill>
                  <a:srgbClr val="212121"/>
                </a:solidFill>
                <a:effectLst/>
              </a:rPr>
              <a:t>:424-431. doi:10.1161/HYPERTENSIONAHA.118.12191.</a:t>
            </a:r>
          </a:p>
          <a:p>
            <a:pPr marL="228600" lvl="1" indent="-228600">
              <a:lnSpc>
                <a:spcPct val="100000"/>
              </a:lnSpc>
              <a:spcAft>
                <a:spcPts val="800"/>
              </a:spcAft>
              <a:buAutoNum type="arabicPeriod"/>
            </a:pPr>
            <a:r>
              <a:rPr lang="en-IN" b="0" i="0">
                <a:solidFill>
                  <a:srgbClr val="212121"/>
                </a:solidFill>
                <a:effectLst/>
              </a:rPr>
              <a:t>Carey RM, </a:t>
            </a:r>
            <a:r>
              <a:rPr lang="en-IN" b="0" i="0" err="1">
                <a:solidFill>
                  <a:srgbClr val="212121"/>
                </a:solidFill>
                <a:effectLst/>
              </a:rPr>
              <a:t>Sakhuja</a:t>
            </a:r>
            <a:r>
              <a:rPr lang="en-IN" b="0" i="0">
                <a:solidFill>
                  <a:srgbClr val="212121"/>
                </a:solidFill>
                <a:effectLst/>
              </a:rPr>
              <a:t> S, Calhoun DA, et al. Prevalence of apparent treatment resistant hypertension in the United States: comparison of the 2008 and 2018 American Heart Association scientific statements on resistant hypertension. </a:t>
            </a:r>
            <a:r>
              <a:rPr lang="en-IN" b="0" i="1">
                <a:solidFill>
                  <a:srgbClr val="212121"/>
                </a:solidFill>
                <a:effectLst/>
              </a:rPr>
              <a:t>Hypertension</a:t>
            </a:r>
            <a:r>
              <a:rPr lang="en-IN" b="0" i="0">
                <a:solidFill>
                  <a:srgbClr val="212121"/>
                </a:solidFill>
                <a:effectLst/>
              </a:rPr>
              <a:t>. 2019;73(2)</a:t>
            </a:r>
            <a:r>
              <a:rPr lang="en-US" sz="1000" b="0" i="0">
                <a:solidFill>
                  <a:srgbClr val="212121"/>
                </a:solidFill>
                <a:effectLst/>
              </a:rPr>
              <a:t>:</a:t>
            </a:r>
            <a:r>
              <a:rPr lang="en-IN" b="0" i="0">
                <a:solidFill>
                  <a:srgbClr val="212121"/>
                </a:solidFill>
                <a:effectLst/>
              </a:rPr>
              <a:t>424-431. doi:10.1161/HYPERTENSIONAHA.118.12191.</a:t>
            </a:r>
            <a:endParaRPr lang="en-US" b="1" baseline="0"/>
          </a:p>
        </p:txBody>
      </p:sp>
      <p:sp>
        <p:nvSpPr>
          <p:cNvPr id="4" name="Slide Number Placeholder 3">
            <a:extLst>
              <a:ext uri="{FF2B5EF4-FFF2-40B4-BE49-F238E27FC236}">
                <a16:creationId xmlns:a16="http://schemas.microsoft.com/office/drawing/2014/main" id="{68B6952A-BABF-2D29-255B-D964348819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671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0"/>
              </a:spcBef>
              <a:spcAft>
                <a:spcPts val="600"/>
              </a:spcAft>
            </a:pPr>
            <a:endParaRPr lang="en-IN"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78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8273-5437-4C82-F086-D8746EF13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56DB0-F84E-BD5D-8A6F-EC87C644C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20691-F929-B48E-3BA2-92EA4CCC5C15}"/>
              </a:ext>
            </a:extLst>
          </p:cNvPr>
          <p:cNvSpPr>
            <a:spLocks noGrp="1"/>
          </p:cNvSpPr>
          <p:nvPr>
            <p:ph type="body" idx="1"/>
          </p:nvPr>
        </p:nvSpPr>
        <p:spPr>
          <a:xfrm>
            <a:off x="213360" y="3390900"/>
            <a:ext cx="6339840" cy="5113020"/>
          </a:xfrm>
        </p:spPr>
        <p:txBody>
          <a:bodyPr/>
          <a:lstStyle/>
          <a:p>
            <a:pPr marL="0" indent="0" defTabSz="914378" eaLnBrk="0" fontAlgn="base" hangingPunct="0">
              <a:lnSpc>
                <a:spcPct val="100000"/>
              </a:lnSpc>
              <a:spcBef>
                <a:spcPct val="0"/>
              </a:spcBef>
              <a:spcAft>
                <a:spcPts val="800"/>
              </a:spcAft>
              <a:buClr>
                <a:srgbClr val="830051"/>
              </a:buClr>
              <a:buFont typeface="Arial" panose="020B0604020202020204" pitchFamily="34" charset="0"/>
              <a:buNone/>
            </a:pPr>
            <a:r>
              <a:rPr lang="en-US" altLang="en-US" sz="750" b="1">
                <a:solidFill>
                  <a:srgbClr val="000000"/>
                </a:solidFill>
                <a:cs typeface="Times New Roman" panose="02020603050405020304" pitchFamily="18" charset="0"/>
              </a:rPr>
              <a:t>Speaker Notes: </a:t>
            </a:r>
          </a:p>
          <a:p>
            <a:pPr marL="182880" indent="-182880" defTabSz="914378" eaLnBrk="0" fontAlgn="base" hangingPunct="0">
              <a:lnSpc>
                <a:spcPct val="100000"/>
              </a:lnSpc>
              <a:spcBef>
                <a:spcPct val="0"/>
              </a:spcBef>
              <a:spcAft>
                <a:spcPts val="300"/>
              </a:spcAft>
              <a:buClr>
                <a:srgbClr val="830051"/>
              </a:buClr>
              <a:buFont typeface="Arial" panose="020B0604020202020204" pitchFamily="34" charset="0"/>
              <a:buChar char="•"/>
            </a:pPr>
            <a:r>
              <a:rPr lang="en-US" altLang="en-US" sz="750" b="0">
                <a:solidFill>
                  <a:srgbClr val="000000"/>
                </a:solidFill>
                <a:cs typeface="Times New Roman" panose="02020603050405020304" pitchFamily="18" charset="0"/>
              </a:rPr>
              <a:t>Blood pressure (BP) is regulated by several interconnected physiological pathways, and their dysregulation can result in hypertension (HTN)</a:t>
            </a:r>
            <a:r>
              <a:rPr lang="en-US" altLang="en-US" sz="750" b="0" baseline="30000">
                <a:solidFill>
                  <a:srgbClr val="000000"/>
                </a:solidFill>
                <a:cs typeface="Times New Roman" panose="02020603050405020304" pitchFamily="18" charset="0"/>
              </a:rPr>
              <a:t>1</a:t>
            </a:r>
          </a:p>
          <a:p>
            <a:pPr marL="365760" lvl="1" indent="-182880" defTabSz="914378" eaLnBrk="0" fontAlgn="base" hangingPunct="0">
              <a:lnSpc>
                <a:spcPct val="100000"/>
              </a:lnSpc>
              <a:spcBef>
                <a:spcPct val="0"/>
              </a:spcBef>
              <a:spcAft>
                <a:spcPts val="300"/>
              </a:spcAft>
              <a:buClr>
                <a:srgbClr val="830051"/>
              </a:buClr>
              <a:buFont typeface="Arial" panose="020B0604020202020204" pitchFamily="34" charset="0"/>
              <a:buChar char="•"/>
            </a:pPr>
            <a:r>
              <a:rPr lang="en-US" altLang="en-US" sz="750">
                <a:solidFill>
                  <a:srgbClr val="000000"/>
                </a:solidFill>
                <a:cs typeface="Times New Roman" panose="02020603050405020304" pitchFamily="18" charset="0"/>
              </a:rPr>
              <a:t>Renal mechanisms and the renin-angiotensin-aldosterone system (RAAS)</a:t>
            </a: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In normal physiology, the RAAS is activated by low sodium intake to stimulate sodium reabsorption by the kidney and preserve intravascular volume and BP</a:t>
            </a:r>
            <a:r>
              <a:rPr lang="en-US" altLang="en-US" sz="750" b="0" baseline="30000">
                <a:solidFill>
                  <a:srgbClr val="000000"/>
                </a:solidFill>
                <a:cs typeface="Times New Roman" panose="02020603050405020304" pitchFamily="18" charset="0"/>
              </a:rPr>
              <a:t>1</a:t>
            </a:r>
            <a:endParaRPr lang="en-US" altLang="en-US" sz="750" baseline="30000">
              <a:solidFill>
                <a:srgbClr val="000000"/>
              </a:solidFill>
              <a:cs typeface="Times New Roman" panose="02020603050405020304" pitchFamily="18" charset="0"/>
            </a:endParaRP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Chronic activation of the RAAS causes the pressure-natriuresis curve to shift to the right, increasing the BP needed to excrete an equivalent sodium load</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GB" altLang="en-US" sz="750">
                <a:solidFill>
                  <a:srgbClr val="000000"/>
                </a:solidFill>
                <a:cs typeface="Times New Roman" panose="02020603050405020304" pitchFamily="18" charset="0"/>
              </a:rPr>
              <a:t>Dysregulation of paracrine tubular ion transport results in excessive sodium and volume retention, contributing towards salt-sensitive HTN</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365760" lvl="1" indent="-182880" defTabSz="914378" eaLnBrk="0" fontAlgn="base" hangingPunct="0">
              <a:lnSpc>
                <a:spcPct val="100000"/>
              </a:lnSpc>
              <a:spcBef>
                <a:spcPct val="0"/>
              </a:spcBef>
              <a:spcAft>
                <a:spcPts val="300"/>
              </a:spcAft>
              <a:buClr>
                <a:srgbClr val="830051"/>
              </a:buClr>
              <a:buFont typeface="Arial" panose="020B0604020202020204" pitchFamily="34" charset="0"/>
              <a:buChar char="•"/>
            </a:pPr>
            <a:r>
              <a:rPr lang="en-US" altLang="en-US" sz="750">
                <a:solidFill>
                  <a:srgbClr val="000000"/>
                </a:solidFill>
                <a:cs typeface="Times New Roman" panose="02020603050405020304" pitchFamily="18" charset="0"/>
              </a:rPr>
              <a:t>Neural mechanisms</a:t>
            </a: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Activation of the sympathetic nervous system (SNS) increases BP by several mechanisms, including peripheral vasoconstriction, potentiation of cardiac contraction, reduction of venous capacitance, and modulation of sodium and water excretion in the kidneys</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The SNS is known to be more activated in people with HTN than in those with normal BP, and this increases with HTN severity</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SNS activation is especially associated with HTN secondary to chronic kidney disease (CKD), obesity, and obstructive sleep apnea (OSA)</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365760" lvl="1" indent="-182880" defTabSz="914378" eaLnBrk="0" fontAlgn="base" hangingPunct="0">
              <a:lnSpc>
                <a:spcPct val="100000"/>
              </a:lnSpc>
              <a:spcBef>
                <a:spcPct val="0"/>
              </a:spcBef>
              <a:spcAft>
                <a:spcPts val="300"/>
              </a:spcAft>
              <a:buClr>
                <a:srgbClr val="830051"/>
              </a:buClr>
              <a:buFont typeface="Arial" panose="020B0604020202020204" pitchFamily="34" charset="0"/>
              <a:buChar char="•"/>
            </a:pPr>
            <a:r>
              <a:rPr lang="en-US" altLang="en-US" sz="750">
                <a:solidFill>
                  <a:srgbClr val="000000"/>
                </a:solidFill>
                <a:cs typeface="Times New Roman" panose="02020603050405020304" pitchFamily="18" charset="0"/>
              </a:rPr>
              <a:t>Hormonal mechanisms</a:t>
            </a: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Besides the RAAS, other hormonal mechanisms affecting BP include endothelin-1, natriuretic peptides, and sex hormones</a:t>
            </a:r>
            <a:r>
              <a:rPr lang="en-US" altLang="en-US" sz="750" b="0" baseline="30000">
                <a:solidFill>
                  <a:srgbClr val="000000"/>
                </a:solidFill>
                <a:cs typeface="Times New Roman" panose="02020603050405020304" pitchFamily="18" charset="0"/>
              </a:rPr>
              <a:t>1</a:t>
            </a:r>
            <a:endParaRPr lang="en-US" altLang="en-US" sz="750">
              <a:solidFill>
                <a:srgbClr val="000000"/>
              </a:solidFill>
              <a:cs typeface="Times New Roman" panose="02020603050405020304" pitchFamily="18" charset="0"/>
            </a:endParaRPr>
          </a:p>
          <a:p>
            <a:pPr marL="365760" lvl="1" indent="-182880" defTabSz="914378" eaLnBrk="0" fontAlgn="base" hangingPunct="0">
              <a:lnSpc>
                <a:spcPct val="100000"/>
              </a:lnSpc>
              <a:spcBef>
                <a:spcPct val="0"/>
              </a:spcBef>
              <a:spcAft>
                <a:spcPts val="300"/>
              </a:spcAft>
              <a:buClr>
                <a:srgbClr val="830051"/>
              </a:buClr>
              <a:buFont typeface="Arial" panose="020B0604020202020204" pitchFamily="34" charset="0"/>
              <a:buChar char="•"/>
            </a:pPr>
            <a:r>
              <a:rPr lang="en-US" altLang="en-US" sz="750">
                <a:solidFill>
                  <a:srgbClr val="000000"/>
                </a:solidFill>
                <a:cs typeface="Times New Roman" panose="02020603050405020304" pitchFamily="18" charset="0"/>
              </a:rPr>
              <a:t>Vascular mechanisms</a:t>
            </a: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Cellular adhesion, inflammation, thrombosis, vascular smooth muscle growth, and vascular tone are all regulated by factors produced in the endothelium</a:t>
            </a:r>
            <a:r>
              <a:rPr lang="en-US" altLang="en-US" sz="750" b="0" baseline="30000">
                <a:solidFill>
                  <a:srgbClr val="000000"/>
                </a:solidFill>
                <a:cs typeface="Times New Roman" panose="02020603050405020304" pitchFamily="18" charset="0"/>
              </a:rPr>
              <a:t>1</a:t>
            </a:r>
          </a:p>
          <a:p>
            <a:pPr marL="548640" marR="0" lvl="2" indent="-182880" algn="l" defTabSz="914378" rtl="0" eaLnBrk="0" fontAlgn="base" latinLnBrk="0" hangingPunct="0">
              <a:lnSpc>
                <a:spcPct val="100000"/>
              </a:lnSpc>
              <a:spcBef>
                <a:spcPct val="0"/>
              </a:spcBef>
              <a:spcAft>
                <a:spcPts val="300"/>
              </a:spcAft>
              <a:buClr>
                <a:srgbClr val="830051"/>
              </a:buClr>
              <a:buSzTx/>
              <a:buFont typeface="Arial" panose="020B0604020202020204" pitchFamily="34" charset="0"/>
              <a:buChar char="•"/>
              <a:tabLst/>
              <a:defRPr/>
            </a:pPr>
            <a:r>
              <a:rPr lang="en-US" altLang="en-US" sz="750">
                <a:solidFill>
                  <a:srgbClr val="000000"/>
                </a:solidFill>
                <a:cs typeface="Times New Roman" panose="02020603050405020304" pitchFamily="18" charset="0"/>
              </a:rPr>
              <a:t>Endothelial dysfunction and vascular remodeling both initiate and maintain HTN by contributing to increased vascular resistance</a:t>
            </a:r>
            <a:r>
              <a:rPr lang="en-US" altLang="en-US" sz="750" b="0" baseline="30000">
                <a:solidFill>
                  <a:srgbClr val="000000"/>
                </a:solidFill>
                <a:cs typeface="Times New Roman" panose="02020603050405020304" pitchFamily="18" charset="0"/>
              </a:rPr>
              <a:t>1</a:t>
            </a:r>
          </a:p>
          <a:p>
            <a:pPr marL="183600" marR="0" lvl="0" indent="-183600" algn="l" defTabSz="914378" rtl="0" eaLnBrk="0" fontAlgn="base" latinLnBrk="0" hangingPunct="0">
              <a:lnSpc>
                <a:spcPct val="100000"/>
              </a:lnSpc>
              <a:spcBef>
                <a:spcPct val="0"/>
              </a:spcBef>
              <a:spcAft>
                <a:spcPts val="300"/>
              </a:spcAft>
              <a:buClr>
                <a:srgbClr val="830051"/>
              </a:buClr>
              <a:buSzTx/>
              <a:tabLst/>
              <a:defRPr/>
            </a:pPr>
            <a:r>
              <a:rPr lang="en-US" altLang="en-US" sz="750">
                <a:solidFill>
                  <a:srgbClr val="000000"/>
                </a:solidFill>
                <a:cs typeface="Times New Roman" panose="02020603050405020304" pitchFamily="18" charset="0"/>
              </a:rPr>
              <a:t>While guidelines advocate for tailoring treatment to individual characteristics, recommendations in most key guidelines do not consider tailoring to the dominant pathway</a:t>
            </a:r>
            <a:r>
              <a:rPr lang="en-US" altLang="en-US" sz="750" baseline="30000">
                <a:solidFill>
                  <a:srgbClr val="000000"/>
                </a:solidFill>
                <a:cs typeface="Times New Roman" panose="02020603050405020304" pitchFamily="18" charset="0"/>
              </a:rPr>
              <a:t>1–4</a:t>
            </a:r>
          </a:p>
          <a:p>
            <a:pPr marL="0" marR="0" lvl="0" indent="0" algn="l" defTabSz="914378" rtl="0" eaLnBrk="0" fontAlgn="base" latinLnBrk="0" hangingPunct="0">
              <a:lnSpc>
                <a:spcPct val="100000"/>
              </a:lnSpc>
              <a:spcBef>
                <a:spcPct val="0"/>
              </a:spcBef>
              <a:spcAft>
                <a:spcPts val="800"/>
              </a:spcAft>
              <a:buClr>
                <a:srgbClr val="830051"/>
              </a:buClr>
              <a:buSzPct val="100000"/>
              <a:buFont typeface="Arial" panose="020B0604020202020204" pitchFamily="34" charset="0"/>
              <a:buNone/>
              <a:tabLst/>
              <a:defRPr/>
            </a:pPr>
            <a:r>
              <a:rPr lang="en-US" altLang="en-US" sz="750" b="1">
                <a:solidFill>
                  <a:srgbClr val="000000"/>
                </a:solidFill>
                <a:cs typeface="Times New Roman" panose="02020603050405020304" pitchFamily="18" charset="0"/>
              </a:rPr>
              <a:t>References:</a:t>
            </a:r>
          </a:p>
          <a:p>
            <a:pPr marL="182880" lvl="0" indent="-182880" defTabSz="914378" eaLnBrk="0" fontAlgn="base" hangingPunct="0">
              <a:lnSpc>
                <a:spcPct val="100000"/>
              </a:lnSpc>
              <a:spcBef>
                <a:spcPct val="0"/>
              </a:spcBef>
              <a:spcAft>
                <a:spcPts val="800"/>
              </a:spcAft>
              <a:buClr>
                <a:srgbClr val="830051"/>
              </a:buClr>
              <a:buFont typeface="+mj-lt"/>
              <a:buAutoNum type="arabicPeriod"/>
            </a:pPr>
            <a:r>
              <a:rPr lang="en-IN" sz="750" b="0" i="0">
                <a:solidFill>
                  <a:srgbClr val="212121"/>
                </a:solidFill>
                <a:effectLst/>
              </a:rPr>
              <a:t>McEvoy JW, McCarthy CP, Bruno RM, et al. 2024 ESC Guidelines for the management of elevated blood pressure and hypertension. </a:t>
            </a:r>
            <a:r>
              <a:rPr lang="en-IN" sz="750" b="0" i="1" err="1">
                <a:solidFill>
                  <a:srgbClr val="212121"/>
                </a:solidFill>
                <a:effectLst/>
              </a:rPr>
              <a:t>Eur</a:t>
            </a:r>
            <a:r>
              <a:rPr lang="en-IN" sz="750" b="0" i="1">
                <a:solidFill>
                  <a:srgbClr val="212121"/>
                </a:solidFill>
                <a:effectLst/>
              </a:rPr>
              <a:t> Heart J</a:t>
            </a:r>
            <a:r>
              <a:rPr lang="en-IN" sz="750" b="0" i="0">
                <a:solidFill>
                  <a:srgbClr val="212121"/>
                </a:solidFill>
                <a:effectLst/>
              </a:rPr>
              <a:t>. 2024;45(38):3912-4018. doi:10.1093/</a:t>
            </a:r>
            <a:r>
              <a:rPr lang="en-IN" sz="750" b="0" i="0" err="1">
                <a:solidFill>
                  <a:srgbClr val="212121"/>
                </a:solidFill>
                <a:effectLst/>
              </a:rPr>
              <a:t>eurheartj</a:t>
            </a:r>
            <a:r>
              <a:rPr lang="en-IN" sz="750" b="0" i="0">
                <a:solidFill>
                  <a:srgbClr val="212121"/>
                </a:solidFill>
                <a:effectLst/>
              </a:rPr>
              <a:t>/ehae178.</a:t>
            </a:r>
          </a:p>
          <a:p>
            <a:pPr marL="182880" lvl="0" indent="-182880" defTabSz="914378" eaLnBrk="0" fontAlgn="base" hangingPunct="0">
              <a:lnSpc>
                <a:spcPct val="100000"/>
              </a:lnSpc>
              <a:spcBef>
                <a:spcPct val="0"/>
              </a:spcBef>
              <a:spcAft>
                <a:spcPts val="800"/>
              </a:spcAft>
              <a:buClr>
                <a:srgbClr val="830051"/>
              </a:buClr>
              <a:buFont typeface="+mj-lt"/>
              <a:buAutoNum type="arabicPeriod"/>
            </a:pPr>
            <a:r>
              <a:rPr lang="en-US" sz="800">
                <a:latin typeface="Arial" panose="020B0604020202020204" pitchFamily="34" charset="0"/>
                <a:cs typeface="Arial" panose="020B0604020202020204" pitchFamily="34" charset="0"/>
              </a:rPr>
              <a:t>Jones DW et al. 2025 Guideline for high blood pressure in adults [pre-print]. </a:t>
            </a:r>
            <a:r>
              <a:rPr lang="en-US" sz="800" i="1">
                <a:latin typeface="Arial" panose="020B0604020202020204" pitchFamily="34" charset="0"/>
                <a:cs typeface="Arial" panose="020B0604020202020204" pitchFamily="34" charset="0"/>
              </a:rPr>
              <a:t>J Am Coll </a:t>
            </a:r>
            <a:r>
              <a:rPr lang="en-US" sz="800" i="1" err="1">
                <a:latin typeface="Arial" panose="020B0604020202020204" pitchFamily="34" charset="0"/>
                <a:cs typeface="Arial" panose="020B0604020202020204" pitchFamily="34" charset="0"/>
              </a:rPr>
              <a:t>Cardiol</a:t>
            </a:r>
            <a:r>
              <a:rPr lang="en-US" sz="800">
                <a:latin typeface="Arial" panose="020B0604020202020204" pitchFamily="34" charset="0"/>
                <a:cs typeface="Arial" panose="020B0604020202020204" pitchFamily="34" charset="0"/>
              </a:rPr>
              <a:t>. 2025. doi:10.1016/jacc.2025.05.007</a:t>
            </a:r>
          </a:p>
          <a:p>
            <a:pPr marL="182880" lvl="0" indent="-182880" defTabSz="914378" eaLnBrk="0" fontAlgn="base" hangingPunct="0">
              <a:lnSpc>
                <a:spcPct val="100000"/>
              </a:lnSpc>
              <a:spcBef>
                <a:spcPct val="0"/>
              </a:spcBef>
              <a:spcAft>
                <a:spcPts val="800"/>
              </a:spcAft>
              <a:buClr>
                <a:srgbClr val="830051"/>
              </a:buClr>
              <a:buFont typeface="+mj-lt"/>
              <a:buAutoNum type="arabicPeriod"/>
            </a:pPr>
            <a:r>
              <a:rPr lang="en-IN" sz="750" b="0" i="0">
                <a:solidFill>
                  <a:srgbClr val="212121"/>
                </a:solidFill>
                <a:effectLst/>
              </a:rPr>
              <a:t>Unger T, Borghi C, </a:t>
            </a:r>
            <a:r>
              <a:rPr lang="en-IN" sz="750" b="0" i="0" err="1">
                <a:solidFill>
                  <a:srgbClr val="212121"/>
                </a:solidFill>
                <a:effectLst/>
              </a:rPr>
              <a:t>Charchar</a:t>
            </a:r>
            <a:r>
              <a:rPr lang="en-IN" sz="750" b="0" i="0">
                <a:solidFill>
                  <a:srgbClr val="212121"/>
                </a:solidFill>
                <a:effectLst/>
              </a:rPr>
              <a:t> F, et al. 2020 International Society of Hypertension global hypertension practice guidelines. </a:t>
            </a:r>
            <a:r>
              <a:rPr lang="en-IN" sz="750" b="0" i="1">
                <a:solidFill>
                  <a:srgbClr val="212121"/>
                </a:solidFill>
                <a:effectLst/>
              </a:rPr>
              <a:t>J </a:t>
            </a:r>
            <a:r>
              <a:rPr lang="en-IN" sz="750" b="0" i="1" err="1">
                <a:solidFill>
                  <a:srgbClr val="212121"/>
                </a:solidFill>
                <a:effectLst/>
              </a:rPr>
              <a:t>Hypertens</a:t>
            </a:r>
            <a:r>
              <a:rPr lang="en-IN" sz="750" b="0" i="0">
                <a:solidFill>
                  <a:srgbClr val="212121"/>
                </a:solidFill>
                <a:effectLst/>
              </a:rPr>
              <a:t>. 2020;38(6):982-1004. doi:10.1097/HJH.0000000000002453.</a:t>
            </a:r>
          </a:p>
          <a:p>
            <a:pPr marL="182880" lvl="0" indent="-182880" defTabSz="914378" eaLnBrk="0" fontAlgn="base" hangingPunct="0">
              <a:lnSpc>
                <a:spcPct val="100000"/>
              </a:lnSpc>
              <a:spcBef>
                <a:spcPct val="0"/>
              </a:spcBef>
              <a:spcAft>
                <a:spcPts val="800"/>
              </a:spcAft>
              <a:buClr>
                <a:srgbClr val="830051"/>
              </a:buClr>
              <a:buFont typeface="+mj-lt"/>
              <a:buAutoNum type="arabicPeriod"/>
            </a:pPr>
            <a:r>
              <a:rPr lang="en-IN" sz="750" b="0" i="0">
                <a:solidFill>
                  <a:srgbClr val="212121"/>
                </a:solidFill>
                <a:effectLst/>
              </a:rPr>
              <a:t>Mancia G, Kreutz R, </a:t>
            </a:r>
            <a:r>
              <a:rPr lang="en-IN" sz="750" b="0" i="0" err="1">
                <a:solidFill>
                  <a:srgbClr val="212121"/>
                </a:solidFill>
                <a:effectLst/>
              </a:rPr>
              <a:t>Brunström</a:t>
            </a:r>
            <a:r>
              <a:rPr lang="en-IN" sz="750" b="0" i="0">
                <a:solidFill>
                  <a:srgbClr val="212121"/>
                </a:solidFill>
                <a:effectLst/>
              </a:rPr>
              <a:t> M, et al. 2023 ESH Guidelines for the management of arterial hypertension The Task Force for the management of arterial hypertension of the European Society of Hypertension: Endorsed by the International Society of Hypertension (ISH) and the European Renal Association (ERA). </a:t>
            </a:r>
            <a:r>
              <a:rPr lang="en-IN" sz="750" b="0" i="1">
                <a:solidFill>
                  <a:srgbClr val="212121"/>
                </a:solidFill>
                <a:effectLst/>
              </a:rPr>
              <a:t>J </a:t>
            </a:r>
            <a:r>
              <a:rPr lang="en-IN" sz="750" b="0" i="1" err="1">
                <a:solidFill>
                  <a:srgbClr val="212121"/>
                </a:solidFill>
                <a:effectLst/>
              </a:rPr>
              <a:t>Hypertens</a:t>
            </a:r>
            <a:r>
              <a:rPr lang="en-IN" sz="750" b="0" i="0">
                <a:solidFill>
                  <a:srgbClr val="212121"/>
                </a:solidFill>
                <a:effectLst/>
              </a:rPr>
              <a:t>. 2023;41(12):1874-2071. doi:10.1097/HJH.0000000000003480.</a:t>
            </a:r>
          </a:p>
        </p:txBody>
      </p:sp>
      <p:sp>
        <p:nvSpPr>
          <p:cNvPr id="4" name="Slide Number Placeholder 3">
            <a:extLst>
              <a:ext uri="{FF2B5EF4-FFF2-40B4-BE49-F238E27FC236}">
                <a16:creationId xmlns:a16="http://schemas.microsoft.com/office/drawing/2014/main" id="{96EE6903-6A12-E5AD-7C46-E64AD7C2E44A}"/>
              </a:ext>
            </a:extLst>
          </p:cNvPr>
          <p:cNvSpPr>
            <a:spLocks noGrp="1"/>
          </p:cNvSpPr>
          <p:nvPr>
            <p:ph type="sldNum" sz="quarter" idx="5"/>
          </p:nvPr>
        </p:nvSpPr>
        <p:spPr/>
        <p:txBody>
          <a:bodyPr/>
          <a:lstStyle/>
          <a:p>
            <a:fld id="{50487F27-F4AC-478C-A07B-A71CA0B86259}" type="slidenum">
              <a:rPr lang="en-US" smtClean="0"/>
              <a:pPr/>
              <a:t>18</a:t>
            </a:fld>
            <a:endParaRPr lang="en-US"/>
          </a:p>
        </p:txBody>
      </p:sp>
    </p:spTree>
    <p:extLst>
      <p:ext uri="{BB962C8B-B14F-4D97-AF65-F5344CB8AC3E}">
        <p14:creationId xmlns:p14="http://schemas.microsoft.com/office/powerpoint/2010/main" val="134758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3237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4770-D6EB-0EE0-DEBC-0F1674FCE55E}"/>
            </a:ext>
          </a:extLst>
        </p:cNvPr>
        <p:cNvGrpSpPr/>
        <p:nvPr/>
      </p:nvGrpSpPr>
      <p:grpSpPr>
        <a:xfrm>
          <a:off x="0" y="0"/>
          <a:ext cx="0" cy="0"/>
          <a:chOff x="0" y="0"/>
          <a:chExt cx="0" cy="0"/>
        </a:xfrm>
      </p:grpSpPr>
      <p:sp>
        <p:nvSpPr>
          <p:cNvPr id="8" name="Notes Placeholder 7">
            <a:extLst>
              <a:ext uri="{FF2B5EF4-FFF2-40B4-BE49-F238E27FC236}">
                <a16:creationId xmlns:a16="http://schemas.microsoft.com/office/drawing/2014/main" id="{4084F69F-B09F-094F-8AE9-E0A5D1F5DF2A}"/>
              </a:ext>
            </a:extLst>
          </p:cNvPr>
          <p:cNvSpPr>
            <a:spLocks noGrp="1"/>
          </p:cNvSpPr>
          <p:nvPr>
            <p:ph type="body" idx="1"/>
          </p:nvPr>
        </p:nvSpPr>
        <p:spPr>
          <a:xfrm>
            <a:off x="194582" y="3594100"/>
            <a:ext cx="6926036" cy="5549900"/>
          </a:xfrm>
        </p:spPr>
        <p:txBody>
          <a:bodyPr/>
          <a:lstStyle/>
          <a:p>
            <a:pPr marL="0" indent="0">
              <a:buNone/>
            </a:pPr>
            <a:r>
              <a:rPr lang="en-US" sz="800" b="1" kern="1200">
                <a:cs typeface="Arial" panose="020B0604020202020204" pitchFamily="34" charset="0"/>
              </a:rPr>
              <a:t>Speaker Notes: </a:t>
            </a:r>
          </a:p>
          <a:p>
            <a:pPr marL="181240" indent="-181240">
              <a:spcBef>
                <a:spcPts val="0"/>
              </a:spcBef>
              <a:buFont typeface="Arial" panose="020B0604020202020204" pitchFamily="34" charset="0"/>
              <a:buChar char="•"/>
            </a:pPr>
            <a:r>
              <a:rPr lang="en-US" sz="800" kern="1200">
                <a:cs typeface="Arial" panose="020B0604020202020204" pitchFamily="34" charset="0"/>
              </a:rPr>
              <a:t>Multiple stimuli lead to aldosterone production within the adrenal glands, activating downstream signaling pathways through both mineralocorticoid receptors (MR) (MR-mediated) and alternative receptors (non-MR-mediated)</a:t>
            </a:r>
            <a:r>
              <a:rPr lang="en-US" sz="800" kern="1200" baseline="30000">
                <a:cs typeface="Arial" panose="020B0604020202020204" pitchFamily="34" charset="0"/>
              </a:rPr>
              <a:t>1</a:t>
            </a:r>
          </a:p>
          <a:p>
            <a:pPr marL="638440" lvl="1" indent="-181240">
              <a:lnSpc>
                <a:spcPct val="100000"/>
              </a:lnSpc>
              <a:spcBef>
                <a:spcPts val="0"/>
              </a:spcBef>
              <a:buFont typeface="Arial" panose="020B0604020202020204" pitchFamily="34" charset="0"/>
              <a:buChar char="•"/>
            </a:pPr>
            <a:r>
              <a:rPr lang="en-US" sz="800" kern="1200">
                <a:cs typeface="Arial" panose="020B0604020202020204" pitchFamily="34" charset="0"/>
              </a:rPr>
              <a:t>The MRs are only involved in approximately 50% of aldosterone activities, suggesting the presence of other aldosterone receptors in the cell membrane, as indicated by studies on spironolactone</a:t>
            </a:r>
            <a:r>
              <a:rPr lang="en-US" sz="800" kern="1200" baseline="30000">
                <a:cs typeface="Arial" panose="020B0604020202020204" pitchFamily="34" charset="0"/>
              </a:rPr>
              <a:t>2</a:t>
            </a:r>
          </a:p>
          <a:p>
            <a:pPr marL="638440" lvl="1" indent="-181240">
              <a:lnSpc>
                <a:spcPct val="100000"/>
              </a:lnSpc>
              <a:spcBef>
                <a:spcPts val="0"/>
              </a:spcBef>
              <a:buFont typeface="Arial" panose="020B0604020202020204" pitchFamily="34" charset="0"/>
              <a:buChar char="•"/>
            </a:pPr>
            <a:r>
              <a:rPr lang="en-US" sz="800" kern="1200">
                <a:cs typeface="Arial" panose="020B0604020202020204" pitchFamily="34" charset="0"/>
              </a:rPr>
              <a:t>While the MR-mediated genomic and non-MR-mediated non-genomic pathways are the most well-recognized, aldosterone may also have MR-mediated non-genomic effects</a:t>
            </a:r>
            <a:r>
              <a:rPr lang="en-US" sz="800" kern="1200" baseline="30000">
                <a:cs typeface="Arial" panose="020B0604020202020204" pitchFamily="34" charset="0"/>
              </a:rPr>
              <a:t>3</a:t>
            </a:r>
            <a:endParaRPr lang="en-US" sz="800" kern="1200">
              <a:cs typeface="Arial" panose="020B0604020202020204" pitchFamily="34" charset="0"/>
            </a:endParaRPr>
          </a:p>
          <a:p>
            <a:pPr marL="1095640" lvl="2" indent="-181240">
              <a:lnSpc>
                <a:spcPct val="100000"/>
              </a:lnSpc>
              <a:spcBef>
                <a:spcPts val="0"/>
              </a:spcBef>
              <a:buFont typeface="Arial" panose="020B0604020202020204" pitchFamily="34" charset="0"/>
              <a:buChar char="•"/>
            </a:pPr>
            <a:r>
              <a:rPr lang="en-US" sz="800" kern="1200">
                <a:cs typeface="Arial" panose="020B0604020202020204" pitchFamily="34" charset="0"/>
              </a:rPr>
              <a:t>In the genomic, MR-mediated pathway, aldosterone binds to intracellular, cytosolic MRs and this complex then translocates to the nucleus, where it regulates the transcription of genes that control electrolyte and fluid balance</a:t>
            </a:r>
            <a:r>
              <a:rPr lang="en-US" sz="800" kern="1200" baseline="30000">
                <a:cs typeface="Arial" panose="020B0604020202020204" pitchFamily="34" charset="0"/>
              </a:rPr>
              <a:t>4-6</a:t>
            </a:r>
          </a:p>
          <a:p>
            <a:pPr marL="1095640" lvl="2" indent="-181240">
              <a:lnSpc>
                <a:spcPct val="100000"/>
              </a:lnSpc>
              <a:spcBef>
                <a:spcPts val="0"/>
              </a:spcBef>
              <a:buFont typeface="Arial" panose="020B0604020202020204" pitchFamily="34" charset="0"/>
              <a:buChar char="•"/>
            </a:pPr>
            <a:r>
              <a:rPr lang="en-US" sz="800" kern="1200">
                <a:cs typeface="Arial" panose="020B0604020202020204" pitchFamily="34" charset="0"/>
              </a:rPr>
              <a:t>In the non-genomic, MR and non-MR pathways, aldosterone does not depend on activation of cellular transcription machinery and may influence cell functions through deoxyribonucleic acid (DNA)-independent mechanisms</a:t>
            </a:r>
            <a:r>
              <a:rPr lang="en-US" sz="800" kern="1200" baseline="30000">
                <a:cs typeface="Arial" panose="020B0604020202020204" pitchFamily="34" charset="0"/>
              </a:rPr>
              <a:t>5,6</a:t>
            </a:r>
          </a:p>
          <a:p>
            <a:pPr marL="1337293" lvl="4" indent="-181240">
              <a:spcBef>
                <a:spcPts val="0"/>
              </a:spcBef>
              <a:buFont typeface="Arial" panose="020B0604020202020204" pitchFamily="34" charset="0"/>
              <a:buChar char="•"/>
            </a:pPr>
            <a:r>
              <a:rPr lang="en-US" sz="800" kern="1200">
                <a:cs typeface="Arial" panose="020B0604020202020204" pitchFamily="34" charset="0"/>
              </a:rPr>
              <a:t>Genomic effects are induced after several hours as they involve new protein synthesis, while non-genomic effects can occur after seconds or minutes</a:t>
            </a:r>
            <a:r>
              <a:rPr lang="en-US" sz="800" kern="1200" baseline="30000">
                <a:cs typeface="Arial" panose="020B0604020202020204" pitchFamily="34" charset="0"/>
              </a:rPr>
              <a:t>5</a:t>
            </a:r>
          </a:p>
          <a:p>
            <a:pPr marL="638440" lvl="2" indent="-181240">
              <a:lnSpc>
                <a:spcPct val="100000"/>
              </a:lnSpc>
              <a:spcBef>
                <a:spcPts val="0"/>
              </a:spcBef>
              <a:buFont typeface="Arial" panose="020B0604020202020204" pitchFamily="34" charset="0"/>
              <a:buChar char="•"/>
            </a:pPr>
            <a:r>
              <a:rPr lang="en-US" sz="800" kern="1200">
                <a:cs typeface="Arial" panose="020B0604020202020204" pitchFamily="34" charset="0"/>
              </a:rPr>
              <a:t>In the non-MR pathway, aldosterone can interact with several other receptors (e.g. G-protein coupled estrogen receptor [GPER]) to not only regulate sodium and potassium channels but also activate pro-inflammatory pathways</a:t>
            </a:r>
            <a:r>
              <a:rPr lang="en-US" sz="800" kern="1200" baseline="30000">
                <a:cs typeface="Arial" panose="020B0604020202020204" pitchFamily="34" charset="0"/>
              </a:rPr>
              <a:t>1,7</a:t>
            </a:r>
          </a:p>
          <a:p>
            <a:pPr marL="880093" lvl="3" indent="-181240">
              <a:lnSpc>
                <a:spcPct val="100000"/>
              </a:lnSpc>
              <a:spcBef>
                <a:spcPts val="0"/>
              </a:spcBef>
              <a:buFont typeface="Arial" panose="020B0604020202020204" pitchFamily="34" charset="0"/>
              <a:buChar char="•"/>
            </a:pPr>
            <a:r>
              <a:rPr lang="en-US" sz="800" kern="1200">
                <a:cs typeface="Arial" panose="020B0604020202020204" pitchFamily="34" charset="0"/>
              </a:rPr>
              <a:t>GPER activation does not modify the MR-dependent pathway, suggesting that the non-MR pathway effects are independent of MR-mediated genomic signaling</a:t>
            </a:r>
            <a:r>
              <a:rPr lang="en-US" sz="800" kern="1200" baseline="30000">
                <a:cs typeface="Arial" panose="020B0604020202020204" pitchFamily="34" charset="0"/>
              </a:rPr>
              <a:t>8</a:t>
            </a:r>
            <a:endParaRPr lang="en-US" sz="800" kern="1200">
              <a:cs typeface="Arial" panose="020B0604020202020204" pitchFamily="34" charset="0"/>
            </a:endParaRPr>
          </a:p>
          <a:p>
            <a:pPr marL="0" lvl="1" indent="-215547">
              <a:lnSpc>
                <a:spcPct val="100000"/>
              </a:lnSpc>
              <a:spcBef>
                <a:spcPts val="0"/>
              </a:spcBef>
              <a:buFont typeface="Arial" panose="020B0604020202020204" pitchFamily="34" charset="0"/>
              <a:buChar char="•"/>
            </a:pPr>
            <a:r>
              <a:rPr lang="en-US" sz="800" kern="1200">
                <a:cs typeface="Arial" panose="020B0604020202020204" pitchFamily="34" charset="0"/>
              </a:rPr>
              <a:t>Likewise, aldosterone’s effects via MR and non-MR pathways may extend beyond electrolyte and blood pressure (BP) regulation by causing  end-organ damage</a:t>
            </a:r>
            <a:r>
              <a:rPr lang="en-US" sz="800" kern="1200" baseline="30000">
                <a:cs typeface="Arial" panose="020B0604020202020204" pitchFamily="34" charset="0"/>
              </a:rPr>
              <a:t>9,10</a:t>
            </a:r>
            <a:endParaRPr lang="en-US" sz="800" b="1" kern="1200">
              <a:cs typeface="Arial" panose="020B0604020202020204" pitchFamily="34" charset="0"/>
            </a:endParaRPr>
          </a:p>
          <a:p>
            <a:pPr marL="0" indent="0">
              <a:buNone/>
            </a:pPr>
            <a:r>
              <a:rPr lang="en-US" sz="800" b="1" kern="1200">
                <a:cs typeface="Arial" panose="020B0604020202020204" pitchFamily="34" charset="0"/>
              </a:rPr>
              <a:t>References:</a:t>
            </a:r>
          </a:p>
          <a:p>
            <a:pPr marL="362480" indent="-362480">
              <a:spcBef>
                <a:spcPts val="0"/>
              </a:spcBef>
              <a:buFontTx/>
              <a:buAutoNum type="arabicPeriod"/>
            </a:pPr>
            <a:r>
              <a:rPr lang="en-US" sz="800" kern="1200">
                <a:cs typeface="Arial" panose="020B0604020202020204" pitchFamily="34" charset="0"/>
              </a:rPr>
              <a:t>Crompton M, Skinner LJ, Satchell SC, et al. Aldosterone: essential for life but damaging to the vascular endothelium. Biomolecules. 2023;13(6):1004. doi:10.3390/biom13061004</a:t>
            </a:r>
          </a:p>
          <a:p>
            <a:pPr marL="362480" indent="-362480">
              <a:spcBef>
                <a:spcPts val="0"/>
              </a:spcBef>
              <a:buFontTx/>
              <a:buAutoNum type="arabicPeriod"/>
            </a:pPr>
            <a:r>
              <a:rPr lang="en-US" sz="800" kern="1200">
                <a:cs typeface="Arial" panose="020B0604020202020204" pitchFamily="34" charset="0"/>
              </a:rPr>
              <a:t>Li X, Kuang W, Qiu Z, et al. G protein-coupled estrogen receptor: a promising therapeutic target for aldosterone-induced hypertension. </a:t>
            </a:r>
            <a:r>
              <a:rPr lang="en-US" sz="800" i="1" kern="1200">
                <a:cs typeface="Arial" panose="020B0604020202020204" pitchFamily="34" charset="0"/>
              </a:rPr>
              <a:t>Front Endocrinol (Lausanne). </a:t>
            </a:r>
            <a:r>
              <a:rPr lang="en-US" sz="800" kern="1200">
                <a:cs typeface="Arial" panose="020B0604020202020204" pitchFamily="34" charset="0"/>
              </a:rPr>
              <a:t>2023;14. doi:1226458</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Grossmann C, Benesic A, Krug AW, et al. Human mineralocorticoid receptor expression renders cells responsive for nongenotropic aldosterone actions. </a:t>
            </a:r>
            <a:r>
              <a:rPr lang="en-US" sz="800" i="1" kern="1200">
                <a:cs typeface="Arial" panose="020B0604020202020204" pitchFamily="34" charset="0"/>
              </a:rPr>
              <a:t>Mol Endocrinol. </a:t>
            </a:r>
            <a:r>
              <a:rPr lang="en-US" sz="800" kern="1200">
                <a:cs typeface="Arial" panose="020B0604020202020204" pitchFamily="34" charset="0"/>
              </a:rPr>
              <a:t>2005;19(7):1697-1710. doi: 10.1210/me.2004-0469</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Chai W, Garrelds IM, Arulmani U, et al. Genomic and nongenomic effects of aldosterone in the rat heart: why is spironolactone cardioprotective? </a:t>
            </a:r>
            <a:r>
              <a:rPr lang="en-US" sz="800" i="1" kern="1200">
                <a:cs typeface="Arial" panose="020B0604020202020204" pitchFamily="34" charset="0"/>
              </a:rPr>
              <a:t>Br J Pharmacol. </a:t>
            </a:r>
            <a:r>
              <a:rPr lang="en-US" sz="800" kern="1200">
                <a:cs typeface="Arial" panose="020B0604020202020204" pitchFamily="34" charset="0"/>
              </a:rPr>
              <a:t>2005;145(5):664-671. doi: 10.1038/sj.bjp.0706220</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Verhovez A, Williams, T.A., Monticone, S., et al. Genomic and non-genomic effects of aldosterone. </a:t>
            </a:r>
            <a:r>
              <a:rPr lang="en-US" sz="800" i="1" kern="1200">
                <a:cs typeface="Arial" panose="020B0604020202020204" pitchFamily="34" charset="0"/>
              </a:rPr>
              <a:t>Curr Signal Transduc Ther. </a:t>
            </a:r>
            <a:r>
              <a:rPr lang="en-US" sz="800" kern="1200">
                <a:cs typeface="Arial" panose="020B0604020202020204" pitchFamily="34" charset="0"/>
              </a:rPr>
              <a:t>2012;7:132-141.​ doi:10.2174/157436212800376708</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Muñoz-Durango N, Fuentes CA, Castillo AE, et al. Role of the renin-angiotensin-aldosterone system beyond blood pressure regulation: Molecular and cellular mechanisms involved in end-organ damage during arterial hypertension. </a:t>
            </a:r>
            <a:r>
              <a:rPr lang="en-US" sz="800" i="1" kern="1200">
                <a:cs typeface="Arial" panose="020B0604020202020204" pitchFamily="34" charset="0"/>
              </a:rPr>
              <a:t>Int J Mol Sci. </a:t>
            </a:r>
            <a:r>
              <a:rPr lang="en-US" sz="800" kern="1200">
                <a:cs typeface="Arial" panose="020B0604020202020204" pitchFamily="34" charset="0"/>
              </a:rPr>
              <a:t>2016;17(7):797. doi: 10.3390/ijms17070797</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Ding Q, Chorazyczewski J, Gros R, et al. Correlation of functional and radioligand binding characteristics of GPER ligands confirming aldosterone as a GPER agonist. </a:t>
            </a:r>
            <a:r>
              <a:rPr lang="en-US" sz="800" i="1" kern="1200">
                <a:cs typeface="Arial" panose="020B0604020202020204" pitchFamily="34" charset="0"/>
              </a:rPr>
              <a:t>Pharmacol Res Perspect. </a:t>
            </a:r>
            <a:r>
              <a:rPr lang="en-US" sz="800" kern="1200">
                <a:cs typeface="Arial" panose="020B0604020202020204" pitchFamily="34" charset="0"/>
              </a:rPr>
              <a:t>2022;10(5):e00995. doi:10.1002/prp2.995</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Parksook WW, Williams GH. Aldosterone and cardiovascular diseases. </a:t>
            </a:r>
            <a:r>
              <a:rPr lang="en-US" sz="800" i="1" kern="1200">
                <a:cs typeface="Arial" panose="020B0604020202020204" pitchFamily="34" charset="0"/>
              </a:rPr>
              <a:t>Cardiovasc Res. </a:t>
            </a:r>
            <a:r>
              <a:rPr lang="en-US" sz="800" kern="1200">
                <a:cs typeface="Arial" panose="020B0604020202020204" pitchFamily="34" charset="0"/>
              </a:rPr>
              <a:t>2023;119(1):28-44. doi: 10.1093/cvr/cvac027</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Hargovan M, Ferro A, Aldosterone synthase inhibitors in hypertension: current status and future possibilities. </a:t>
            </a:r>
            <a:r>
              <a:rPr lang="en-US" sz="800" i="1" kern="1200">
                <a:cs typeface="Arial" panose="020B0604020202020204" pitchFamily="34" charset="0"/>
              </a:rPr>
              <a:t>JRSM Cardiovasc Dis</a:t>
            </a:r>
            <a:r>
              <a:rPr lang="en-US" sz="800" kern="1200">
                <a:cs typeface="Arial" panose="020B0604020202020204" pitchFamily="34" charset="0"/>
              </a:rPr>
              <a:t>. 2014;3:1-9. doi:10.1177/2048004014522440</a:t>
            </a:r>
          </a:p>
          <a:p>
            <a:pPr marL="362480" indent="-362480" defTabSz="966612">
              <a:spcBef>
                <a:spcPts val="0"/>
              </a:spcBef>
              <a:buFont typeface="Arial" panose="020B0604020202020204" pitchFamily="34" charset="0"/>
              <a:buAutoNum type="arabicPeriod"/>
              <a:defRPr/>
            </a:pPr>
            <a:r>
              <a:rPr lang="en-US" sz="800" kern="1200">
                <a:cs typeface="Arial" panose="020B0604020202020204" pitchFamily="34" charset="0"/>
              </a:rPr>
              <a:t>Fioretti F, Testani JM, Clarissa Tio M, et al. Aldosterone and aldosterone modulation in cardio-kidney diseases. </a:t>
            </a:r>
            <a:r>
              <a:rPr lang="en-US" sz="800" i="1" kern="1200">
                <a:cs typeface="Arial" panose="020B0604020202020204" pitchFamily="34" charset="0"/>
              </a:rPr>
              <a:t>J Am Coll Cardiol</a:t>
            </a:r>
            <a:r>
              <a:rPr lang="en-US" sz="800" kern="1200">
                <a:cs typeface="Arial" panose="020B0604020202020204" pitchFamily="34" charset="0"/>
              </a:rPr>
              <a:t>. 2025;86(5):354-373. doi:10.1016/j.jacc.2025.06.012</a:t>
            </a:r>
          </a:p>
          <a:p>
            <a:pPr marL="362480" indent="-362480" defTabSz="966612">
              <a:spcBef>
                <a:spcPts val="0"/>
              </a:spcBef>
              <a:buFont typeface="Arial" panose="020B0604020202020204" pitchFamily="34" charset="0"/>
              <a:buAutoNum type="arabicPeriod"/>
              <a:defRPr/>
            </a:pPr>
            <a:r>
              <a:rPr lang="en-US" sz="800">
                <a:cs typeface="Arial" panose="020B0604020202020204" pitchFamily="34" charset="0"/>
              </a:rPr>
              <a:t>Kritis AA, Gouta CP, Liaretidou EI, et al. Latest aspects of aldosterone actions on the heart muscle. </a:t>
            </a:r>
            <a:r>
              <a:rPr lang="en-US" sz="800" i="1">
                <a:cs typeface="Arial" panose="020B0604020202020204" pitchFamily="34" charset="0"/>
              </a:rPr>
              <a:t>J Physiol Pharmacol</a:t>
            </a:r>
            <a:r>
              <a:rPr lang="en-US" sz="800">
                <a:cs typeface="Arial" panose="020B0604020202020204" pitchFamily="34" charset="0"/>
              </a:rPr>
              <a:t>. 2016;67(1):21-30.</a:t>
            </a:r>
            <a:endParaRPr lang="en-US" sz="800" kern="1200">
              <a:cs typeface="Arial" panose="020B0604020202020204" pitchFamily="34" charset="0"/>
            </a:endParaRPr>
          </a:p>
        </p:txBody>
      </p:sp>
      <p:sp>
        <p:nvSpPr>
          <p:cNvPr id="2" name="Slide Image Placeholder 1">
            <a:extLst>
              <a:ext uri="{FF2B5EF4-FFF2-40B4-BE49-F238E27FC236}">
                <a16:creationId xmlns:a16="http://schemas.microsoft.com/office/drawing/2014/main" id="{F8D42DE0-7976-56D9-0013-150B40812A9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ABE4FF4-9EF3-D6F8-A861-7A1FDCE17C8A}"/>
              </a:ext>
            </a:extLst>
          </p:cNvPr>
          <p:cNvSpPr>
            <a:spLocks noGrp="1"/>
          </p:cNvSpPr>
          <p:nvPr>
            <p:ph type="sldNum" sz="quarter" idx="5"/>
          </p:nvPr>
        </p:nvSpPr>
        <p:spPr>
          <a:xfrm>
            <a:off x="6803546" y="9119474"/>
            <a:ext cx="511654" cy="481726"/>
          </a:xfrm>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4BE31869-66FB-4ED2-85FD-D115815CFC8D}" type="slidenum">
              <a:rPr kumimoji="0" lang="en-US" sz="13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266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b="1">
                <a:latin typeface="+mj-lt"/>
                <a:cs typeface="Arial" panose="020B0604020202020204" pitchFamily="34" charset="0"/>
              </a:rPr>
              <a:t>Speaker Notes: </a:t>
            </a:r>
          </a:p>
          <a:p>
            <a:pPr marL="182880" indent="-182880">
              <a:lnSpc>
                <a:spcPct val="100000"/>
              </a:lnSpc>
              <a:spcBef>
                <a:spcPts val="0"/>
              </a:spcBef>
              <a:spcAft>
                <a:spcPts val="800"/>
              </a:spcAft>
              <a:buFont typeface="Arial" panose="020B0604020202020204" pitchFamily="34" charset="0"/>
              <a:buChar char="•"/>
            </a:pPr>
            <a:r>
              <a:rPr lang="en-US">
                <a:latin typeface="+mj-lt"/>
                <a:cs typeface="Arial" panose="020B0604020202020204" pitchFamily="34" charset="0"/>
              </a:rPr>
              <a:t>In normal physiology, aldosterone is increased by low sodium concentrations, low blood pressure, and low renal perfusion.</a:t>
            </a:r>
            <a:r>
              <a:rPr lang="en-US" baseline="30000">
                <a:latin typeface="+mj-lt"/>
                <a:cs typeface="Arial" panose="020B0604020202020204" pitchFamily="34" charset="0"/>
              </a:rPr>
              <a:t>1,2</a:t>
            </a:r>
            <a:endParaRPr lang="en-US">
              <a:latin typeface="+mj-lt"/>
              <a:cs typeface="Arial" panose="020B0604020202020204" pitchFamily="34" charset="0"/>
            </a:endParaRPr>
          </a:p>
          <a:p>
            <a:pPr marL="182880" marR="0" lvl="1" indent="-18288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Char char="•"/>
              <a:tabLst/>
              <a:defRPr/>
            </a:pPr>
            <a:r>
              <a:rPr lang="en-US">
                <a:latin typeface="+mj-lt"/>
                <a:cs typeface="Arial" panose="020B0604020202020204" pitchFamily="34" charset="0"/>
              </a:rPr>
              <a:t>This increases renin production, activating the </a:t>
            </a:r>
            <a:r>
              <a:rPr lang="en-US" altLang="en-US" sz="900">
                <a:solidFill>
                  <a:srgbClr val="000000"/>
                </a:solidFill>
                <a:cs typeface="Times New Roman" panose="02020603050405020304" pitchFamily="18" charset="0"/>
              </a:rPr>
              <a:t>renin-angiotensin-aldosterone system (RAAS)</a:t>
            </a:r>
            <a:r>
              <a:rPr lang="en-US">
                <a:latin typeface="+mj-lt"/>
                <a:cs typeface="Arial" panose="020B0604020202020204" pitchFamily="34" charset="0"/>
              </a:rPr>
              <a:t>, and increasing aldosterone production.</a:t>
            </a:r>
            <a:r>
              <a:rPr lang="en-US" baseline="30000">
                <a:latin typeface="+mj-lt"/>
                <a:cs typeface="Arial" panose="020B0604020202020204" pitchFamily="34" charset="0"/>
              </a:rPr>
              <a:t> 1,2</a:t>
            </a:r>
            <a:endParaRPr lang="en-US">
              <a:latin typeface="+mj-lt"/>
              <a:cs typeface="Arial" panose="020B0604020202020204" pitchFamily="34" charset="0"/>
            </a:endParaRPr>
          </a:p>
          <a:p>
            <a:pPr marL="182880" lvl="1" indent="-182880">
              <a:lnSpc>
                <a:spcPct val="100000"/>
              </a:lnSpc>
              <a:spcBef>
                <a:spcPts val="0"/>
              </a:spcBef>
              <a:spcAft>
                <a:spcPts val="800"/>
              </a:spcAft>
            </a:pPr>
            <a:r>
              <a:rPr lang="en-US">
                <a:latin typeface="+mj-lt"/>
                <a:cs typeface="Arial" panose="020B0604020202020204" pitchFamily="34" charset="0"/>
              </a:rPr>
              <a:t>The increased aldosterone drives water and sodium reabsorption, expanding plasma volume and increasing blood pressure.</a:t>
            </a:r>
            <a:r>
              <a:rPr lang="en-US" baseline="30000">
                <a:latin typeface="+mj-lt"/>
                <a:cs typeface="Arial" panose="020B0604020202020204" pitchFamily="34" charset="0"/>
              </a:rPr>
              <a:t> 2-4</a:t>
            </a:r>
            <a:endParaRPr lang="en-US">
              <a:latin typeface="+mj-lt"/>
              <a:cs typeface="Arial" panose="020B0604020202020204" pitchFamily="34" charset="0"/>
            </a:endParaRPr>
          </a:p>
          <a:p>
            <a:pPr marL="182880" indent="-182880">
              <a:lnSpc>
                <a:spcPct val="100000"/>
              </a:lnSpc>
              <a:spcBef>
                <a:spcPts val="0"/>
              </a:spcBef>
              <a:spcAft>
                <a:spcPts val="800"/>
              </a:spcAft>
              <a:buFont typeface="Arial" panose="020B0604020202020204" pitchFamily="34" charset="0"/>
              <a:buChar char="•"/>
            </a:pPr>
            <a:r>
              <a:rPr lang="en-US">
                <a:latin typeface="+mj-lt"/>
                <a:cs typeface="Arial" panose="020B0604020202020204" pitchFamily="34" charset="0"/>
              </a:rPr>
              <a:t>Conversely, elevated blood pressure and increased sodium (Na</a:t>
            </a:r>
            <a:r>
              <a:rPr lang="en-US" baseline="30000">
                <a:latin typeface="+mj-lt"/>
                <a:cs typeface="Arial" panose="020B0604020202020204" pitchFamily="34" charset="0"/>
              </a:rPr>
              <a:t>+</a:t>
            </a:r>
            <a:r>
              <a:rPr lang="en-US" baseline="0">
                <a:latin typeface="+mj-lt"/>
                <a:cs typeface="Arial" panose="020B0604020202020204" pitchFamily="34" charset="0"/>
              </a:rPr>
              <a:t>)</a:t>
            </a:r>
            <a:r>
              <a:rPr lang="en-US">
                <a:latin typeface="+mj-lt"/>
                <a:cs typeface="Arial" panose="020B0604020202020204" pitchFamily="34" charset="0"/>
              </a:rPr>
              <a:t> inhibit renin release, decreasing RAAS activation and lowering aldosterone.</a:t>
            </a:r>
            <a:r>
              <a:rPr lang="en-US" baseline="30000">
                <a:latin typeface="+mj-lt"/>
                <a:cs typeface="Arial" panose="020B0604020202020204" pitchFamily="34" charset="0"/>
              </a:rPr>
              <a:t>2</a:t>
            </a:r>
            <a:endParaRPr lang="en-US" b="1">
              <a:latin typeface="+mj-lt"/>
              <a:cs typeface="Arial" panose="020B0604020202020204" pitchFamily="34" charset="0"/>
            </a:endParaRPr>
          </a:p>
          <a:p>
            <a:pPr marL="0" indent="0">
              <a:lnSpc>
                <a:spcPct val="100000"/>
              </a:lnSpc>
              <a:spcBef>
                <a:spcPts val="0"/>
              </a:spcBef>
              <a:spcAft>
                <a:spcPts val="800"/>
              </a:spcAft>
              <a:buNone/>
            </a:pPr>
            <a:r>
              <a:rPr lang="en-US" b="1">
                <a:latin typeface="+mj-lt"/>
                <a:cs typeface="Arial" panose="020B0604020202020204" pitchFamily="34" charset="0"/>
              </a:rPr>
              <a:t>References:</a:t>
            </a:r>
          </a:p>
          <a:p>
            <a:pPr marL="182880" indent="-182880">
              <a:lnSpc>
                <a:spcPct val="100000"/>
              </a:lnSpc>
              <a:spcBef>
                <a:spcPts val="0"/>
              </a:spcBef>
              <a:spcAft>
                <a:spcPts val="800"/>
              </a:spcAft>
              <a:buSzTx/>
              <a:buFont typeface="Arial" panose="020B0604020202020204" pitchFamily="34" charset="0"/>
              <a:buAutoNum type="arabicPeriod"/>
              <a:defRPr/>
            </a:pPr>
            <a:r>
              <a:rPr lang="en-US">
                <a:effectLst/>
                <a:ea typeface="Calibri" panose="020F0502020204030204" pitchFamily="34" charset="0"/>
                <a:cs typeface="Times New Roman" panose="02020603050405020304" pitchFamily="18" charset="0"/>
              </a:rPr>
              <a:t>Crompton M, Skinner LJ, Satchell SC, et al. Aldosterone: essential for life but damaging to the vascular endothelium. </a:t>
            </a:r>
            <a:r>
              <a:rPr lang="en-US" i="1">
                <a:effectLst/>
                <a:ea typeface="Calibri" panose="020F0502020204030204" pitchFamily="34" charset="0"/>
                <a:cs typeface="Times New Roman" panose="02020603050405020304" pitchFamily="18" charset="0"/>
              </a:rPr>
              <a:t>Biomolecules</a:t>
            </a:r>
            <a:r>
              <a:rPr lang="en-US">
                <a:effectLst/>
                <a:ea typeface="Calibri" panose="020F0502020204030204" pitchFamily="34" charset="0"/>
                <a:cs typeface="Times New Roman" panose="02020603050405020304" pitchFamily="18" charset="0"/>
              </a:rPr>
              <a:t>. 2023;13(6):1004. doi:10.3390/biom13061004</a:t>
            </a:r>
          </a:p>
          <a:p>
            <a:pPr marL="182880" indent="-182880">
              <a:lnSpc>
                <a:spcPct val="100000"/>
              </a:lnSpc>
              <a:spcBef>
                <a:spcPts val="0"/>
              </a:spcBef>
              <a:spcAft>
                <a:spcPts val="800"/>
              </a:spcAft>
              <a:buSzTx/>
              <a:buFont typeface="Arial" panose="020B0604020202020204" pitchFamily="34" charset="0"/>
              <a:buAutoNum type="arabicPeriod"/>
              <a:defRPr/>
            </a:pPr>
            <a:r>
              <a:rPr lang="en-US" kern="100">
                <a:effectLst/>
                <a:ea typeface="Calibri" panose="020F0502020204030204" pitchFamily="34" charset="0"/>
                <a:cs typeface="Times New Roman" panose="02020603050405020304" pitchFamily="18" charset="0"/>
              </a:rPr>
              <a:t>Scott JH, </a:t>
            </a:r>
            <a:r>
              <a:rPr lang="en-US" kern="100" err="1">
                <a:effectLst/>
                <a:ea typeface="Calibri" panose="020F0502020204030204" pitchFamily="34" charset="0"/>
                <a:cs typeface="Times New Roman" panose="02020603050405020304" pitchFamily="18" charset="0"/>
              </a:rPr>
              <a:t>Menouar</a:t>
            </a:r>
            <a:r>
              <a:rPr lang="en-US" kern="100">
                <a:effectLst/>
                <a:ea typeface="Calibri" panose="020F0502020204030204" pitchFamily="34" charset="0"/>
                <a:cs typeface="Times New Roman" panose="02020603050405020304" pitchFamily="18" charset="0"/>
              </a:rPr>
              <a:t> MA, Dunn RJ. Physiology, aldosterone. In: </a:t>
            </a:r>
            <a:r>
              <a:rPr lang="en-US" i="1" kern="100" err="1">
                <a:effectLst/>
                <a:ea typeface="Calibri" panose="020F0502020204030204" pitchFamily="34" charset="0"/>
                <a:cs typeface="Times New Roman" panose="02020603050405020304" pitchFamily="18" charset="0"/>
              </a:rPr>
              <a:t>StatPearls</a:t>
            </a:r>
            <a:r>
              <a:rPr lang="en-US" i="1" kern="100">
                <a:effectLst/>
                <a:ea typeface="Calibri" panose="020F0502020204030204" pitchFamily="34" charset="0"/>
                <a:cs typeface="Times New Roman" panose="02020603050405020304" pitchFamily="18" charset="0"/>
              </a:rPr>
              <a:t> [Internet]</a:t>
            </a:r>
            <a:r>
              <a:rPr lang="en-US" kern="100">
                <a:effectLst/>
                <a:ea typeface="Calibri" panose="020F0502020204030204" pitchFamily="34" charset="0"/>
                <a:cs typeface="Times New Roman" panose="02020603050405020304" pitchFamily="18" charset="0"/>
              </a:rPr>
              <a:t>. </a:t>
            </a:r>
            <a:r>
              <a:rPr lang="en-US" kern="100" err="1">
                <a:effectLst/>
                <a:ea typeface="Calibri" panose="020F0502020204030204" pitchFamily="34" charset="0"/>
                <a:cs typeface="Times New Roman" panose="02020603050405020304" pitchFamily="18" charset="0"/>
              </a:rPr>
              <a:t>StatPearls</a:t>
            </a:r>
            <a:r>
              <a:rPr lang="en-US" kern="100">
                <a:effectLst/>
                <a:ea typeface="Calibri" panose="020F0502020204030204" pitchFamily="34" charset="0"/>
                <a:cs typeface="Times New Roman" panose="02020603050405020304" pitchFamily="18" charset="0"/>
              </a:rPr>
              <a:t> Publishing; May 1, 2023. </a:t>
            </a:r>
            <a:r>
              <a:rPr lang="en-US" u="sng" kern="100">
                <a:solidFill>
                  <a:srgbClr val="0563C1"/>
                </a:solidFill>
                <a:effectLst/>
                <a:ea typeface="Calibri" panose="020F0502020204030204" pitchFamily="34" charset="0"/>
                <a:cs typeface="Times New Roman" panose="02020603050405020304" pitchFamily="18" charset="0"/>
                <a:hlinkClick r:id="rId3"/>
              </a:rPr>
              <a:t>https://www.ncbi.nlm.nih.gov/books/NBK470339/</a:t>
            </a:r>
            <a:r>
              <a:rPr lang="en-IN" kern="100">
                <a:effectLst/>
                <a:ea typeface="Calibri" panose="020F0502020204030204" pitchFamily="34" charset="0"/>
                <a:cs typeface="Times New Roman" panose="02020603050405020304" pitchFamily="18" charset="0"/>
              </a:rPr>
              <a:t> </a:t>
            </a:r>
            <a:endParaRPr lang="en-US" kern="100">
              <a:effectLst/>
              <a:ea typeface="Calibri" panose="020F0502020204030204" pitchFamily="34" charset="0"/>
              <a:cs typeface="Times New Roman" panose="02020603050405020304" pitchFamily="18" charset="0"/>
            </a:endParaRPr>
          </a:p>
          <a:p>
            <a:pPr marL="182880" indent="-182880">
              <a:lnSpc>
                <a:spcPct val="100000"/>
              </a:lnSpc>
              <a:spcBef>
                <a:spcPts val="0"/>
              </a:spcBef>
              <a:spcAft>
                <a:spcPts val="800"/>
              </a:spcAft>
              <a:buSzTx/>
              <a:buFont typeface="Arial" panose="020B0604020202020204" pitchFamily="34" charset="0"/>
              <a:buAutoNum type="arabicPeriod"/>
              <a:defRPr/>
            </a:pPr>
            <a:r>
              <a:rPr lang="en-US" b="0" i="0" err="1">
                <a:solidFill>
                  <a:srgbClr val="212121"/>
                </a:solidFill>
                <a:effectLst/>
              </a:rPr>
              <a:t>Papadopoulou-Marketou</a:t>
            </a:r>
            <a:r>
              <a:rPr lang="en-US" b="0" i="0">
                <a:solidFill>
                  <a:srgbClr val="212121"/>
                </a:solidFill>
                <a:effectLst/>
              </a:rPr>
              <a:t> N, Vaidya A, </a:t>
            </a:r>
            <a:r>
              <a:rPr lang="en-US" b="0" i="0" err="1">
                <a:solidFill>
                  <a:srgbClr val="212121"/>
                </a:solidFill>
                <a:effectLst/>
              </a:rPr>
              <a:t>Dluhy</a:t>
            </a:r>
            <a:r>
              <a:rPr lang="en-US" b="0" i="0">
                <a:solidFill>
                  <a:srgbClr val="212121"/>
                </a:solidFill>
                <a:effectLst/>
              </a:rPr>
              <a:t> R, et al. Hyperaldosteronism. In: Feingold KR, </a:t>
            </a:r>
            <a:r>
              <a:rPr lang="en-US" b="0" i="0" err="1">
                <a:solidFill>
                  <a:srgbClr val="212121"/>
                </a:solidFill>
                <a:effectLst/>
              </a:rPr>
              <a:t>Anawalt</a:t>
            </a:r>
            <a:r>
              <a:rPr lang="en-US" b="0" i="0">
                <a:solidFill>
                  <a:srgbClr val="212121"/>
                </a:solidFill>
                <a:effectLst/>
              </a:rPr>
              <a:t> B, Blackman MR, et al, eds. </a:t>
            </a:r>
            <a:r>
              <a:rPr lang="en-US" b="0" i="0" err="1">
                <a:solidFill>
                  <a:srgbClr val="212121"/>
                </a:solidFill>
                <a:effectLst/>
              </a:rPr>
              <a:t>Endotext</a:t>
            </a:r>
            <a:r>
              <a:rPr lang="en-US" b="0" i="0">
                <a:solidFill>
                  <a:srgbClr val="212121"/>
                </a:solidFill>
                <a:effectLst/>
              </a:rPr>
              <a:t> [Internet]. MDText.com, Inc.; Aug 6, 2020. </a:t>
            </a:r>
            <a:r>
              <a:rPr lang="en-US">
                <a:hlinkClick r:id="rId4" tooltip="https://www.ncbi.nlm.nih.gov/books/nbk279065/"/>
              </a:rPr>
              <a:t>https://www.ncbi.nlm.nih.gov/books/NBK279065/</a:t>
            </a:r>
            <a:endParaRPr lang="en-US" b="0" i="0">
              <a:solidFill>
                <a:srgbClr val="212121"/>
              </a:solidFill>
              <a:effectLst/>
            </a:endParaRP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AutoNum type="arabicPeriod"/>
              <a:tabLst/>
              <a:defRPr/>
            </a:pPr>
            <a:r>
              <a:rPr lang="en-US" b="0" i="0" err="1">
                <a:solidFill>
                  <a:srgbClr val="212121"/>
                </a:solidFill>
                <a:effectLst/>
              </a:rPr>
              <a:t>Triebel</a:t>
            </a:r>
            <a:r>
              <a:rPr lang="en-US" b="0" i="0">
                <a:solidFill>
                  <a:srgbClr val="212121"/>
                </a:solidFill>
                <a:effectLst/>
              </a:rPr>
              <a:t> H, </a:t>
            </a:r>
            <a:r>
              <a:rPr lang="en-US" b="0" i="0" err="1">
                <a:solidFill>
                  <a:srgbClr val="212121"/>
                </a:solidFill>
                <a:effectLst/>
              </a:rPr>
              <a:t>Castrop</a:t>
            </a:r>
            <a:r>
              <a:rPr lang="en-US" b="0" i="0">
                <a:solidFill>
                  <a:srgbClr val="212121"/>
                </a:solidFill>
                <a:effectLst/>
              </a:rPr>
              <a:t> H. The renin angiotensin aldosterone system. </a:t>
            </a:r>
            <a:r>
              <a:rPr lang="en-US" b="0" i="1" err="1">
                <a:solidFill>
                  <a:srgbClr val="212121"/>
                </a:solidFill>
                <a:effectLst/>
              </a:rPr>
              <a:t>Eur</a:t>
            </a:r>
            <a:r>
              <a:rPr lang="en-US" b="0" i="1">
                <a:solidFill>
                  <a:srgbClr val="212121"/>
                </a:solidFill>
                <a:effectLst/>
              </a:rPr>
              <a:t> J Physiol</a:t>
            </a:r>
            <a:r>
              <a:rPr lang="en-US" b="0" i="0">
                <a:solidFill>
                  <a:srgbClr val="212121"/>
                </a:solidFill>
                <a:effectLst/>
              </a:rPr>
              <a:t>. 2024;476:705-713. doi:10.1007/s00424-024-02908-1.</a:t>
            </a:r>
          </a:p>
          <a:p>
            <a:pPr marL="0" marR="0" lvl="0" indent="0" algn="l" defTabSz="914400" rtl="0" eaLnBrk="1" fontAlgn="auto" latinLnBrk="0" hangingPunct="1">
              <a:lnSpc>
                <a:spcPct val="100000"/>
              </a:lnSpc>
              <a:spcBef>
                <a:spcPts val="0"/>
              </a:spcBef>
              <a:spcAft>
                <a:spcPts val="800"/>
              </a:spcAft>
              <a:buSzTx/>
              <a:buFont typeface="Arial" panose="020B0604020202020204" pitchFamily="34" charset="0"/>
              <a:buNone/>
              <a:tabLst/>
              <a:defRPr/>
            </a:pPr>
            <a:r>
              <a:rPr lang="en-US" b="1" u="none">
                <a:effectLst/>
                <a:cs typeface="Arial" panose="020B0604020202020204" pitchFamily="34" charset="0"/>
              </a:rPr>
              <a:t>Graphic</a:t>
            </a:r>
          </a:p>
          <a:p>
            <a:pPr marL="0" marR="0" lvl="0" indent="0" algn="l" defTabSz="914400" rtl="0" eaLnBrk="1" fontAlgn="auto" latinLnBrk="0" hangingPunct="1">
              <a:lnSpc>
                <a:spcPct val="100000"/>
              </a:lnSpc>
              <a:spcBef>
                <a:spcPts val="0"/>
              </a:spcBef>
              <a:spcAft>
                <a:spcPts val="800"/>
              </a:spcAft>
              <a:buSzTx/>
              <a:buFont typeface="Arial" panose="020B0604020202020204" pitchFamily="34" charset="0"/>
              <a:buNone/>
              <a:tabLst/>
              <a:defRPr/>
            </a:pPr>
            <a:r>
              <a:rPr lang="en-US" b="0" u="none">
                <a:effectLst/>
                <a:latin typeface="+mj-lt"/>
                <a:cs typeface="Arial" panose="020B0604020202020204" pitchFamily="34" charset="0"/>
              </a:rPr>
              <a:t>Kidney_</a:t>
            </a:r>
            <a:r>
              <a:rPr lang="en-IN">
                <a:effectLst/>
                <a:latin typeface="+mj-lt"/>
                <a:ea typeface="Aptos" panose="020B0004020202020204" pitchFamily="34" charset="0"/>
              </a:rPr>
              <a:t>Customized (originally created)</a:t>
            </a:r>
            <a:endParaRPr lang="en-US" b="0" u="none">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02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800"/>
              </a:spcAft>
              <a:buNone/>
            </a:pPr>
            <a:r>
              <a:rPr lang="en-US" b="1">
                <a:latin typeface="+mj-lt"/>
                <a:cs typeface="Arial" panose="020B0604020202020204" pitchFamily="34" charset="0"/>
              </a:rPr>
              <a:t>Speaker Notes: </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a:latin typeface="+mj-lt"/>
                <a:cs typeface="Arial" panose="020B0604020202020204" pitchFamily="34" charset="0"/>
              </a:rPr>
              <a:t>A study of 691 patients who were evaluated for the presence of abnormal renin-independent aldosterone production and biochemically overt primary aldosteronism, found that a</a:t>
            </a:r>
            <a:r>
              <a:rPr lang="en-US" b="0" i="0">
                <a:effectLst/>
                <a:latin typeface="+mj-lt"/>
                <a:cs typeface="Arial" panose="020B0604020202020204" pitchFamily="34" charset="0"/>
              </a:rPr>
              <a:t>ldosterone production persists despite suppressed renin </a:t>
            </a:r>
            <a:r>
              <a:rPr lang="en-US">
                <a:latin typeface="+mj-lt"/>
                <a:cs typeface="Arial" panose="020B0604020202020204" pitchFamily="34" charset="0"/>
              </a:rPr>
              <a:t>(&lt;1.0 mcg/L per hour seated or &lt;0.6 mcg/L per hour supine)</a:t>
            </a:r>
            <a:r>
              <a:rPr lang="en-US" b="0" i="0">
                <a:effectLst/>
                <a:latin typeface="+mj-lt"/>
                <a:cs typeface="Arial" panose="020B0604020202020204" pitchFamily="34" charset="0"/>
              </a:rPr>
              <a:t> and angiotensin II, and is not adequately blocked by sodium loading or extracellular volume expansion, indicating aldosterone dysregulation.</a:t>
            </a:r>
            <a:r>
              <a:rPr lang="en-US" baseline="30000">
                <a:latin typeface="+mj-lt"/>
                <a:cs typeface="Arial" panose="020B0604020202020204" pitchFamily="34" charset="0"/>
              </a:rPr>
              <a:t>1</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baseline="0">
                <a:effectLst/>
                <a:latin typeface="+mj-lt"/>
                <a:cs typeface="Arial" panose="020B0604020202020204" pitchFamily="34" charset="0"/>
              </a:rPr>
              <a:t>Despite suppression of the renin-angiotensin system (RAS), aldosterone secretion continues, resulting in plasma volume expansion and increased blood pressure (BP).</a:t>
            </a:r>
            <a:r>
              <a:rPr lang="en-US" b="0" i="0" baseline="30000">
                <a:effectLst/>
                <a:latin typeface="+mj-lt"/>
                <a:cs typeface="Arial" panose="020B0604020202020204" pitchFamily="34" charset="0"/>
              </a:rPr>
              <a:t>3</a:t>
            </a:r>
            <a:endParaRPr lang="en-US" b="0" i="0" baseline="0">
              <a:effectLst/>
              <a:latin typeface="+mj-lt"/>
              <a:cs typeface="Arial" panose="020B0604020202020204" pitchFamily="34" charset="0"/>
            </a:endParaRPr>
          </a:p>
          <a:p>
            <a:pPr marL="0" indent="0">
              <a:lnSpc>
                <a:spcPct val="100000"/>
              </a:lnSpc>
              <a:spcBef>
                <a:spcPts val="0"/>
              </a:spcBef>
              <a:spcAft>
                <a:spcPts val="800"/>
              </a:spcAft>
              <a:buNone/>
            </a:pPr>
            <a:r>
              <a:rPr lang="en-US" b="1">
                <a:latin typeface="+mj-lt"/>
                <a:cs typeface="Arial" panose="020B0604020202020204" pitchFamily="34" charset="0"/>
              </a:rPr>
              <a:t>References:</a:t>
            </a:r>
          </a:p>
          <a:p>
            <a:pPr marL="182880" marR="0" lvl="0" indent="-18288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AutoNum type="arabicPeriod"/>
              <a:tabLst/>
              <a:defRPr/>
            </a:pPr>
            <a:r>
              <a:rPr lang="en-US" kern="100">
                <a:effectLst/>
                <a:latin typeface="+mj-lt"/>
                <a:ea typeface="Calibri" panose="020F0502020204030204" pitchFamily="34" charset="0"/>
                <a:cs typeface="Times New Roman" panose="02020603050405020304" pitchFamily="18" charset="0"/>
              </a:rPr>
              <a:t>Brown JM, Siddiqui M, Calhoun DA, et al. The unrecognized prevalence of primary aldosteronism: a cross-sectional study. </a:t>
            </a:r>
            <a:r>
              <a:rPr lang="en-US" i="1" kern="100">
                <a:effectLst/>
                <a:latin typeface="+mj-lt"/>
                <a:ea typeface="Calibri" panose="020F0502020204030204" pitchFamily="34" charset="0"/>
                <a:cs typeface="Times New Roman" panose="02020603050405020304" pitchFamily="18" charset="0"/>
              </a:rPr>
              <a:t>Ann Intern Med</a:t>
            </a:r>
            <a:r>
              <a:rPr lang="en-US" kern="100">
                <a:effectLst/>
                <a:latin typeface="+mj-lt"/>
                <a:ea typeface="Calibri" panose="020F0502020204030204" pitchFamily="34" charset="0"/>
                <a:cs typeface="Times New Roman" panose="02020603050405020304" pitchFamily="18" charset="0"/>
              </a:rPr>
              <a:t>. 2020;173(1):10-20. doi:10.7326/M20-0065.</a:t>
            </a:r>
            <a:endParaRPr lang="en-US" kern="1200">
              <a:effectLst/>
              <a:latin typeface="+mj-lt"/>
              <a:ea typeface="+mn-ea"/>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AutoNum type="arabicPeriod"/>
              <a:tabLst/>
              <a:defRPr/>
            </a:pPr>
            <a:r>
              <a:rPr lang="en-US" kern="100">
                <a:effectLst/>
                <a:latin typeface="+mj-lt"/>
                <a:ea typeface="Calibri" panose="020F0502020204030204" pitchFamily="34" charset="0"/>
                <a:cs typeface="Times New Roman" panose="02020603050405020304" pitchFamily="18" charset="0"/>
              </a:rPr>
              <a:t>Yuan YE, </a:t>
            </a:r>
            <a:r>
              <a:rPr lang="en-US" kern="100">
                <a:effectLst/>
                <a:ea typeface="Calibri" panose="020F0502020204030204" pitchFamily="34" charset="0"/>
                <a:cs typeface="Times New Roman" panose="02020603050405020304" pitchFamily="18" charset="0"/>
              </a:rPr>
              <a:t>Haas AV, Rosner B, et al. Elevated blood pressure and aldosterone dysregulation in young black women versus white women on controlled sodium diets. </a:t>
            </a:r>
            <a:r>
              <a:rPr lang="en-US" i="1" kern="100">
                <a:effectLst/>
                <a:ea typeface="Calibri" panose="020F0502020204030204" pitchFamily="34" charset="0"/>
                <a:cs typeface="Times New Roman" panose="02020603050405020304" pitchFamily="18" charset="0"/>
              </a:rPr>
              <a:t>J Clin Endocrinol </a:t>
            </a:r>
            <a:r>
              <a:rPr lang="en-US" i="1" kern="100" err="1">
                <a:effectLst/>
                <a:ea typeface="Calibri" panose="020F0502020204030204" pitchFamily="34" charset="0"/>
                <a:cs typeface="Times New Roman" panose="02020603050405020304" pitchFamily="18" charset="0"/>
              </a:rPr>
              <a:t>Metab</a:t>
            </a:r>
            <a:r>
              <a:rPr lang="en-US" kern="100">
                <a:effectLst/>
                <a:ea typeface="Calibri" panose="020F0502020204030204" pitchFamily="34" charset="0"/>
                <a:cs typeface="Times New Roman" panose="02020603050405020304" pitchFamily="18" charset="0"/>
              </a:rPr>
              <a:t>. 2024;109(2):e773-e779. doi:10.1210/</a:t>
            </a:r>
            <a:r>
              <a:rPr lang="en-US" kern="100" err="1">
                <a:effectLst/>
                <a:ea typeface="Calibri" panose="020F0502020204030204" pitchFamily="34" charset="0"/>
                <a:cs typeface="Times New Roman" panose="02020603050405020304" pitchFamily="18" charset="0"/>
              </a:rPr>
              <a:t>clinem</a:t>
            </a:r>
            <a:r>
              <a:rPr lang="en-US" kern="100">
                <a:effectLst/>
                <a:ea typeface="Calibri" panose="020F0502020204030204" pitchFamily="34" charset="0"/>
                <a:cs typeface="Times New Roman" panose="02020603050405020304" pitchFamily="18" charset="0"/>
              </a:rPr>
              <a:t>/dgad512.</a:t>
            </a:r>
          </a:p>
          <a:p>
            <a:pPr marL="182880" marR="0" lvl="0" indent="-18288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AutoNum type="arabicPeriod"/>
              <a:tabLst/>
              <a:defRPr/>
            </a:pPr>
            <a:r>
              <a:rPr lang="en-US" b="0" i="0" err="1">
                <a:solidFill>
                  <a:srgbClr val="212121"/>
                </a:solidFill>
                <a:effectLst/>
              </a:rPr>
              <a:t>Papadopoulou-Marketou</a:t>
            </a:r>
            <a:r>
              <a:rPr lang="en-US" b="0" i="0">
                <a:solidFill>
                  <a:srgbClr val="212121"/>
                </a:solidFill>
                <a:effectLst/>
              </a:rPr>
              <a:t> N, Vaidya A, </a:t>
            </a:r>
            <a:r>
              <a:rPr lang="en-US" b="0" i="0" err="1">
                <a:solidFill>
                  <a:srgbClr val="212121"/>
                </a:solidFill>
                <a:effectLst/>
              </a:rPr>
              <a:t>Dluhy</a:t>
            </a:r>
            <a:r>
              <a:rPr lang="en-US" b="0" i="0">
                <a:solidFill>
                  <a:srgbClr val="212121"/>
                </a:solidFill>
                <a:effectLst/>
              </a:rPr>
              <a:t> R, et al. Hyperaldosteronism. In: Feingold KR, </a:t>
            </a:r>
            <a:r>
              <a:rPr lang="en-US" b="0" i="0" err="1">
                <a:solidFill>
                  <a:srgbClr val="212121"/>
                </a:solidFill>
                <a:effectLst/>
              </a:rPr>
              <a:t>Anawalt</a:t>
            </a:r>
            <a:r>
              <a:rPr lang="en-US" b="0" i="0">
                <a:solidFill>
                  <a:srgbClr val="212121"/>
                </a:solidFill>
                <a:effectLst/>
              </a:rPr>
              <a:t> B, Blackman MR, et al, eds. </a:t>
            </a:r>
            <a:r>
              <a:rPr lang="en-US" b="0" i="0" err="1">
                <a:solidFill>
                  <a:srgbClr val="212121"/>
                </a:solidFill>
                <a:effectLst/>
              </a:rPr>
              <a:t>Endotext</a:t>
            </a:r>
            <a:r>
              <a:rPr lang="en-US" b="0" i="0">
                <a:solidFill>
                  <a:srgbClr val="212121"/>
                </a:solidFill>
                <a:effectLst/>
              </a:rPr>
              <a:t> [Internet]. MDText.com, Inc.; Aug 6, 2020. </a:t>
            </a:r>
            <a:r>
              <a:rPr lang="en-US">
                <a:hlinkClick r:id="rId3" tooltip="https://www.ncbi.nlm.nih.gov/books/nbk279065/"/>
              </a:rPr>
              <a:t>https://www.ncbi.nlm.nih.gov/books/NBK279065/</a:t>
            </a:r>
            <a:endParaRPr lang="en-US"/>
          </a:p>
          <a:p>
            <a:pPr marL="182880" marR="0" lvl="0" indent="-182880" algn="l" defTabSz="914400" rtl="0" eaLnBrk="1" fontAlgn="auto" latinLnBrk="0" hangingPunct="1">
              <a:lnSpc>
                <a:spcPct val="100000"/>
              </a:lnSpc>
              <a:spcBef>
                <a:spcPts val="0"/>
              </a:spcBef>
              <a:spcAft>
                <a:spcPts val="800"/>
              </a:spcAft>
              <a:buClr>
                <a:schemeClr val="accent1"/>
              </a:buClr>
              <a:buSzTx/>
              <a:buFont typeface="Arial" panose="020B0604020202020204" pitchFamily="34" charset="0"/>
              <a:buAutoNum type="arabicPeriod"/>
              <a:tabLst/>
              <a:defRPr/>
            </a:pPr>
            <a:r>
              <a:rPr lang="en-US" kern="100">
                <a:effectLst/>
                <a:ea typeface="Calibri" panose="020F0502020204030204" pitchFamily="34" charset="0"/>
                <a:cs typeface="Times New Roman" panose="02020603050405020304" pitchFamily="18" charset="0"/>
              </a:rPr>
              <a:t>Scott JH, </a:t>
            </a:r>
            <a:r>
              <a:rPr lang="en-US" kern="100" err="1">
                <a:effectLst/>
                <a:ea typeface="Calibri" panose="020F0502020204030204" pitchFamily="34" charset="0"/>
                <a:cs typeface="Times New Roman" panose="02020603050405020304" pitchFamily="18" charset="0"/>
              </a:rPr>
              <a:t>Menouar</a:t>
            </a:r>
            <a:r>
              <a:rPr lang="en-US" kern="100">
                <a:effectLst/>
                <a:ea typeface="Calibri" panose="020F0502020204030204" pitchFamily="34" charset="0"/>
                <a:cs typeface="Times New Roman" panose="02020603050405020304" pitchFamily="18" charset="0"/>
              </a:rPr>
              <a:t> MA, Dunn RJ. Physiology, aldosterone. In: </a:t>
            </a:r>
            <a:r>
              <a:rPr lang="en-US" i="1" kern="100" err="1">
                <a:effectLst/>
                <a:ea typeface="Calibri" panose="020F0502020204030204" pitchFamily="34" charset="0"/>
                <a:cs typeface="Times New Roman" panose="02020603050405020304" pitchFamily="18" charset="0"/>
              </a:rPr>
              <a:t>StatPearls</a:t>
            </a:r>
            <a:r>
              <a:rPr lang="en-US" i="1" kern="100">
                <a:effectLst/>
                <a:ea typeface="Calibri" panose="020F0502020204030204" pitchFamily="34" charset="0"/>
                <a:cs typeface="Times New Roman" panose="02020603050405020304" pitchFamily="18" charset="0"/>
              </a:rPr>
              <a:t> [Internet]</a:t>
            </a:r>
            <a:r>
              <a:rPr lang="en-US" kern="100">
                <a:effectLst/>
                <a:ea typeface="Calibri" panose="020F0502020204030204" pitchFamily="34" charset="0"/>
                <a:cs typeface="Times New Roman" panose="02020603050405020304" pitchFamily="18" charset="0"/>
              </a:rPr>
              <a:t>. </a:t>
            </a:r>
            <a:r>
              <a:rPr lang="en-US" kern="100" err="1">
                <a:effectLst/>
                <a:ea typeface="Calibri" panose="020F0502020204030204" pitchFamily="34" charset="0"/>
                <a:cs typeface="Times New Roman" panose="02020603050405020304" pitchFamily="18" charset="0"/>
              </a:rPr>
              <a:t>StatPearls</a:t>
            </a:r>
            <a:r>
              <a:rPr lang="en-US" kern="100">
                <a:effectLst/>
                <a:ea typeface="Calibri" panose="020F0502020204030204" pitchFamily="34" charset="0"/>
                <a:cs typeface="Times New Roman" panose="02020603050405020304" pitchFamily="18" charset="0"/>
              </a:rPr>
              <a:t> Publishing; May 1, 2023. </a:t>
            </a:r>
            <a:r>
              <a:rPr lang="en-US" u="sng" kern="100">
                <a:solidFill>
                  <a:srgbClr val="0563C1"/>
                </a:solidFill>
                <a:effectLst/>
                <a:ea typeface="Calibri" panose="020F0502020204030204" pitchFamily="34" charset="0"/>
                <a:cs typeface="Times New Roman" panose="02020603050405020304" pitchFamily="18" charset="0"/>
                <a:hlinkClick r:id="rId4"/>
              </a:rPr>
              <a:t>https://www.ncbi.nlm.nih.gov/books/NBK470339/</a:t>
            </a:r>
            <a:r>
              <a:rPr lang="en-IN" kern="100">
                <a:effectLst/>
                <a:ea typeface="Calibri" panose="020F0502020204030204" pitchFamily="34" charset="0"/>
                <a:cs typeface="Times New Roman" panose="02020603050405020304" pitchFamily="18" charset="0"/>
              </a:rPr>
              <a:t> </a:t>
            </a:r>
            <a:endParaRPr lang="en-US"/>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AutoNum type="arabicPeriod"/>
              <a:tabLst/>
              <a:defRPr/>
            </a:pPr>
            <a:r>
              <a:rPr lang="en-US" b="0" i="0" err="1">
                <a:solidFill>
                  <a:srgbClr val="212121"/>
                </a:solidFill>
                <a:effectLst/>
              </a:rPr>
              <a:t>Triebel</a:t>
            </a:r>
            <a:r>
              <a:rPr lang="en-US" b="0" i="0">
                <a:solidFill>
                  <a:srgbClr val="212121"/>
                </a:solidFill>
                <a:effectLst/>
              </a:rPr>
              <a:t> H, </a:t>
            </a:r>
            <a:r>
              <a:rPr lang="en-US" b="0" i="0" err="1">
                <a:solidFill>
                  <a:srgbClr val="212121"/>
                </a:solidFill>
                <a:effectLst/>
              </a:rPr>
              <a:t>Castrop</a:t>
            </a:r>
            <a:r>
              <a:rPr lang="en-US" b="0" i="0">
                <a:solidFill>
                  <a:srgbClr val="212121"/>
                </a:solidFill>
                <a:effectLst/>
              </a:rPr>
              <a:t> H. The renin angiotensin aldosterone system. </a:t>
            </a:r>
            <a:r>
              <a:rPr lang="en-US" b="0" i="1" err="1">
                <a:solidFill>
                  <a:srgbClr val="212121"/>
                </a:solidFill>
                <a:effectLst/>
              </a:rPr>
              <a:t>Eur</a:t>
            </a:r>
            <a:r>
              <a:rPr lang="en-US" b="0" i="1">
                <a:solidFill>
                  <a:srgbClr val="212121"/>
                </a:solidFill>
                <a:effectLst/>
              </a:rPr>
              <a:t> J Physiol</a:t>
            </a:r>
            <a:r>
              <a:rPr lang="en-US" b="0" i="0">
                <a:solidFill>
                  <a:srgbClr val="212121"/>
                </a:solidFill>
                <a:effectLst/>
              </a:rPr>
              <a:t>. 2024;476:705-713. doi:10.1007/s00424-024-02908-1.</a:t>
            </a:r>
          </a:p>
          <a:p>
            <a:pPr marL="0" marR="0" lvl="0" indent="0" algn="l" defTabSz="914400" rtl="0" eaLnBrk="1" fontAlgn="auto" latinLnBrk="0" hangingPunct="1">
              <a:lnSpc>
                <a:spcPct val="100000"/>
              </a:lnSpc>
              <a:spcBef>
                <a:spcPts val="0"/>
              </a:spcBef>
              <a:spcAft>
                <a:spcPts val="800"/>
              </a:spcAft>
              <a:buSzTx/>
              <a:buFont typeface="Arial" panose="020B0604020202020204" pitchFamily="34" charset="0"/>
              <a:buNone/>
              <a:tabLst/>
              <a:defRPr/>
            </a:pPr>
            <a:r>
              <a:rPr lang="en-US" b="1" u="none">
                <a:effectLst/>
                <a:cs typeface="Arial" panose="020B0604020202020204" pitchFamily="34" charset="0"/>
              </a:rPr>
              <a:t>Graphic</a:t>
            </a:r>
          </a:p>
          <a:p>
            <a:pPr marL="0" marR="0" lvl="0" indent="0" algn="l" defTabSz="914400" rtl="0" eaLnBrk="1" fontAlgn="auto" latinLnBrk="0" hangingPunct="1">
              <a:lnSpc>
                <a:spcPct val="100000"/>
              </a:lnSpc>
              <a:spcBef>
                <a:spcPts val="0"/>
              </a:spcBef>
              <a:spcAft>
                <a:spcPts val="800"/>
              </a:spcAft>
              <a:buSzTx/>
              <a:buFont typeface="Arial" panose="020B0604020202020204" pitchFamily="34" charset="0"/>
              <a:buNone/>
              <a:tabLst/>
              <a:defRPr/>
            </a:pPr>
            <a:r>
              <a:rPr lang="en-US" b="0" u="none">
                <a:effectLst/>
                <a:latin typeface="+mj-lt"/>
                <a:cs typeface="Arial" panose="020B0604020202020204" pitchFamily="34" charset="0"/>
              </a:rPr>
              <a:t>Kidney_</a:t>
            </a:r>
            <a:r>
              <a:rPr lang="en-IN">
                <a:effectLst/>
                <a:latin typeface="+mj-lt"/>
                <a:ea typeface="Aptos" panose="020B0004020202020204" pitchFamily="34" charset="0"/>
              </a:rPr>
              <a:t>Customized (originally created)</a:t>
            </a:r>
            <a:endParaRPr lang="en-US" b="0" u="none">
              <a:latin typeface="+mj-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16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
                <a:schemeClr val="accent1"/>
              </a:buClr>
              <a:buSzPct val="100000"/>
              <a:buFont typeface="Arial" panose="020B0604020202020204" pitchFamily="34" charset="0"/>
              <a:buNone/>
              <a:tabLst/>
              <a:defRPr/>
            </a:pPr>
            <a:r>
              <a:rPr lang="en-US" b="1">
                <a:effectLst/>
                <a:ea typeface="Calibri" panose="020F0502020204030204" pitchFamily="34" charset="0"/>
                <a:cs typeface="Arial" panose="020B0604020202020204" pitchFamily="34" charset="0"/>
              </a:rPr>
              <a:t>Speaker Notes: </a:t>
            </a:r>
            <a:endParaRPr lang="en-US" b="0" i="0">
              <a:effectLst/>
            </a:endParaRPr>
          </a:p>
          <a:p>
            <a:pPr marL="182880" indent="-182880">
              <a:lnSpc>
                <a:spcPct val="100000"/>
              </a:lnSpc>
              <a:spcBef>
                <a:spcPts val="0"/>
              </a:spcBef>
              <a:spcAft>
                <a:spcPts val="800"/>
              </a:spcAft>
            </a:pPr>
            <a:r>
              <a:rPr lang="en-US" b="0" i="0">
                <a:effectLst/>
              </a:rPr>
              <a:t>After adjusting for potential confounders, a positive linear relationship of serum aldosterone concentrations (per 100 </a:t>
            </a:r>
            <a:r>
              <a:rPr lang="en-US" b="0" i="0" err="1">
                <a:effectLst/>
              </a:rPr>
              <a:t>pg</a:t>
            </a:r>
            <a:r>
              <a:rPr lang="en-US" b="0" i="0">
                <a:effectLst/>
              </a:rPr>
              <a:t>/mL) with systolic blood pressure (coefficient, 2.46 [95% CI, 0.81-4.12];</a:t>
            </a:r>
            <a:r>
              <a:rPr lang="en-US" b="0" i="1">
                <a:effectLst/>
              </a:rPr>
              <a:t> </a:t>
            </a:r>
            <a:r>
              <a:rPr lang="en-US" b="0" i="0">
                <a:effectLst/>
              </a:rPr>
              <a:t>p=0.004) and diastolic blood pressure (coefficient, 1.91 [95% CI, 1.06-2.78]; p&lt;0.001) was found in the study.</a:t>
            </a:r>
          </a:p>
          <a:p>
            <a:pPr marL="0" marR="0" lvl="0" indent="0" algn="l" defTabSz="914400" rtl="0" eaLnBrk="1" fontAlgn="auto" latinLnBrk="0" hangingPunct="1">
              <a:lnSpc>
                <a:spcPct val="100000"/>
              </a:lnSpc>
              <a:spcBef>
                <a:spcPts val="0"/>
              </a:spcBef>
              <a:spcAft>
                <a:spcPts val="800"/>
              </a:spcAft>
              <a:buClr>
                <a:schemeClr val="accent1"/>
              </a:buClr>
              <a:buSzPct val="100000"/>
              <a:buFont typeface="Arial" panose="020B0604020202020204" pitchFamily="34" charset="0"/>
              <a:buNone/>
              <a:tabLst/>
              <a:defRPr/>
            </a:pPr>
            <a:r>
              <a:rPr lang="en-US" b="1">
                <a:cs typeface="Arial" panose="020B0604020202020204" pitchFamily="34" charset="0"/>
              </a:rPr>
              <a:t>Reference:</a:t>
            </a:r>
          </a:p>
          <a:p>
            <a:pPr marL="0" indent="0">
              <a:lnSpc>
                <a:spcPct val="100000"/>
              </a:lnSpc>
              <a:spcBef>
                <a:spcPts val="0"/>
              </a:spcBef>
              <a:spcAft>
                <a:spcPts val="800"/>
              </a:spcAft>
              <a:buNone/>
            </a:pPr>
            <a:r>
              <a:rPr lang="en-US">
                <a:effectLst/>
              </a:rPr>
              <a:t>Inoue K, Goldwater D, Allison M, et al. Serum aldosterone concentration, blood pressure, and coronary artery calcium: the multi-ethnic study of atherosclerosis [article and online supplement]. Hypertension. 2020;76(1):113-120. doi:10.1161/HYPERTENSIONAHA.120.15006.</a:t>
            </a:r>
            <a:endParaRPr lang="en-US" b="0" i="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665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B0BA-4898-DCCD-2DA4-721CA8FCB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74734-E436-378E-0A9A-A215AF4D527E}"/>
              </a:ext>
            </a:extLst>
          </p:cNvPr>
          <p:cNvSpPr>
            <a:spLocks noGrp="1" noRot="1" noChangeAspect="1"/>
          </p:cNvSpPr>
          <p:nvPr>
            <p:ph type="sldImg"/>
          </p:nvPr>
        </p:nvSpPr>
        <p:spPr>
          <a:xfrm>
            <a:off x="685800" y="228600"/>
            <a:ext cx="5486400" cy="3087688"/>
          </a:xfrm>
        </p:spPr>
      </p:sp>
      <p:sp>
        <p:nvSpPr>
          <p:cNvPr id="3" name="Notes Placeholder 2">
            <a:extLst>
              <a:ext uri="{FF2B5EF4-FFF2-40B4-BE49-F238E27FC236}">
                <a16:creationId xmlns:a16="http://schemas.microsoft.com/office/drawing/2014/main" id="{8BDE0948-FAC0-FEDE-65B4-42E5938924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b="1">
                <a:effectLst/>
                <a:latin typeface="Arial" panose="020B0604020202020204" pitchFamily="34" charset="0"/>
                <a:ea typeface="Calibri" panose="020F0502020204030204" pitchFamily="34" charset="0"/>
                <a:cs typeface="Arial" panose="020B0604020202020204" pitchFamily="34" charset="0"/>
              </a:rPr>
              <a:t>Speaker Notes: </a:t>
            </a:r>
          </a:p>
          <a:p>
            <a:pPr marL="182880" indent="-182880">
              <a:lnSpc>
                <a:spcPct val="100000"/>
              </a:lnSpc>
              <a:spcBef>
                <a:spcPts val="0"/>
              </a:spcBef>
              <a:spcAft>
                <a:spcPts val="800"/>
              </a:spcAft>
              <a:buFont typeface="Arial" panose="020B0604020202020204" pitchFamily="34" charset="0"/>
              <a:buChar char="•"/>
            </a:pPr>
            <a:r>
              <a:rPr lang="en-US">
                <a:latin typeface="Arial" panose="020B0604020202020204" pitchFamily="34" charset="0"/>
                <a:cs typeface="Arial" panose="020B0604020202020204" pitchFamily="34" charset="0"/>
              </a:rPr>
              <a:t>The graph depicts the percentage of participants experiencing an increase in blood pressure category and new-onset of hypertension. </a:t>
            </a:r>
          </a:p>
          <a:p>
            <a:pPr marL="182880" indent="-182880">
              <a:lnSpc>
                <a:spcPct val="100000"/>
              </a:lnSpc>
              <a:spcBef>
                <a:spcPts val="0"/>
              </a:spcBef>
              <a:spcAft>
                <a:spcPts val="800"/>
              </a:spcAft>
              <a:buFont typeface="Arial" panose="020B0604020202020204" pitchFamily="34" charset="0"/>
              <a:buChar char="•"/>
            </a:pPr>
            <a:r>
              <a:rPr lang="en-GB">
                <a:effectLst/>
                <a:latin typeface="Arial" panose="020B0604020202020204" pitchFamily="34" charset="0"/>
                <a:ea typeface="Calibri" panose="020F0502020204030204" pitchFamily="34" charset="0"/>
                <a:cs typeface="Arial" panose="020B0604020202020204" pitchFamily="34" charset="0"/>
              </a:rPr>
              <a:t>At 4 years, the overall incidence of increase in BP category was 33.6% and the incidence of new-onset hypertension (HTN) was 14.8%. </a:t>
            </a:r>
          </a:p>
          <a:p>
            <a:pPr marL="182880" indent="-182880">
              <a:lnSpc>
                <a:spcPct val="100000"/>
              </a:lnSpc>
              <a:spcBef>
                <a:spcPts val="0"/>
              </a:spcBef>
              <a:spcAft>
                <a:spcPts val="800"/>
              </a:spcAft>
              <a:buFont typeface="Arial" panose="020B0604020202020204" pitchFamily="34" charset="0"/>
              <a:buChar char="•"/>
            </a:pPr>
            <a:r>
              <a:rPr lang="en-US">
                <a:latin typeface="Arial" panose="020B0604020202020204" pitchFamily="34" charset="0"/>
                <a:cs typeface="Arial" panose="020B0604020202020204" pitchFamily="34" charset="0"/>
              </a:rPr>
              <a:t>Compared to the lowest serum aldosterone level quartile, the highest quartile was associated with a significantly higher risk of increase in blood pressure (BP) and new-onset HTN</a:t>
            </a:r>
            <a:r>
              <a:rPr lang="en-US" b="0" i="0" u="none" strike="noStrike" baseline="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Furthermore, there was a significant increase in risk across the quartiles (i</a:t>
            </a:r>
            <a:r>
              <a:rPr lang="en-US" b="0" i="0" u="none" strike="noStrike" baseline="0">
                <a:latin typeface="Arial" panose="020B0604020202020204" pitchFamily="34" charset="0"/>
                <a:cs typeface="Arial" panose="020B0604020202020204" pitchFamily="34" charset="0"/>
              </a:rPr>
              <a:t>ncrease in BP: OR 1.16 [</a:t>
            </a:r>
            <a:r>
              <a:rPr lang="en-US" i="0">
                <a:latin typeface="Arial" panose="020B0604020202020204" pitchFamily="34" charset="0"/>
                <a:cs typeface="Arial" panose="020B0604020202020204" pitchFamily="34" charset="0"/>
              </a:rPr>
              <a:t>p</a:t>
            </a:r>
            <a:r>
              <a:rPr lang="en-US" b="0" i="0" u="none" strike="noStrike" baseline="0">
                <a:latin typeface="Arial" panose="020B0604020202020204" pitchFamily="34" charset="0"/>
                <a:cs typeface="Arial" panose="020B0604020202020204" pitchFamily="34" charset="0"/>
              </a:rPr>
              <a:t>=0.002]; new-onset HTN: OR 1.17 [</a:t>
            </a:r>
            <a:r>
              <a:rPr lang="en-US" i="0">
                <a:latin typeface="Arial" panose="020B0604020202020204" pitchFamily="34" charset="0"/>
                <a:cs typeface="Arial" panose="020B0604020202020204" pitchFamily="34" charset="0"/>
              </a:rPr>
              <a:t>p</a:t>
            </a:r>
            <a:r>
              <a:rPr lang="en-US" b="0" i="0" u="none" strike="noStrike" baseline="0">
                <a:latin typeface="Arial" panose="020B0604020202020204" pitchFamily="34" charset="0"/>
                <a:cs typeface="Arial" panose="020B0604020202020204" pitchFamily="34" charset="0"/>
              </a:rPr>
              <a:t>=0.03]).</a:t>
            </a:r>
            <a:r>
              <a:rPr lang="en-US" i="0" strike="noStrike" baseline="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pPr marL="0" indent="0">
              <a:lnSpc>
                <a:spcPct val="100000"/>
              </a:lnSpc>
              <a:spcBef>
                <a:spcPts val="0"/>
              </a:spcBef>
              <a:spcAft>
                <a:spcPts val="800"/>
              </a:spcAft>
              <a:buNone/>
            </a:pPr>
            <a:r>
              <a:rPr lang="en-US" b="1">
                <a:latin typeface="Arial" panose="020B0604020202020204" pitchFamily="34" charset="0"/>
                <a:cs typeface="Arial" panose="020B0604020202020204" pitchFamily="34" charset="0"/>
              </a:rPr>
              <a:t>Reference:</a:t>
            </a:r>
          </a:p>
          <a:p>
            <a:pPr marL="0" indent="0">
              <a:lnSpc>
                <a:spcPct val="100000"/>
              </a:lnSpc>
              <a:spcBef>
                <a:spcPts val="0"/>
              </a:spcBef>
              <a:spcAft>
                <a:spcPts val="800"/>
              </a:spcAft>
              <a:buNone/>
            </a:pPr>
            <a:r>
              <a:rPr kumimoji="0" lang="en-US" b="0" i="0" u="none" strike="noStrike" kern="1200" cap="none" spc="0" normalizeH="0" noProof="0" err="1">
                <a:ln>
                  <a:noFill/>
                </a:ln>
                <a:effectLst/>
                <a:uLnTx/>
                <a:uFillTx/>
                <a:latin typeface="Arial" panose="020B0604020202020204" pitchFamily="34" charset="0"/>
                <a:ea typeface="+mn-ea"/>
                <a:cs typeface="Arial" panose="020B0604020202020204" pitchFamily="34" charset="0"/>
              </a:rPr>
              <a:t>Vasan</a:t>
            </a:r>
            <a:r>
              <a:rPr kumimoji="0" lang="en-US" b="0" i="0" u="none" strike="noStrike" kern="1200" cap="none" spc="0" normalizeH="0" noProof="0">
                <a:ln>
                  <a:noFill/>
                </a:ln>
                <a:effectLst/>
                <a:uLnTx/>
                <a:uFillTx/>
                <a:latin typeface="Arial" panose="020B0604020202020204" pitchFamily="34" charset="0"/>
                <a:ea typeface="+mn-ea"/>
                <a:cs typeface="Arial" panose="020B0604020202020204" pitchFamily="34" charset="0"/>
              </a:rPr>
              <a:t> RS, Evans JC, Larson MG, et al. Serum aldosterone and the incidence of hypertension in </a:t>
            </a:r>
            <a:r>
              <a:rPr kumimoji="0" lang="en-US" b="0" i="0" u="none" strike="noStrike" kern="1200" cap="none" spc="0" normalizeH="0" noProof="0" err="1">
                <a:ln>
                  <a:noFill/>
                </a:ln>
                <a:effectLst/>
                <a:uLnTx/>
                <a:uFillTx/>
                <a:latin typeface="Arial" panose="020B0604020202020204" pitchFamily="34" charset="0"/>
                <a:ea typeface="+mn-ea"/>
                <a:cs typeface="Arial" panose="020B0604020202020204" pitchFamily="34" charset="0"/>
              </a:rPr>
              <a:t>nonhypertensive</a:t>
            </a:r>
            <a:r>
              <a:rPr kumimoji="0" lang="en-US" b="0" i="0" u="none" strike="noStrike" kern="1200" cap="none" spc="0" normalizeH="0" noProof="0">
                <a:ln>
                  <a:noFill/>
                </a:ln>
                <a:effectLst/>
                <a:uLnTx/>
                <a:uFillTx/>
                <a:latin typeface="Arial" panose="020B0604020202020204" pitchFamily="34" charset="0"/>
                <a:ea typeface="+mn-ea"/>
                <a:cs typeface="Arial" panose="020B0604020202020204" pitchFamily="34" charset="0"/>
              </a:rPr>
              <a:t> persons. </a:t>
            </a:r>
            <a:r>
              <a:rPr kumimoji="0" lang="en-US" b="0" i="1" u="none" strike="noStrike" kern="1200" cap="none" spc="0" normalizeH="0" noProof="0">
                <a:ln>
                  <a:noFill/>
                </a:ln>
                <a:effectLst/>
                <a:uLnTx/>
                <a:uFillTx/>
                <a:latin typeface="Arial" panose="020B0604020202020204" pitchFamily="34" charset="0"/>
                <a:ea typeface="+mn-ea"/>
                <a:cs typeface="Arial" panose="020B0604020202020204" pitchFamily="34" charset="0"/>
              </a:rPr>
              <a:t>N Engl J Med</a:t>
            </a:r>
            <a:r>
              <a:rPr kumimoji="0" lang="en-US" b="0" i="0" u="none" strike="noStrike" kern="1200" cap="none" spc="0" normalizeH="0" noProof="0">
                <a:ln>
                  <a:noFill/>
                </a:ln>
                <a:effectLst/>
                <a:uLnTx/>
                <a:uFillTx/>
                <a:latin typeface="Arial" panose="020B0604020202020204" pitchFamily="34" charset="0"/>
                <a:ea typeface="+mn-ea"/>
                <a:cs typeface="Arial" panose="020B0604020202020204" pitchFamily="34" charset="0"/>
              </a:rPr>
              <a:t>. 2004;351(1):33-41. doi:10.1056/NEJMoa033263.</a:t>
            </a:r>
            <a:endParaRPr lang="en-US" b="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65440DEB-5DFC-A3D6-6A20-893A5B79D9D1}"/>
              </a:ext>
            </a:extLst>
          </p:cNvPr>
          <p:cNvSpPr>
            <a:spLocks noGrp="1"/>
          </p:cNvSpPr>
          <p:nvPr>
            <p:ph type="sldNum" sz="quarter" idx="5"/>
          </p:nvPr>
        </p:nvSpPr>
        <p:spPr>
          <a:xfrm>
            <a:off x="3884613" y="8969829"/>
            <a:ext cx="2971800" cy="1741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734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6528-EFC2-FB7A-E5FC-D0EBD5EAB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E99A7-CE97-6F20-E8D8-9C78F9222488}"/>
              </a:ext>
            </a:extLst>
          </p:cNvPr>
          <p:cNvSpPr>
            <a:spLocks noGrp="1" noRot="1" noChangeAspect="1"/>
          </p:cNvSpPr>
          <p:nvPr>
            <p:ph type="sldImg"/>
          </p:nvPr>
        </p:nvSpPr>
        <p:spPr>
          <a:xfrm>
            <a:off x="685800" y="228600"/>
            <a:ext cx="5486400" cy="3086100"/>
          </a:xfrm>
        </p:spPr>
      </p:sp>
      <p:sp>
        <p:nvSpPr>
          <p:cNvPr id="3" name="Notes Placeholder 2">
            <a:extLst>
              <a:ext uri="{FF2B5EF4-FFF2-40B4-BE49-F238E27FC236}">
                <a16:creationId xmlns:a16="http://schemas.microsoft.com/office/drawing/2014/main" id="{DC988FA0-26AA-76EE-38AF-E45ADA2C66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b="1">
                <a:latin typeface="Arial" panose="020B0604020202020204" pitchFamily="34" charset="0"/>
                <a:cs typeface="Arial" panose="020B0604020202020204" pitchFamily="34" charset="0"/>
              </a:rPr>
              <a:t>Speaker Notes: </a:t>
            </a:r>
            <a:endParaRPr lang="en-US" b="0" i="0" u="none" strike="noStrike" baseline="0">
              <a:latin typeface="Arial" panose="020B0604020202020204" pitchFamily="34" charset="0"/>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u="none" strike="noStrike" baseline="0">
                <a:latin typeface="Arial" panose="020B0604020202020204" pitchFamily="34" charset="0"/>
                <a:cs typeface="Arial" panose="020B0604020202020204" pitchFamily="34" charset="0"/>
              </a:rPr>
              <a:t>This graph illustrates urinary aldosterone production according to blood pressure categories in a population of patients with suspected primary aldosteronism.</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u="none" strike="noStrike" baseline="0">
                <a:latin typeface="Arial" panose="020B0604020202020204" pitchFamily="34" charset="0"/>
                <a:cs typeface="Arial" panose="020B0604020202020204" pitchFamily="34" charset="0"/>
              </a:rPr>
              <a:t>This data is from a subgroup of patients with a high sodium balance and resulting suppression of renin activity.</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u="none" strike="noStrike" baseline="0">
                <a:latin typeface="Arial" panose="020B0604020202020204" pitchFamily="34" charset="0"/>
                <a:cs typeface="Arial" panose="020B0604020202020204" pitchFamily="34" charset="0"/>
              </a:rPr>
              <a:t>Suppressed renin activity was defined as seated plasma renin activity &lt;1.0 mcg/L per hour or supine plasma renin activity &lt;0.6 mcg/L per hour.</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u="none" strike="noStrike" baseline="0">
                <a:latin typeface="Arial" panose="020B0604020202020204" pitchFamily="34" charset="0"/>
                <a:cs typeface="Arial" panose="020B0604020202020204" pitchFamily="34" charset="0"/>
              </a:rPr>
              <a:t>The adjusted mean urinary aldosterone excretion rates for each blood pressure category are displayed with their corresponding 95% confidence intervals.</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en-US" b="0" i="0" u="none" strike="noStrike" baseline="0">
                <a:latin typeface="Arial" panose="020B0604020202020204" pitchFamily="34" charset="0"/>
                <a:cs typeface="Arial" panose="020B0604020202020204" pitchFamily="34" charset="0"/>
              </a:rPr>
              <a:t>The study revealed a continuum of renin-independent aldosterone production, with increased severity of blood pressure categories associated with higher levels of aldosterone production, revealing a that primary aldosteronism that often goes undetected.</a:t>
            </a:r>
          </a:p>
          <a:p>
            <a:pPr marL="0" marR="0" lvl="0" indent="0" algn="l" defTabSz="914400" rtl="0" eaLnBrk="1" fontAlgn="auto" latinLnBrk="0" hangingPunct="1">
              <a:lnSpc>
                <a:spcPct val="100000"/>
              </a:lnSpc>
              <a:spcBef>
                <a:spcPts val="0"/>
              </a:spcBef>
              <a:spcAft>
                <a:spcPts val="800"/>
              </a:spcAft>
              <a:buClrTx/>
              <a:buSzTx/>
              <a:buFont typeface="+mj-lt"/>
              <a:buNone/>
              <a:tabLst/>
              <a:defRPr/>
            </a:pPr>
            <a:r>
              <a:rPr lang="it-IT" b="1">
                <a:latin typeface="Arial" panose="020B0604020202020204" pitchFamily="34"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800"/>
              </a:spcAft>
              <a:buClrTx/>
              <a:buSzTx/>
              <a:buNone/>
              <a:tabLst/>
              <a:defRPr/>
            </a:pPr>
            <a:r>
              <a:rPr lang="en-US">
                <a:latin typeface="Arial" panose="020B0604020202020204" pitchFamily="34" charset="0"/>
                <a:cs typeface="Arial" panose="020B0604020202020204" pitchFamily="34" charset="0"/>
              </a:rPr>
              <a:t>Brown JM, Siddiqui M, Calhoun DA, et al. The unrecognized prevalence of primary aldosteronism: a cross-sectional study. </a:t>
            </a:r>
            <a:r>
              <a:rPr lang="en-US" i="1">
                <a:latin typeface="Arial" panose="020B0604020202020204" pitchFamily="34" charset="0"/>
                <a:cs typeface="Arial" panose="020B0604020202020204" pitchFamily="34" charset="0"/>
              </a:rPr>
              <a:t>Ann Intern Med</a:t>
            </a:r>
            <a:r>
              <a:rPr lang="en-US">
                <a:latin typeface="Arial" panose="020B0604020202020204" pitchFamily="34" charset="0"/>
                <a:cs typeface="Arial" panose="020B0604020202020204" pitchFamily="34" charset="0"/>
              </a:rPr>
              <a:t>. 2020;173(1):10-20. doi:10.7326/M20-0065.</a:t>
            </a:r>
          </a:p>
        </p:txBody>
      </p:sp>
      <p:sp>
        <p:nvSpPr>
          <p:cNvPr id="4" name="Slide Number Placeholder 3">
            <a:extLst>
              <a:ext uri="{FF2B5EF4-FFF2-40B4-BE49-F238E27FC236}">
                <a16:creationId xmlns:a16="http://schemas.microsoft.com/office/drawing/2014/main" id="{CC131B85-3206-61A1-6C75-0E479A762D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7585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51183-22B4-CB69-62E5-9A5983F0B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BC297-3EE2-7A67-F358-1EA0610BF8AB}"/>
              </a:ext>
            </a:extLst>
          </p:cNvPr>
          <p:cNvSpPr>
            <a:spLocks noGrp="1" noRot="1" noChangeAspect="1"/>
          </p:cNvSpPr>
          <p:nvPr>
            <p:ph type="sldImg"/>
          </p:nvPr>
        </p:nvSpPr>
        <p:spPr>
          <a:xfrm>
            <a:off x="850900" y="566738"/>
            <a:ext cx="5156200" cy="2900362"/>
          </a:xfrm>
        </p:spPr>
      </p:sp>
      <p:sp>
        <p:nvSpPr>
          <p:cNvPr id="3" name="Notes Placeholder 2">
            <a:extLst>
              <a:ext uri="{FF2B5EF4-FFF2-40B4-BE49-F238E27FC236}">
                <a16:creationId xmlns:a16="http://schemas.microsoft.com/office/drawing/2014/main" id="{03AA8AC9-D077-FC9C-735E-D63987510DC5}"/>
              </a:ext>
            </a:extLst>
          </p:cNvPr>
          <p:cNvSpPr>
            <a:spLocks noGrp="1"/>
          </p:cNvSpPr>
          <p:nvPr>
            <p:ph type="body" idx="1"/>
          </p:nvPr>
        </p:nvSpPr>
        <p:spPr>
          <a:xfrm>
            <a:off x="236220" y="3550920"/>
            <a:ext cx="6400800" cy="5649686"/>
          </a:xfrm>
        </p:spPr>
        <p:txBody>
          <a:bodyPr/>
          <a:lstStyle/>
          <a:p>
            <a:pPr marL="0" indent="0">
              <a:buClrTx/>
              <a:buSzTx/>
              <a:buNone/>
              <a:defRPr/>
            </a:pPr>
            <a:r>
              <a:rPr lang="it-IT" sz="900" b="1"/>
              <a:t>Speaker Notes:</a:t>
            </a:r>
          </a:p>
          <a:p>
            <a:pPr>
              <a:spcBef>
                <a:spcPts val="0"/>
              </a:spcBef>
              <a:buClr>
                <a:schemeClr val="tx1"/>
              </a:buClr>
              <a:buSzTx/>
              <a:defRPr/>
            </a:pPr>
            <a:r>
              <a:rPr lang="en-US" sz="900" b="0" i="0" u="none" strike="noStrike" baseline="0">
                <a:cs typeface="Arial" panose="020B0604020202020204" pitchFamily="34" charset="0"/>
              </a:rPr>
              <a:t>Aldosterone can induce direct toxic effects on the blood vessels, heart, and kidneys, which may occur independent of blood pressure</a:t>
            </a:r>
            <a:r>
              <a:rPr lang="en-US" sz="900" b="0" i="0" u="none" strike="noStrike" baseline="30000">
                <a:cs typeface="Arial" panose="020B0604020202020204" pitchFamily="34" charset="0"/>
              </a:rPr>
              <a:t>1</a:t>
            </a:r>
          </a:p>
          <a:p>
            <a:pPr lvl="1">
              <a:spcBef>
                <a:spcPts val="0"/>
              </a:spcBef>
              <a:buClr>
                <a:schemeClr val="tx1"/>
              </a:buClr>
              <a:defRPr/>
            </a:pPr>
            <a:r>
              <a:rPr lang="en-US" sz="900" b="0" i="0" u="none" strike="noStrike" baseline="0">
                <a:cs typeface="Arial" panose="020B0604020202020204" pitchFamily="34" charset="0"/>
              </a:rPr>
              <a:t>In the vasculature, excess aldosterone stimulates endothelial dysfunction and infiltration of inflammatory cells, enhances atherosclerotic plaque formation, and favors plaque instability, arterial stiffness, and calcification</a:t>
            </a:r>
            <a:r>
              <a:rPr lang="en-US" sz="900" b="0" i="0" u="none" strike="noStrike" baseline="30000">
                <a:cs typeface="Arial" panose="020B0604020202020204" pitchFamily="34" charset="0"/>
              </a:rPr>
              <a:t>1-7 </a:t>
            </a:r>
          </a:p>
          <a:p>
            <a:pPr lvl="1">
              <a:spcBef>
                <a:spcPts val="0"/>
              </a:spcBef>
              <a:buClr>
                <a:schemeClr val="tx1"/>
              </a:buClr>
              <a:defRPr/>
            </a:pPr>
            <a:r>
              <a:rPr lang="en-US" sz="900" b="0" i="0" u="none" strike="noStrike" baseline="0">
                <a:cs typeface="Arial" panose="020B0604020202020204" pitchFamily="34" charset="0"/>
              </a:rPr>
              <a:t>Excess aldosterone drives vascular remodeling and leads to cardiovascular (CV) damage</a:t>
            </a:r>
            <a:r>
              <a:rPr lang="en-US" sz="900" b="0" i="0" u="none" strike="noStrike" baseline="30000">
                <a:cs typeface="Arial" panose="020B0604020202020204" pitchFamily="34" charset="0"/>
              </a:rPr>
              <a:t>1,2,7</a:t>
            </a:r>
          </a:p>
          <a:p>
            <a:pPr>
              <a:spcBef>
                <a:spcPts val="0"/>
              </a:spcBef>
              <a:buClr>
                <a:schemeClr val="tx1"/>
              </a:buClr>
              <a:buSzTx/>
              <a:defRPr/>
            </a:pPr>
            <a:r>
              <a:rPr lang="en-US" sz="900" b="0" i="0" u="none" strike="noStrike" baseline="0">
                <a:cs typeface="Arial" panose="020B0604020202020204" pitchFamily="34" charset="0"/>
              </a:rPr>
              <a:t>In the heart, aldosterone can increase cardiac inflammation, fibrosis, and hypertrophy</a:t>
            </a:r>
            <a:r>
              <a:rPr lang="en-US" sz="900" baseline="30000">
                <a:cs typeface="Arial" panose="020B0604020202020204" pitchFamily="34" charset="0"/>
              </a:rPr>
              <a:t>1,2,4,7-9</a:t>
            </a:r>
            <a:endParaRPr lang="en-US" sz="900">
              <a:cs typeface="Arial" panose="020B0604020202020204" pitchFamily="34" charset="0"/>
            </a:endParaRPr>
          </a:p>
          <a:p>
            <a:pPr>
              <a:spcBef>
                <a:spcPts val="0"/>
              </a:spcBef>
              <a:buClr>
                <a:schemeClr val="tx1"/>
              </a:buClr>
              <a:buSzTx/>
              <a:defRPr/>
            </a:pPr>
            <a:r>
              <a:rPr lang="en-US" sz="900" b="0" i="0" u="none" strike="noStrike" baseline="0">
                <a:cs typeface="Arial" panose="020B0604020202020204" pitchFamily="34" charset="0"/>
              </a:rPr>
              <a:t>Excess aldosterone levels can</a:t>
            </a:r>
            <a:r>
              <a:rPr lang="en-US" sz="900">
                <a:cs typeface="Arial" panose="020B0604020202020204" pitchFamily="34" charset="0"/>
              </a:rPr>
              <a:t> adversely</a:t>
            </a:r>
            <a:r>
              <a:rPr lang="en-US" sz="900" b="0" i="0" u="none" strike="noStrike" baseline="0">
                <a:cs typeface="Arial" panose="020B0604020202020204" pitchFamily="34" charset="0"/>
              </a:rPr>
              <a:t> impact left ventricular cardiac remodeling and cardiac function leading to CV morbidity</a:t>
            </a:r>
            <a:r>
              <a:rPr lang="en-US" sz="900" baseline="30000">
                <a:cs typeface="Arial" panose="020B0604020202020204" pitchFamily="34" charset="0"/>
              </a:rPr>
              <a:t>7-9</a:t>
            </a:r>
            <a:endParaRPr lang="en-US" sz="900" b="0" i="0" u="none" strike="noStrike" baseline="0">
              <a:cs typeface="Arial" panose="020B0604020202020204" pitchFamily="34" charset="0"/>
            </a:endParaRPr>
          </a:p>
          <a:p>
            <a:pPr>
              <a:spcBef>
                <a:spcPts val="0"/>
              </a:spcBef>
              <a:buClr>
                <a:schemeClr val="tx1"/>
              </a:buClr>
              <a:buSzTx/>
              <a:defRPr/>
            </a:pPr>
            <a:r>
              <a:rPr lang="en-US" sz="900" b="0" i="0" u="none" strike="noStrike" baseline="0">
                <a:cs typeface="Arial" panose="020B0604020202020204" pitchFamily="34" charset="0"/>
              </a:rPr>
              <a:t>In the kidneys, aldosterone can induce adverse effects such as proteinuria, glomerular damage, chronic kidney disease, podocyte loss, oxidative stress, inflammation, fibrosis, and nephrosclerosis</a:t>
            </a:r>
            <a:r>
              <a:rPr lang="en-US" sz="900" b="0" i="0" u="none" strike="noStrike" baseline="30000">
                <a:cs typeface="Arial" panose="020B0604020202020204" pitchFamily="34" charset="0"/>
              </a:rPr>
              <a:t>1,2,1</a:t>
            </a:r>
            <a:r>
              <a:rPr lang="en-US" sz="900" baseline="30000">
                <a:cs typeface="Arial" panose="020B0604020202020204" pitchFamily="34" charset="0"/>
              </a:rPr>
              <a:t>0</a:t>
            </a:r>
            <a:endParaRPr lang="en-US" sz="900">
              <a:cs typeface="Arial" panose="020B0604020202020204" pitchFamily="34" charset="0"/>
            </a:endParaRPr>
          </a:p>
          <a:p>
            <a:pPr>
              <a:spcBef>
                <a:spcPts val="0"/>
              </a:spcBef>
              <a:buClr>
                <a:schemeClr val="tx1"/>
              </a:buClr>
              <a:buSzTx/>
              <a:defRPr/>
            </a:pPr>
            <a:r>
              <a:rPr lang="en-US" sz="900" b="0" i="0" u="none" strike="noStrike" baseline="0">
                <a:cs typeface="Arial" panose="020B0604020202020204" pitchFamily="34" charset="0"/>
              </a:rPr>
              <a:t>Excess aldosterone may induce fibrotic and inflammatory changes in the kidneys, leading to damage</a:t>
            </a:r>
            <a:r>
              <a:rPr lang="en-US" sz="900" b="0" i="0" u="none" strike="noStrike" baseline="30000">
                <a:cs typeface="Arial" panose="020B0604020202020204" pitchFamily="34" charset="0"/>
              </a:rPr>
              <a:t>2,10</a:t>
            </a:r>
          </a:p>
          <a:p>
            <a:pPr>
              <a:spcBef>
                <a:spcPts val="0"/>
              </a:spcBef>
              <a:buClr>
                <a:schemeClr val="tx1"/>
              </a:buClr>
              <a:buSzTx/>
              <a:defRPr/>
            </a:pPr>
            <a:r>
              <a:rPr lang="en-US" sz="900">
                <a:cs typeface="Arial" panose="020B0604020202020204" pitchFamily="34" charset="0"/>
              </a:rPr>
              <a:t>Normalizing elevated aldosterone levels might be a novel approach for the treatment of cardiorenal diseases</a:t>
            </a:r>
          </a:p>
          <a:p>
            <a:pPr>
              <a:spcBef>
                <a:spcPts val="0"/>
              </a:spcBef>
              <a:buSzTx/>
              <a:defRPr/>
            </a:pPr>
            <a:endParaRPr lang="en-US" sz="900" b="0" i="0" u="none" strike="noStrike" baseline="0">
              <a:cs typeface="Arial" panose="020B0604020202020204" pitchFamily="34" charset="0"/>
            </a:endParaRPr>
          </a:p>
          <a:p>
            <a:pPr marL="0" indent="0">
              <a:spcBef>
                <a:spcPts val="0"/>
              </a:spcBef>
              <a:buClrTx/>
              <a:buSzTx/>
              <a:buNone/>
              <a:defRPr/>
            </a:pPr>
            <a:r>
              <a:rPr lang="it-IT" sz="800" b="1"/>
              <a:t>References:</a:t>
            </a:r>
            <a:endParaRPr lang="en-US" sz="800">
              <a:cs typeface="Arial" panose="020B0604020202020204" pitchFamily="34" charset="0"/>
            </a:endParaRPr>
          </a:p>
          <a:p>
            <a:pPr marL="228600" indent="-228600">
              <a:spcBef>
                <a:spcPts val="0"/>
              </a:spcBef>
              <a:buSzTx/>
              <a:buFont typeface="+mj-lt"/>
              <a:buAutoNum type="arabicPeriod"/>
              <a:defRPr/>
            </a:pPr>
            <a:r>
              <a:rPr lang="en-US" sz="800" b="0" err="1">
                <a:cs typeface="Arial" panose="020B0604020202020204" pitchFamily="34" charset="0"/>
              </a:rPr>
              <a:t>Verhovez</a:t>
            </a:r>
            <a:r>
              <a:rPr lang="en-US" sz="800" b="0">
                <a:cs typeface="Arial" panose="020B0604020202020204" pitchFamily="34" charset="0"/>
              </a:rPr>
              <a:t> A, Williams TA, </a:t>
            </a:r>
            <a:r>
              <a:rPr lang="en-US" sz="800" b="0" err="1">
                <a:cs typeface="Arial" panose="020B0604020202020204" pitchFamily="34" charset="0"/>
              </a:rPr>
              <a:t>Monticone</a:t>
            </a:r>
            <a:r>
              <a:rPr lang="en-US" sz="800" b="0">
                <a:cs typeface="Arial" panose="020B0604020202020204" pitchFamily="34" charset="0"/>
              </a:rPr>
              <a:t> S, et al. Genomic and non-genomic effects of aldosterone. </a:t>
            </a:r>
            <a:r>
              <a:rPr lang="en-US" sz="800" b="0" i="1">
                <a:cs typeface="Arial" panose="020B0604020202020204" pitchFamily="34" charset="0"/>
              </a:rPr>
              <a:t>Curr Signal </a:t>
            </a:r>
            <a:r>
              <a:rPr lang="en-US" sz="800" b="0" i="1" err="1">
                <a:cs typeface="Arial" panose="020B0604020202020204" pitchFamily="34" charset="0"/>
              </a:rPr>
              <a:t>Transduct</a:t>
            </a:r>
            <a:r>
              <a:rPr lang="en-US" sz="800" b="0" i="1">
                <a:cs typeface="Arial" panose="020B0604020202020204" pitchFamily="34" charset="0"/>
              </a:rPr>
              <a:t> Ther</a:t>
            </a:r>
            <a:r>
              <a:rPr lang="en-US" sz="800" b="0">
                <a:cs typeface="Arial" panose="020B0604020202020204" pitchFamily="34" charset="0"/>
              </a:rPr>
              <a:t>. 2012;7(2):132-141.</a:t>
            </a:r>
            <a:r>
              <a:rPr lang="en-US" sz="800">
                <a:cs typeface="Arial" panose="020B0604020202020204" pitchFamily="34" charset="0"/>
              </a:rPr>
              <a:t> doi</a:t>
            </a:r>
            <a:r>
              <a:rPr lang="en-US" sz="800" b="0">
                <a:cs typeface="Arial" panose="020B0604020202020204" pitchFamily="34" charset="0"/>
              </a:rPr>
              <a:t>:10.2174/157436212800376708.</a:t>
            </a:r>
          </a:p>
          <a:p>
            <a:pPr marL="228600" indent="-228600">
              <a:spcBef>
                <a:spcPts val="0"/>
              </a:spcBef>
              <a:buSzTx/>
              <a:buFont typeface="+mj-lt"/>
              <a:buAutoNum type="arabicPeriod"/>
              <a:defRPr/>
            </a:pPr>
            <a:r>
              <a:rPr lang="en-US" sz="800" kern="100">
                <a:effectLst/>
                <a:ea typeface="Aptos" panose="020B0004020202020204" pitchFamily="34" charset="0"/>
                <a:cs typeface="Times New Roman" panose="02020603050405020304" pitchFamily="18" charset="0"/>
              </a:rPr>
              <a:t>Muñoz-Durango N, Fuentes CA, Castillo AE, et al. Role of the renin-angiotensin-aldosterone system beyond blood pressure regulation: molecular and cellular mechanisms involved in end-organ damage during arterial hypertension.​</a:t>
            </a:r>
            <a:br>
              <a:rPr lang="en-US" sz="800" kern="100">
                <a:effectLst/>
                <a:ea typeface="Aptos" panose="020B0004020202020204" pitchFamily="34" charset="0"/>
                <a:cs typeface="Times New Roman" panose="02020603050405020304" pitchFamily="18" charset="0"/>
              </a:rPr>
            </a:br>
            <a:r>
              <a:rPr lang="en-US" sz="800" i="1" kern="100">
                <a:effectLst/>
                <a:ea typeface="Aptos" panose="020B0004020202020204" pitchFamily="34" charset="0"/>
                <a:cs typeface="Times New Roman" panose="02020603050405020304" pitchFamily="18" charset="0"/>
              </a:rPr>
              <a:t>Int J Mol Sci.</a:t>
            </a:r>
            <a:r>
              <a:rPr lang="en-US" sz="800" kern="100">
                <a:effectLst/>
                <a:ea typeface="Aptos" panose="020B0004020202020204" pitchFamily="34" charset="0"/>
                <a:cs typeface="Times New Roman" panose="02020603050405020304" pitchFamily="18" charset="0"/>
              </a:rPr>
              <a:t> 2016;17(7):797.​ </a:t>
            </a:r>
            <a:r>
              <a:rPr lang="en-US" sz="800" kern="100" err="1">
                <a:effectLst/>
                <a:ea typeface="Aptos" panose="020B0004020202020204" pitchFamily="34" charset="0"/>
                <a:cs typeface="Times New Roman" panose="02020603050405020304" pitchFamily="18" charset="0"/>
              </a:rPr>
              <a:t>doi</a:t>
            </a:r>
            <a:r>
              <a:rPr lang="en-US" sz="800" kern="100">
                <a:effectLst/>
                <a:ea typeface="Aptos" panose="020B0004020202020204" pitchFamily="34" charset="0"/>
                <a:cs typeface="Times New Roman" panose="02020603050405020304" pitchFamily="18" charset="0"/>
              </a:rPr>
              <a:t>: 10.3390/ijms17070797.</a:t>
            </a:r>
          </a:p>
          <a:p>
            <a:pPr marL="228600" indent="-228600">
              <a:spcBef>
                <a:spcPts val="0"/>
              </a:spcBef>
              <a:buSzTx/>
              <a:buFont typeface="+mj-lt"/>
              <a:buAutoNum type="arabicPeriod"/>
              <a:defRPr/>
            </a:pPr>
            <a:r>
              <a:rPr lang="en-US" sz="800" b="0" i="0">
                <a:effectLst/>
              </a:rPr>
              <a:t>Briones AM, </a:t>
            </a:r>
            <a:r>
              <a:rPr lang="en-US" sz="800" b="0" i="0" err="1">
                <a:effectLst/>
              </a:rPr>
              <a:t>Touyz</a:t>
            </a:r>
            <a:r>
              <a:rPr lang="en-US" sz="800" b="0" i="0">
                <a:effectLst/>
              </a:rPr>
              <a:t> RM. Aldosterone/MR signaling, oxidative stress, and vascular </a:t>
            </a:r>
            <a:r>
              <a:rPr lang="en-US" sz="800" b="0">
                <a:effectLst/>
              </a:rPr>
              <a:t>dysfunction. In: Harvey B, </a:t>
            </a:r>
            <a:r>
              <a:rPr lang="en-US" sz="800" b="0" err="1">
                <a:effectLst/>
              </a:rPr>
              <a:t>Jaisser</a:t>
            </a:r>
            <a:r>
              <a:rPr lang="en-US" sz="800" b="0">
                <a:effectLst/>
              </a:rPr>
              <a:t> F, eds. Chapter 4. Aldosterone-Mineralocorticoid Receptor-Cell Biology to Translational Medicine. InTechOpen;2019. </a:t>
            </a:r>
          </a:p>
          <a:p>
            <a:pPr marL="228600" indent="-228600">
              <a:spcBef>
                <a:spcPts val="0"/>
              </a:spcBef>
              <a:buSzTx/>
              <a:buFont typeface="+mj-lt"/>
              <a:buAutoNum type="arabicPeriod"/>
              <a:defRPr/>
            </a:pPr>
            <a:r>
              <a:rPr lang="en-US" sz="800" b="0" i="0" err="1">
                <a:effectLst/>
              </a:rPr>
              <a:t>Pacurari</a:t>
            </a:r>
            <a:r>
              <a:rPr lang="en-US" sz="800" b="0" i="0">
                <a:effectLst/>
              </a:rPr>
              <a:t> M, Kafoury R, </a:t>
            </a:r>
            <a:r>
              <a:rPr lang="en-US" sz="800" b="0" i="0" err="1">
                <a:effectLst/>
              </a:rPr>
              <a:t>Tchounwou</a:t>
            </a:r>
            <a:r>
              <a:rPr lang="en-US" sz="800" b="0" i="0">
                <a:effectLst/>
              </a:rPr>
              <a:t> PB, </a:t>
            </a:r>
            <a:r>
              <a:rPr lang="en-US" sz="800"/>
              <a:t>et al</a:t>
            </a:r>
            <a:r>
              <a:rPr lang="en-US" sz="800" b="0" i="0">
                <a:effectLst/>
              </a:rPr>
              <a:t>. The renin-angiotensin-aldosterone system in vascular inflammation and remodeling. </a:t>
            </a:r>
            <a:r>
              <a:rPr lang="en-US" sz="800" b="0" i="1">
                <a:effectLst/>
              </a:rPr>
              <a:t>Int J </a:t>
            </a:r>
            <a:r>
              <a:rPr lang="en-US" sz="800" b="0" i="1" err="1">
                <a:effectLst/>
              </a:rPr>
              <a:t>Inflam</a:t>
            </a:r>
            <a:r>
              <a:rPr lang="en-US" sz="800" b="0" i="0">
                <a:effectLst/>
              </a:rPr>
              <a:t>. 2014;2014:689360. </a:t>
            </a:r>
            <a:r>
              <a:rPr lang="en-US" sz="800" b="0" i="0" err="1">
                <a:effectLst/>
              </a:rPr>
              <a:t>doi</a:t>
            </a:r>
            <a:r>
              <a:rPr lang="en-US" sz="800" b="0" i="0">
                <a:effectLst/>
              </a:rPr>
              <a:t>: 10.1155/2014/689360.</a:t>
            </a:r>
          </a:p>
          <a:p>
            <a:pPr marL="228600" indent="-228600">
              <a:spcBef>
                <a:spcPts val="0"/>
              </a:spcBef>
              <a:buSzTx/>
              <a:buFont typeface="+mj-lt"/>
              <a:buAutoNum type="arabicPeriod"/>
              <a:defRPr/>
            </a:pPr>
            <a:r>
              <a:rPr lang="en-US" sz="800" b="0" i="0">
                <a:effectLst/>
              </a:rPr>
              <a:t>Rocha R, Rudolph AE, Frierdich GE, et al. Aldosterone induces a vascular inflammatory phenotype in the rat heart. </a:t>
            </a:r>
            <a:r>
              <a:rPr lang="en-US" sz="800" b="0" i="1">
                <a:effectLst/>
              </a:rPr>
              <a:t>Am J </a:t>
            </a:r>
            <a:r>
              <a:rPr lang="en-US" sz="800" b="0" i="1" err="1">
                <a:effectLst/>
              </a:rPr>
              <a:t>Physiol</a:t>
            </a:r>
            <a:r>
              <a:rPr lang="en-US" sz="800" b="0" i="1">
                <a:effectLst/>
              </a:rPr>
              <a:t> Heart Circ Physiol</a:t>
            </a:r>
            <a:r>
              <a:rPr lang="en-US" sz="800" b="0" i="0">
                <a:effectLst/>
              </a:rPr>
              <a:t>. 2002;283(5):H1802-H1810. </a:t>
            </a:r>
            <a:r>
              <a:rPr lang="en-US" sz="800" b="0" i="0" err="1">
                <a:effectLst/>
              </a:rPr>
              <a:t>doi</a:t>
            </a:r>
            <a:r>
              <a:rPr lang="en-US" sz="800" b="0" i="0">
                <a:effectLst/>
              </a:rPr>
              <a:t>: 10.1152/ajpheart.01096.2001.</a:t>
            </a:r>
          </a:p>
          <a:p>
            <a:pPr marL="228600" indent="-228600">
              <a:spcBef>
                <a:spcPts val="0"/>
              </a:spcBef>
              <a:buSzTx/>
              <a:buFont typeface="+mj-lt"/>
              <a:buAutoNum type="arabicPeriod"/>
              <a:defRPr/>
            </a:pPr>
            <a:r>
              <a:rPr lang="en-US" sz="800" b="0" i="0" err="1">
                <a:effectLst/>
              </a:rPr>
              <a:t>Sherajee</a:t>
            </a:r>
            <a:r>
              <a:rPr lang="en-US" sz="800" b="0" i="0">
                <a:effectLst/>
              </a:rPr>
              <a:t> SJ, Fujita Y, Rafiq K, et al. Aldosterone induces vascular insulin resistance by increasing insulin-like growth factor-1 receptor and hybrid receptor. </a:t>
            </a:r>
            <a:r>
              <a:rPr lang="en-US" sz="800" b="0" i="1" err="1">
                <a:effectLst/>
              </a:rPr>
              <a:t>Arterioscler</a:t>
            </a:r>
            <a:r>
              <a:rPr lang="en-US" sz="800" b="0" i="1">
                <a:effectLst/>
              </a:rPr>
              <a:t> </a:t>
            </a:r>
            <a:r>
              <a:rPr lang="en-US" sz="800" b="0" i="1" err="1">
                <a:effectLst/>
              </a:rPr>
              <a:t>Thromb</a:t>
            </a:r>
            <a:r>
              <a:rPr lang="en-US" sz="800" b="0" i="1">
                <a:effectLst/>
              </a:rPr>
              <a:t> </a:t>
            </a:r>
            <a:r>
              <a:rPr lang="en-US" sz="800" b="0" i="1" err="1">
                <a:effectLst/>
              </a:rPr>
              <a:t>Vasc</a:t>
            </a:r>
            <a:r>
              <a:rPr lang="en-US" sz="800" b="0" i="1">
                <a:effectLst/>
              </a:rPr>
              <a:t> Biol</a:t>
            </a:r>
            <a:r>
              <a:rPr lang="en-US" sz="800" b="0" i="0">
                <a:effectLst/>
              </a:rPr>
              <a:t>. 2012;32(2):257-263. </a:t>
            </a:r>
            <a:r>
              <a:rPr lang="en-US" sz="800" b="0" i="0" err="1">
                <a:effectLst/>
              </a:rPr>
              <a:t>doi</a:t>
            </a:r>
            <a:r>
              <a:rPr lang="en-US" sz="800" b="0" i="0">
                <a:effectLst/>
              </a:rPr>
              <a:t>: 10.1161/ATVBAHA.111.240697.</a:t>
            </a:r>
          </a:p>
          <a:p>
            <a:pPr marL="228600" indent="-228600">
              <a:spcBef>
                <a:spcPts val="0"/>
              </a:spcBef>
              <a:buSzTx/>
              <a:buFont typeface="+mj-lt"/>
              <a:buAutoNum type="arabicPeriod"/>
              <a:defRPr/>
            </a:pPr>
            <a:r>
              <a:rPr lang="en-US" sz="800" b="0" err="1">
                <a:cs typeface="Arial" panose="020B0604020202020204" pitchFamily="34" charset="0"/>
              </a:rPr>
              <a:t>Buffolo</a:t>
            </a:r>
            <a:r>
              <a:rPr lang="en-US" sz="800" b="0">
                <a:cs typeface="Arial" panose="020B0604020202020204" pitchFamily="34" charset="0"/>
              </a:rPr>
              <a:t> F, Tetti M, </a:t>
            </a:r>
            <a:r>
              <a:rPr lang="en-US" sz="800" b="0" err="1">
                <a:cs typeface="Arial" panose="020B0604020202020204" pitchFamily="34" charset="0"/>
              </a:rPr>
              <a:t>Mulatero</a:t>
            </a:r>
            <a:r>
              <a:rPr lang="en-US" sz="800" b="0">
                <a:cs typeface="Arial" panose="020B0604020202020204" pitchFamily="34" charset="0"/>
              </a:rPr>
              <a:t> P, et al. Aldosterone as a mediator of cardiovascular damage. </a:t>
            </a:r>
            <a:r>
              <a:rPr lang="en-US" sz="800" b="0" i="1">
                <a:cs typeface="Arial" panose="020B0604020202020204" pitchFamily="34" charset="0"/>
              </a:rPr>
              <a:t>Hypertension</a:t>
            </a:r>
            <a:r>
              <a:rPr lang="en-US" sz="800" b="0">
                <a:cs typeface="Arial" panose="020B0604020202020204" pitchFamily="34" charset="0"/>
              </a:rPr>
              <a:t>. 2022;79(9):1899-1911. </a:t>
            </a:r>
            <a:r>
              <a:rPr lang="en-US" sz="800" b="0" err="1">
                <a:cs typeface="Arial" panose="020B0604020202020204" pitchFamily="34" charset="0"/>
              </a:rPr>
              <a:t>doi</a:t>
            </a:r>
            <a:r>
              <a:rPr lang="en-US" sz="800" b="0">
                <a:cs typeface="Arial" panose="020B0604020202020204" pitchFamily="34" charset="0"/>
              </a:rPr>
              <a:t>: 10.1161/HYPERTENSIONAHA.122.17964.</a:t>
            </a:r>
          </a:p>
          <a:p>
            <a:pPr marL="228600" indent="-228600">
              <a:spcBef>
                <a:spcPts val="0"/>
              </a:spcBef>
              <a:buSzTx/>
              <a:buFont typeface="+mj-lt"/>
              <a:buAutoNum type="arabicPeriod"/>
              <a:defRPr/>
            </a:pPr>
            <a:r>
              <a:rPr lang="en-US" sz="800" kern="100">
                <a:effectLst/>
                <a:ea typeface="Aptos" panose="020B0004020202020204" pitchFamily="34" charset="0"/>
                <a:cs typeface="Times New Roman" panose="02020603050405020304" pitchFamily="18" charset="0"/>
              </a:rPr>
              <a:t>Monzo L, </a:t>
            </a:r>
            <a:r>
              <a:rPr lang="en-US" sz="800" kern="100" err="1">
                <a:effectLst/>
                <a:ea typeface="Aptos" panose="020B0004020202020204" pitchFamily="34" charset="0"/>
                <a:cs typeface="Times New Roman" panose="02020603050405020304" pitchFamily="18" charset="0"/>
              </a:rPr>
              <a:t>Huttin</a:t>
            </a:r>
            <a:r>
              <a:rPr lang="en-US" sz="800" kern="100">
                <a:effectLst/>
                <a:ea typeface="Aptos" panose="020B0004020202020204" pitchFamily="34" charset="0"/>
                <a:cs typeface="Times New Roman" panose="02020603050405020304" pitchFamily="18" charset="0"/>
              </a:rPr>
              <a:t> O, Ferreira JP, et al. Role of aldosterone in mid- and long-term left ventricular </a:t>
            </a:r>
            <a:r>
              <a:rPr lang="en-US" sz="800" kern="100" err="1">
                <a:effectLst/>
                <a:ea typeface="Aptos" panose="020B0004020202020204" pitchFamily="34" charset="0"/>
                <a:cs typeface="Times New Roman" panose="02020603050405020304" pitchFamily="18" charset="0"/>
              </a:rPr>
              <a:t>remodelling</a:t>
            </a:r>
            <a:r>
              <a:rPr lang="en-US" sz="800" kern="100">
                <a:effectLst/>
                <a:ea typeface="Aptos" panose="020B0004020202020204" pitchFamily="34" charset="0"/>
                <a:cs typeface="Times New Roman" panose="02020603050405020304" pitchFamily="18" charset="0"/>
              </a:rPr>
              <a:t> after acute myocardial infarction: The REMI study. </a:t>
            </a:r>
            <a:r>
              <a:rPr lang="da-DK" sz="800" i="1" kern="100">
                <a:effectLst/>
                <a:ea typeface="Aptos" panose="020B0004020202020204" pitchFamily="34" charset="0"/>
                <a:cs typeface="Times New Roman" panose="02020603050405020304" pitchFamily="18" charset="0"/>
              </a:rPr>
              <a:t>Eur J Heart Fail</a:t>
            </a:r>
            <a:r>
              <a:rPr lang="da-DK" sz="800" kern="100">
                <a:effectLst/>
                <a:ea typeface="Aptos" panose="020B0004020202020204" pitchFamily="34" charset="0"/>
                <a:cs typeface="Times New Roman" panose="02020603050405020304" pitchFamily="18" charset="0"/>
              </a:rPr>
              <a:t>. 2023;25(10):1742-1752.​ doi: 10.1002/ejhf.2986.</a:t>
            </a:r>
            <a:endParaRPr lang="en-US" sz="800" kern="100">
              <a:ea typeface="Aptos" panose="020B0004020202020204" pitchFamily="34" charset="0"/>
              <a:cs typeface="Times New Roman" panose="02020603050405020304" pitchFamily="18" charset="0"/>
            </a:endParaRPr>
          </a:p>
          <a:p>
            <a:pPr marL="228600" indent="-228600">
              <a:spcBef>
                <a:spcPts val="0"/>
              </a:spcBef>
              <a:buSzTx/>
              <a:buFont typeface="+mj-lt"/>
              <a:buAutoNum type="arabicPeriod"/>
              <a:defRPr/>
            </a:pPr>
            <a:r>
              <a:rPr lang="da-DK" sz="800" kern="100">
                <a:effectLst/>
                <a:ea typeface="Aptos" panose="020B0004020202020204" pitchFamily="34" charset="0"/>
                <a:cs typeface="Times New Roman" panose="02020603050405020304" pitchFamily="18" charset="0"/>
              </a:rPr>
              <a:t>Varadarajan V, Marques MD, Venkatesh BA, et al. </a:t>
            </a:r>
            <a:r>
              <a:rPr lang="en-US" sz="800" kern="100">
                <a:effectLst/>
                <a:ea typeface="Aptos" panose="020B0004020202020204" pitchFamily="34" charset="0"/>
                <a:cs typeface="Times New Roman" panose="02020603050405020304" pitchFamily="18" charset="0"/>
              </a:rPr>
              <a:t>Cardiovascular interactions of renin-angiotensin-aldosterone system assessed by cardiac magnetic resonance: the multi-ethnic study of atherosclerosis. </a:t>
            </a:r>
            <a:r>
              <a:rPr lang="en-US" sz="800" i="1" kern="100">
                <a:effectLst/>
                <a:ea typeface="Aptos" panose="020B0004020202020204" pitchFamily="34" charset="0"/>
                <a:cs typeface="Times New Roman" panose="02020603050405020304" pitchFamily="18" charset="0"/>
              </a:rPr>
              <a:t>Am J </a:t>
            </a:r>
            <a:r>
              <a:rPr lang="en-US" sz="800" i="1" kern="100" err="1">
                <a:effectLst/>
                <a:ea typeface="Aptos" panose="020B0004020202020204" pitchFamily="34" charset="0"/>
                <a:cs typeface="Times New Roman" panose="02020603050405020304" pitchFamily="18" charset="0"/>
              </a:rPr>
              <a:t>Hypertens</a:t>
            </a:r>
            <a:r>
              <a:rPr lang="en-US" sz="800" i="1" kern="100">
                <a:effectLst/>
                <a:ea typeface="Aptos" panose="020B0004020202020204" pitchFamily="34" charset="0"/>
                <a:cs typeface="Times New Roman" panose="02020603050405020304" pitchFamily="18" charset="0"/>
              </a:rPr>
              <a:t>. </a:t>
            </a:r>
            <a:r>
              <a:rPr lang="en-US" sz="800" kern="100">
                <a:effectLst/>
                <a:ea typeface="Aptos" panose="020B0004020202020204" pitchFamily="34" charset="0"/>
                <a:cs typeface="Times New Roman" panose="02020603050405020304" pitchFamily="18" charset="0"/>
              </a:rPr>
              <a:t>2023;36(9):517-523. </a:t>
            </a:r>
            <a:r>
              <a:rPr lang="en-US" sz="800" kern="100" err="1">
                <a:effectLst/>
                <a:ea typeface="Aptos" panose="020B0004020202020204" pitchFamily="34" charset="0"/>
                <a:cs typeface="Times New Roman" panose="02020603050405020304" pitchFamily="18" charset="0"/>
              </a:rPr>
              <a:t>doi</a:t>
            </a:r>
            <a:r>
              <a:rPr lang="en-US" sz="800" kern="100">
                <a:effectLst/>
                <a:ea typeface="Aptos" panose="020B0004020202020204" pitchFamily="34" charset="0"/>
                <a:cs typeface="Times New Roman" panose="02020603050405020304" pitchFamily="18" charset="0"/>
              </a:rPr>
              <a:t>: 10.1093/</a:t>
            </a:r>
            <a:r>
              <a:rPr lang="en-US" sz="800" kern="100" err="1">
                <a:effectLst/>
                <a:ea typeface="Aptos" panose="020B0004020202020204" pitchFamily="34" charset="0"/>
                <a:cs typeface="Times New Roman" panose="02020603050405020304" pitchFamily="18" charset="0"/>
              </a:rPr>
              <a:t>ajh</a:t>
            </a:r>
            <a:r>
              <a:rPr lang="en-US" sz="800" kern="100">
                <a:effectLst/>
                <a:ea typeface="Aptos" panose="020B0004020202020204" pitchFamily="34" charset="0"/>
                <a:cs typeface="Times New Roman" panose="02020603050405020304" pitchFamily="18" charset="0"/>
              </a:rPr>
              <a:t>/hpad050.</a:t>
            </a:r>
          </a:p>
          <a:p>
            <a:pPr marL="228600" indent="-228600">
              <a:spcBef>
                <a:spcPts val="0"/>
              </a:spcBef>
              <a:buSzTx/>
              <a:buFont typeface="+mj-lt"/>
              <a:buAutoNum type="arabicPeriod"/>
              <a:defRPr/>
            </a:pPr>
            <a:r>
              <a:rPr lang="en-US" sz="800" b="0">
                <a:cs typeface="Arial" panose="020B0604020202020204" pitchFamily="34" charset="0"/>
              </a:rPr>
              <a:t>Brem AS, Morris DJ, Gong R. Aldosterone-induced fibrosis in the kidney: questions and controversies. </a:t>
            </a:r>
            <a:r>
              <a:rPr lang="en-US" sz="800" b="0" i="1">
                <a:cs typeface="Arial" panose="020B0604020202020204" pitchFamily="34" charset="0"/>
              </a:rPr>
              <a:t>Am J Kidney Dis</a:t>
            </a:r>
            <a:r>
              <a:rPr lang="en-US" sz="800" b="0">
                <a:cs typeface="Arial" panose="020B0604020202020204" pitchFamily="34" charset="0"/>
              </a:rPr>
              <a:t>. 2011;58(3):471-479. </a:t>
            </a:r>
            <a:r>
              <a:rPr lang="en-US" sz="800" b="0" err="1">
                <a:cs typeface="Arial" panose="020B0604020202020204" pitchFamily="34" charset="0"/>
              </a:rPr>
              <a:t>doi</a:t>
            </a:r>
            <a:r>
              <a:rPr lang="en-US" sz="800" b="0">
                <a:cs typeface="Arial" panose="020B0604020202020204" pitchFamily="34" charset="0"/>
              </a:rPr>
              <a:t>: 10.1053/j.ajkd.2011.03.029.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i="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a:effectLst/>
              </a:rPr>
              <a:t>Graphics – Icons:</a:t>
            </a:r>
            <a:endParaRPr lang="en-US" sz="800">
              <a:cs typeface="Arial" panose="020B0604020202020204" pitchFamily="34" charset="0"/>
            </a:endParaRPr>
          </a:p>
          <a:p>
            <a:pPr>
              <a:spcBef>
                <a:spcPts val="0"/>
              </a:spcBef>
              <a:buClr>
                <a:schemeClr val="tx1"/>
              </a:buClr>
              <a:defRPr/>
            </a:pPr>
            <a:r>
              <a:rPr lang="en-US" sz="800"/>
              <a:t>Blood-vessel – Flaticon_7292450</a:t>
            </a:r>
          </a:p>
          <a:p>
            <a:pPr>
              <a:spcBef>
                <a:spcPts val="0"/>
              </a:spcBef>
              <a:buClr>
                <a:schemeClr val="tx1"/>
              </a:buClr>
              <a:defRPr/>
            </a:pPr>
            <a:r>
              <a:rPr lang="en-US" sz="800"/>
              <a:t>Heart – Flaticon_10064197</a:t>
            </a:r>
          </a:p>
          <a:p>
            <a:pPr>
              <a:spcBef>
                <a:spcPts val="0"/>
              </a:spcBef>
              <a:buClr>
                <a:schemeClr val="tx1"/>
              </a:buClr>
              <a:defRPr/>
            </a:pPr>
            <a:r>
              <a:rPr lang="en-US" sz="800"/>
              <a:t>Kidney – Flaticon_3734641</a:t>
            </a:r>
          </a:p>
        </p:txBody>
      </p:sp>
      <p:sp>
        <p:nvSpPr>
          <p:cNvPr id="4" name="Slide Number Placeholder 3">
            <a:extLst>
              <a:ext uri="{FF2B5EF4-FFF2-40B4-BE49-F238E27FC236}">
                <a16:creationId xmlns:a16="http://schemas.microsoft.com/office/drawing/2014/main" id="{3B8604FA-72BB-9F7F-ECAC-059BA2C0E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14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F475-BCC9-CABA-C7D9-D51D9FDA5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BA440-ED19-9EA2-2DA3-DABDA18A47B0}"/>
              </a:ext>
            </a:extLst>
          </p:cNvPr>
          <p:cNvSpPr>
            <a:spLocks noGrp="1" noRot="1" noChangeAspect="1"/>
          </p:cNvSpPr>
          <p:nvPr>
            <p:ph type="sldImg"/>
          </p:nvPr>
        </p:nvSpPr>
        <p:spPr>
          <a:xfrm>
            <a:off x="850900" y="300038"/>
            <a:ext cx="5156200" cy="2900362"/>
          </a:xfrm>
        </p:spPr>
      </p:sp>
      <p:sp>
        <p:nvSpPr>
          <p:cNvPr id="3" name="Notes Placeholder 2">
            <a:extLst>
              <a:ext uri="{FF2B5EF4-FFF2-40B4-BE49-F238E27FC236}">
                <a16:creationId xmlns:a16="http://schemas.microsoft.com/office/drawing/2014/main" id="{94BF04D1-8C3D-D45D-5189-BD25EF1D0539}"/>
              </a:ext>
            </a:extLst>
          </p:cNvPr>
          <p:cNvSpPr>
            <a:spLocks noGrp="1"/>
          </p:cNvSpPr>
          <p:nvPr>
            <p:ph type="body" idx="1"/>
          </p:nvPr>
        </p:nvSpPr>
        <p:spPr>
          <a:xfrm>
            <a:off x="323850" y="3307080"/>
            <a:ext cx="6210300" cy="5113020"/>
          </a:xfrm>
        </p:spPr>
        <p:txBody>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it-IT" b="1"/>
              <a:t>Speaker Notes:</a:t>
            </a:r>
          </a:p>
          <a:p>
            <a:pPr marL="182880" marR="0" lvl="0" indent="-182880" algn="l" defTabSz="914400" rtl="0" eaLnBrk="1" fontAlgn="auto" latinLnBrk="0" hangingPunct="1">
              <a:lnSpc>
                <a:spcPct val="100000"/>
              </a:lnSpc>
              <a:spcBef>
                <a:spcPts val="0"/>
              </a:spcBef>
              <a:spcAft>
                <a:spcPts val="800"/>
              </a:spcAft>
              <a:buSzTx/>
              <a:buFont typeface="Arial" panose="020B0604020202020204" pitchFamily="34" charset="0"/>
              <a:buChar char="•"/>
              <a:tabLst/>
              <a:defRPr/>
            </a:pPr>
            <a:r>
              <a:rPr lang="it-IT" b="0"/>
              <a:t>Present slide</a:t>
            </a:r>
            <a:endParaRPr lang="it-IT" b="1"/>
          </a:p>
          <a:p>
            <a:pPr marL="0" marR="0" lvl="0" indent="0" algn="l" defTabSz="914400" rtl="0" eaLnBrk="1" fontAlgn="auto" latinLnBrk="0" hangingPunct="1">
              <a:lnSpc>
                <a:spcPct val="100000"/>
              </a:lnSpc>
              <a:spcBef>
                <a:spcPts val="0"/>
              </a:spcBef>
              <a:spcAft>
                <a:spcPts val="800"/>
              </a:spcAft>
              <a:buClrTx/>
              <a:buSzTx/>
              <a:buFont typeface="+mj-lt"/>
              <a:buNone/>
              <a:tabLst/>
              <a:defRPr/>
            </a:pPr>
            <a:r>
              <a:rPr lang="it-IT" b="1"/>
              <a:t>Reference:</a:t>
            </a:r>
            <a:endParaRPr lang="it-IT" b="1" i="0">
              <a:effectLst/>
            </a:endParaRPr>
          </a:p>
          <a:p>
            <a:pPr marL="0" marR="0" lvl="0" indent="0" algn="l" defTabSz="914400" rtl="0" eaLnBrk="1" fontAlgn="auto" latinLnBrk="0" hangingPunct="1">
              <a:lnSpc>
                <a:spcPct val="100000"/>
              </a:lnSpc>
              <a:spcBef>
                <a:spcPts val="0"/>
              </a:spcBef>
              <a:spcAft>
                <a:spcPts val="800"/>
              </a:spcAft>
              <a:buClrTx/>
              <a:buSzTx/>
              <a:buNone/>
              <a:tabLst/>
              <a:defRPr/>
            </a:pPr>
            <a:r>
              <a:rPr lang="en-US" b="0" i="0" err="1">
                <a:effectLst/>
              </a:rPr>
              <a:t>Monticone</a:t>
            </a:r>
            <a:r>
              <a:rPr lang="en-US" b="0" i="0">
                <a:effectLst/>
              </a:rPr>
              <a:t> S, </a:t>
            </a:r>
            <a:r>
              <a:rPr lang="en-US" b="0" i="0" err="1">
                <a:effectLst/>
              </a:rPr>
              <a:t>D'Ascenzo</a:t>
            </a:r>
            <a:r>
              <a:rPr lang="en-US" b="0" i="0">
                <a:effectLst/>
              </a:rPr>
              <a:t> F, Moretti C, et al. Cardiovascular events and target organ damage in primary aldosteronism compared with essential hypertension: a systematic review and meta-analysis. </a:t>
            </a:r>
            <a:r>
              <a:rPr lang="en-US" b="0" i="1">
                <a:effectLst/>
              </a:rPr>
              <a:t>Lancet Diabetes Endocrinol</a:t>
            </a:r>
            <a:r>
              <a:rPr lang="en-US" b="0" i="0">
                <a:effectLst/>
              </a:rPr>
              <a:t>. 2018;6(1):41-50. doi:10.1016/S2213-8587(17)30319-4</a:t>
            </a:r>
            <a:r>
              <a:rPr lang="en-US"/>
              <a:t>.</a:t>
            </a:r>
            <a:endParaRPr lang="en-US" b="0" i="0">
              <a:effectLst/>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b="1" i="0">
                <a:effectLst/>
              </a:rPr>
              <a:t>Graphics – Icons</a:t>
            </a:r>
          </a:p>
          <a:p>
            <a:pPr marL="182880" marR="0" lvl="0" indent="-182880" algn="l" defTabSz="914400" rtl="0" eaLnBrk="1" fontAlgn="auto" latinLnBrk="0" hangingPunct="1">
              <a:lnSpc>
                <a:spcPct val="100000"/>
              </a:lnSpc>
              <a:spcBef>
                <a:spcPts val="0"/>
              </a:spcBef>
              <a:spcAft>
                <a:spcPts val="800"/>
              </a:spcAft>
              <a:buClrTx/>
              <a:buSzTx/>
              <a:buFont typeface="+mj-lt"/>
              <a:buAutoNum type="arabicPeriod"/>
              <a:tabLst/>
              <a:defRPr/>
            </a:pPr>
            <a:r>
              <a:rPr lang="en-US"/>
              <a:t>Artery AdobeStock_68918681</a:t>
            </a:r>
          </a:p>
          <a:p>
            <a:pPr marL="182880" marR="0" lvl="0" indent="-182880" algn="l" defTabSz="914400" rtl="0" eaLnBrk="1" fontAlgn="auto" latinLnBrk="0" hangingPunct="1">
              <a:lnSpc>
                <a:spcPct val="100000"/>
              </a:lnSpc>
              <a:spcBef>
                <a:spcPts val="0"/>
              </a:spcBef>
              <a:spcAft>
                <a:spcPts val="800"/>
              </a:spcAft>
              <a:buClrTx/>
              <a:buSzTx/>
              <a:buFont typeface="+mj-lt"/>
              <a:buAutoNum type="arabicPeriod"/>
              <a:tabLst/>
              <a:defRPr/>
            </a:pPr>
            <a:r>
              <a:rPr lang="en-US"/>
              <a:t>Heart with Heartbeat Icon AdobeStock_151266003</a:t>
            </a:r>
          </a:p>
          <a:p>
            <a:pPr marL="182880" marR="0" lvl="0" indent="-182880" algn="l" defTabSz="914400" rtl="0" eaLnBrk="1" fontAlgn="auto" latinLnBrk="0" hangingPunct="1">
              <a:lnSpc>
                <a:spcPct val="100000"/>
              </a:lnSpc>
              <a:spcBef>
                <a:spcPts val="0"/>
              </a:spcBef>
              <a:spcAft>
                <a:spcPts val="800"/>
              </a:spcAft>
              <a:buClrTx/>
              <a:buSzTx/>
              <a:buFont typeface="+mj-lt"/>
              <a:buAutoNum type="arabicPeriod"/>
              <a:tabLst/>
              <a:defRPr/>
            </a:pPr>
            <a:r>
              <a:rPr lang="en-US"/>
              <a:t>Heart AdobeStock_96168090</a:t>
            </a:r>
          </a:p>
          <a:p>
            <a:pPr marL="182880" marR="0" lvl="0" indent="-182880" algn="l" defTabSz="914400" rtl="0" eaLnBrk="1" fontAlgn="auto" latinLnBrk="0" hangingPunct="1">
              <a:lnSpc>
                <a:spcPct val="100000"/>
              </a:lnSpc>
              <a:spcBef>
                <a:spcPts val="0"/>
              </a:spcBef>
              <a:spcAft>
                <a:spcPts val="800"/>
              </a:spcAft>
              <a:buClrTx/>
              <a:buSzTx/>
              <a:buFont typeface="+mj-lt"/>
              <a:buAutoNum type="arabicPeriod"/>
              <a:tabLst/>
              <a:defRPr/>
            </a:pPr>
            <a:r>
              <a:rPr lang="en-US"/>
              <a:t>Microsoft Office</a:t>
            </a:r>
          </a:p>
        </p:txBody>
      </p:sp>
      <p:sp>
        <p:nvSpPr>
          <p:cNvPr id="4" name="Slide Number Placeholder 3">
            <a:extLst>
              <a:ext uri="{FF2B5EF4-FFF2-40B4-BE49-F238E27FC236}">
                <a16:creationId xmlns:a16="http://schemas.microsoft.com/office/drawing/2014/main" id="{FA9C30F3-AA41-F4E4-3D1B-9BCC538124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746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A14AD-6DAF-BDA0-6B56-0A7F43AF5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43C8-6AC3-004B-6BC7-85FA42C4F0E2}"/>
              </a:ext>
            </a:extLst>
          </p:cNvPr>
          <p:cNvSpPr>
            <a:spLocks noGrp="1" noRot="1" noChangeAspect="1"/>
          </p:cNvSpPr>
          <p:nvPr>
            <p:ph type="sldImg"/>
          </p:nvPr>
        </p:nvSpPr>
        <p:spPr>
          <a:xfrm>
            <a:off x="850900" y="300038"/>
            <a:ext cx="5156200" cy="2900362"/>
          </a:xfrm>
        </p:spPr>
      </p:sp>
      <p:sp>
        <p:nvSpPr>
          <p:cNvPr id="3" name="Notes Placeholder 2">
            <a:extLst>
              <a:ext uri="{FF2B5EF4-FFF2-40B4-BE49-F238E27FC236}">
                <a16:creationId xmlns:a16="http://schemas.microsoft.com/office/drawing/2014/main" id="{3F0D7A86-CB53-C6B4-9B5E-8F1812D5046C}"/>
              </a:ext>
            </a:extLst>
          </p:cNvPr>
          <p:cNvSpPr>
            <a:spLocks noGrp="1"/>
          </p:cNvSpPr>
          <p:nvPr>
            <p:ph type="body" idx="1"/>
          </p:nvPr>
        </p:nvSpPr>
        <p:spPr>
          <a:xfrm>
            <a:off x="323850" y="3314700"/>
            <a:ext cx="6210300" cy="5113020"/>
          </a:xfrm>
        </p:spPr>
        <p:txBody>
          <a:bodyPr/>
          <a:lstStyle/>
          <a:p>
            <a:pPr marL="0" indent="0">
              <a:lnSpc>
                <a:spcPct val="100000"/>
              </a:lnSpc>
              <a:spcBef>
                <a:spcPts val="0"/>
              </a:spcBef>
              <a:spcAft>
                <a:spcPts val="800"/>
              </a:spcAft>
              <a:buNone/>
            </a:pPr>
            <a:r>
              <a:rPr lang="en-US" b="1" i="0" dirty="0">
                <a:effectLst/>
                <a:latin typeface="Arial" panose="020B0604020202020204" pitchFamily="34" charset="0"/>
                <a:cs typeface="Arial" panose="020B0604020202020204" pitchFamily="34" charset="0"/>
              </a:rPr>
              <a:t>Speaker Notes:</a:t>
            </a:r>
          </a:p>
          <a:p>
            <a:pPr marL="182880" indent="-182880">
              <a:lnSpc>
                <a:spcPct val="100000"/>
              </a:lnSpc>
              <a:spcBef>
                <a:spcPts val="0"/>
              </a:spcBef>
              <a:spcAft>
                <a:spcPts val="800"/>
              </a:spcAft>
              <a:buFont typeface="Arial" panose="020B0604020202020204" pitchFamily="34" charset="0"/>
              <a:buChar char="•"/>
            </a:pPr>
            <a:r>
              <a:rPr lang="en-US" b="0" i="0" dirty="0">
                <a:effectLst/>
                <a:latin typeface="Arial" panose="020B0604020202020204" pitchFamily="34" charset="0"/>
                <a:cs typeface="Arial" panose="020B0604020202020204" pitchFamily="34" charset="0"/>
              </a:rPr>
              <a:t>The callout card on the left illustrates the risk of proteinuria in </a:t>
            </a:r>
            <a:r>
              <a:rPr lang="en-US" dirty="0">
                <a:latin typeface="Arial" panose="020B0604020202020204" pitchFamily="34" charset="0"/>
                <a:cs typeface="Arial" panose="020B0604020202020204" pitchFamily="34" charset="0"/>
              </a:rPr>
              <a:t>6056 patients with primary aldosteronism and 9733 patients affected by arterial hypertension without primary aldosteronism</a:t>
            </a:r>
            <a:r>
              <a:rPr lang="en-US" b="0" i="0" dirty="0">
                <a:effectLst/>
                <a:latin typeface="Arial" panose="020B0604020202020204" pitchFamily="34" charset="0"/>
                <a:cs typeface="Arial" panose="020B0604020202020204" pitchFamily="34" charset="0"/>
              </a:rPr>
              <a:t>.</a:t>
            </a:r>
            <a:r>
              <a:rPr lang="en-US" baseline="30000" dirty="0">
                <a:latin typeface="Arial" panose="020B0604020202020204" pitchFamily="34" charset="0"/>
                <a:cs typeface="Arial" panose="020B0604020202020204" pitchFamily="34" charset="0"/>
              </a:rPr>
              <a:t>1</a:t>
            </a:r>
            <a:endParaRPr lang="en-US" b="0" i="0" dirty="0">
              <a:effectLst/>
              <a:latin typeface="Arial" panose="020B0604020202020204" pitchFamily="34" charset="0"/>
              <a:cs typeface="Arial" panose="020B0604020202020204" pitchFamily="34" charset="0"/>
            </a:endParaRPr>
          </a:p>
          <a:p>
            <a:pPr marL="365760" lvl="1" indent="-182880">
              <a:lnSpc>
                <a:spcPct val="100000"/>
              </a:lnSpc>
              <a:spcBef>
                <a:spcPts val="0"/>
              </a:spcBef>
              <a:spcAft>
                <a:spcPts val="800"/>
              </a:spcAft>
              <a:buFont typeface="Arial" panose="020B0604020202020204" pitchFamily="34" charset="0"/>
              <a:buChar char="•"/>
            </a:pPr>
            <a:r>
              <a:rPr lang="en-US" b="0" i="0" dirty="0">
                <a:effectLst/>
                <a:latin typeface="Arial" panose="020B0604020202020204" pitchFamily="34" charset="0"/>
                <a:cs typeface="Arial" panose="020B0604020202020204" pitchFamily="34" charset="0"/>
              </a:rPr>
              <a:t>After an average of 8.5 years from hypertension diagnosis, patients with primary aldosteronism had an increased risk of proteinuria (odds ratio [OR], 2.68; 95% CI, 1.89-3.79) compared to patients with hypertension without primary aldosteronism.</a:t>
            </a:r>
          </a:p>
          <a:p>
            <a:pPr marL="182880" indent="-182880">
              <a:lnSpc>
                <a:spcPct val="100000"/>
              </a:lnSpc>
              <a:spcBef>
                <a:spcPts val="0"/>
              </a:spcBef>
              <a:spcAft>
                <a:spcPts val="800"/>
              </a:spcAft>
              <a:buFont typeface="Arial" panose="020B0604020202020204" pitchFamily="34" charset="0"/>
              <a:buChar char="•"/>
            </a:pPr>
            <a:r>
              <a:rPr lang="en-US" b="0" i="0" dirty="0">
                <a:effectLst/>
                <a:latin typeface="Arial" panose="020B0604020202020204" pitchFamily="34" charset="0"/>
                <a:cs typeface="Arial" panose="020B0604020202020204" pitchFamily="34" charset="0"/>
              </a:rPr>
              <a:t>In a multicenter prospective observational cohort study involving 3680 participants with chronic kidney disease (CKD), higher serum aldosterone levels were independently linked to an increased risk of kidney disease progression, regardless of diabetes status.</a:t>
            </a:r>
            <a:r>
              <a:rPr lang="en-US" b="0" i="0" baseline="30000" dirty="0">
                <a:effectLst/>
                <a:latin typeface="Arial" panose="020B0604020202020204" pitchFamily="34" charset="0"/>
                <a:cs typeface="Arial" panose="020B0604020202020204" pitchFamily="34" charset="0"/>
              </a:rPr>
              <a:t>2</a:t>
            </a:r>
            <a:endParaRPr lang="en-US" b="0" i="0" dirty="0">
              <a:effectLst/>
              <a:latin typeface="Arial" panose="020B0604020202020204" pitchFamily="34" charset="0"/>
              <a:cs typeface="Arial" panose="020B0604020202020204" pitchFamily="34" charset="0"/>
            </a:endParaRPr>
          </a:p>
          <a:p>
            <a:pPr marL="365760" lvl="1" indent="-182880">
              <a:lnSpc>
                <a:spcPct val="100000"/>
              </a:lnSpc>
              <a:spcBef>
                <a:spcPts val="0"/>
              </a:spcBef>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Patients in the highest quartile of serum aldosterone had a 45% increased risk of CKD progression</a:t>
            </a:r>
            <a:r>
              <a:rPr lang="pt-BR" dirty="0">
                <a:latin typeface="Arial" panose="020B0604020202020204" pitchFamily="34" charset="0"/>
                <a:cs typeface="Arial" panose="020B0604020202020204" pitchFamily="34" charset="0"/>
              </a:rPr>
              <a:t> compared to patients in the lowest quartile (hazard ratio [HR], 1.45; 95% CI,1.22-1.73). </a:t>
            </a:r>
          </a:p>
          <a:p>
            <a:pPr marL="548640" lvl="2" indent="-182880">
              <a:lnSpc>
                <a:spcPct val="100000"/>
              </a:lnSpc>
              <a:spcBef>
                <a:spcPts val="0"/>
              </a:spcBef>
              <a:spcAft>
                <a:spcPts val="800"/>
              </a:spcAft>
              <a:buFont typeface="Arial" panose="020B0604020202020204" pitchFamily="34" charset="0"/>
              <a:buChar char="•"/>
            </a:pPr>
            <a:r>
              <a:rPr lang="en-US" b="0" i="0" dirty="0">
                <a:effectLst/>
                <a:latin typeface="Arial" panose="020B0604020202020204" pitchFamily="34" charset="0"/>
                <a:cs typeface="Arial" panose="020B0604020202020204" pitchFamily="34" charset="0"/>
              </a:rPr>
              <a:t>Furthermore, in adjusted models, each doubling of serum aldosterone was associated with an 11% increased risk of CKD progression (HR</a:t>
            </a:r>
            <a:r>
              <a:rPr lang="en-US" dirty="0">
                <a:latin typeface="Arial" panose="020B0604020202020204" pitchFamily="34" charset="0"/>
                <a:cs typeface="Arial" panose="020B0604020202020204" pitchFamily="34" charset="0"/>
              </a:rPr>
              <a:t>,</a:t>
            </a:r>
            <a:r>
              <a:rPr lang="en-US" b="0" i="0" dirty="0">
                <a:effectLst/>
                <a:latin typeface="Arial" panose="020B0604020202020204" pitchFamily="34" charset="0"/>
                <a:cs typeface="Arial" panose="020B0604020202020204" pitchFamily="34" charset="0"/>
              </a:rPr>
              <a:t> 1.11; 95% CI,1.04-1.18).</a:t>
            </a:r>
            <a:endParaRPr lang="pt-BR" b="0" i="0" dirty="0">
              <a:effectLst/>
              <a:latin typeface="Arial" panose="020B0604020202020204" pitchFamily="34" charset="0"/>
              <a:cs typeface="Arial" panose="020B0604020202020204" pitchFamily="34" charset="0"/>
            </a:endParaRPr>
          </a:p>
          <a:p>
            <a:pPr marL="365760" lvl="1" indent="-182880">
              <a:lnSpc>
                <a:spcPct val="100000"/>
              </a:lnSpc>
              <a:spcBef>
                <a:spcPts val="0"/>
              </a:spcBef>
              <a:spcAft>
                <a:spcPts val="800"/>
              </a:spcAft>
              <a:buFont typeface="Arial" panose="020B0604020202020204" pitchFamily="34" charset="0"/>
              <a:buChar char="•"/>
            </a:pPr>
            <a:r>
              <a:rPr lang="pt-BR" b="0" i="0" dirty="0">
                <a:effectLst/>
                <a:latin typeface="Arial" panose="020B0604020202020204" pitchFamily="34" charset="0"/>
                <a:cs typeface="Arial" panose="020B0604020202020204" pitchFamily="34" charset="0"/>
              </a:rPr>
              <a:t>Patients in the highest quartile of serum aldosterone had </a:t>
            </a:r>
            <a:r>
              <a:rPr lang="en-US" dirty="0">
                <a:latin typeface="Arial" panose="020B0604020202020204" pitchFamily="34" charset="0"/>
                <a:cs typeface="Arial" panose="020B0604020202020204" pitchFamily="34" charset="0"/>
              </a:rPr>
              <a:t>a 46% increased risk of de</a:t>
            </a:r>
            <a:r>
              <a:rPr lang="pt-BR" b="0" i="0" dirty="0">
                <a:effectLst/>
                <a:latin typeface="Arial" panose="020B0604020202020204" pitchFamily="34" charset="0"/>
                <a:cs typeface="Arial" panose="020B0604020202020204" pitchFamily="34" charset="0"/>
              </a:rPr>
              <a:t>veloping ESKD (</a:t>
            </a:r>
            <a:r>
              <a:rPr lang="en-US" dirty="0">
                <a:latin typeface="Arial" panose="020B0604020202020204" pitchFamily="34" charset="0"/>
                <a:cs typeface="Arial" panose="020B0604020202020204" pitchFamily="34" charset="0"/>
              </a:rPr>
              <a:t>HR, 1.46; 95% CI, 1.19-1.78</a:t>
            </a:r>
            <a:r>
              <a:rPr lang="pt-BR" b="0" i="0" dirty="0">
                <a:effectLst/>
                <a:latin typeface="Arial" panose="020B0604020202020204" pitchFamily="34" charset="0"/>
                <a:cs typeface="Arial" panose="020B0604020202020204" pitchFamily="34" charset="0"/>
              </a:rPr>
              <a:t>). </a:t>
            </a:r>
            <a:endParaRPr lang="en-US" b="1" i="0" dirty="0">
              <a:effectLst/>
              <a:latin typeface="Arial" panose="020B0604020202020204" pitchFamily="34" charset="0"/>
              <a:cs typeface="Arial" panose="020B0604020202020204" pitchFamily="34" charset="0"/>
            </a:endParaRPr>
          </a:p>
          <a:p>
            <a:pPr marL="0" indent="0">
              <a:lnSpc>
                <a:spcPct val="100000"/>
              </a:lnSpc>
              <a:spcBef>
                <a:spcPts val="0"/>
              </a:spcBef>
              <a:spcAft>
                <a:spcPts val="800"/>
              </a:spcAft>
              <a:buNone/>
            </a:pPr>
            <a:r>
              <a:rPr lang="en-US" b="1" i="0" dirty="0">
                <a:effectLst/>
                <a:latin typeface="Arial" panose="020B0604020202020204" pitchFamily="34" charset="0"/>
                <a:cs typeface="Arial" panose="020B0604020202020204" pitchFamily="34" charset="0"/>
              </a:rPr>
              <a:t>References:</a:t>
            </a:r>
          </a:p>
          <a:p>
            <a:pPr marL="182880" indent="-182880">
              <a:lnSpc>
                <a:spcPct val="100000"/>
              </a:lnSpc>
              <a:spcBef>
                <a:spcPts val="0"/>
              </a:spcBef>
              <a:spcAft>
                <a:spcPts val="800"/>
              </a:spcAft>
              <a:buClr>
                <a:schemeClr val="accent1"/>
              </a:buClr>
              <a:buFont typeface="+mj-lt"/>
              <a:buAutoNum type="arabicPeriod"/>
            </a:pPr>
            <a:r>
              <a:rPr lang="en-US" b="0" i="0" dirty="0" err="1">
                <a:effectLst/>
                <a:latin typeface="Arial" panose="020B0604020202020204" pitchFamily="34" charset="0"/>
                <a:cs typeface="Arial" panose="020B0604020202020204" pitchFamily="34" charset="0"/>
              </a:rPr>
              <a:t>Monticone</a:t>
            </a:r>
            <a:r>
              <a:rPr lang="en-US" b="0" i="0" dirty="0">
                <a:effectLst/>
                <a:latin typeface="Arial" panose="020B0604020202020204" pitchFamily="34" charset="0"/>
                <a:cs typeface="Arial" panose="020B0604020202020204" pitchFamily="34" charset="0"/>
              </a:rPr>
              <a:t> S, </a:t>
            </a:r>
            <a:r>
              <a:rPr lang="en-US" b="0" i="0" dirty="0" err="1">
                <a:effectLst/>
                <a:latin typeface="Arial" panose="020B0604020202020204" pitchFamily="34" charset="0"/>
                <a:cs typeface="Arial" panose="020B0604020202020204" pitchFamily="34" charset="0"/>
              </a:rPr>
              <a:t>Sconfienza</a:t>
            </a:r>
            <a:r>
              <a:rPr lang="en-US" b="0" i="0" dirty="0">
                <a:effectLst/>
                <a:latin typeface="Arial" panose="020B0604020202020204" pitchFamily="34" charset="0"/>
                <a:cs typeface="Arial" panose="020B0604020202020204" pitchFamily="34" charset="0"/>
              </a:rPr>
              <a:t> E, D'Ascenzo F, et al. Renal damage in primary aldosteronism: a systematic review and meta-analysis.</a:t>
            </a:r>
            <a:r>
              <a:rPr lang="en-US" b="0" i="1" dirty="0">
                <a:effectLst/>
                <a:latin typeface="Arial" panose="020B0604020202020204" pitchFamily="34" charset="0"/>
                <a:cs typeface="Arial" panose="020B0604020202020204" pitchFamily="34" charset="0"/>
              </a:rPr>
              <a:t> J </a:t>
            </a:r>
            <a:r>
              <a:rPr lang="en-US" b="0" i="1" dirty="0" err="1">
                <a:effectLst/>
                <a:latin typeface="Arial" panose="020B0604020202020204" pitchFamily="34" charset="0"/>
                <a:cs typeface="Arial" panose="020B0604020202020204" pitchFamily="34" charset="0"/>
              </a:rPr>
              <a:t>Hypertens</a:t>
            </a:r>
            <a:r>
              <a:rPr lang="en-US" b="0" i="0" dirty="0">
                <a:effectLst/>
                <a:latin typeface="Arial" panose="020B0604020202020204" pitchFamily="34" charset="0"/>
                <a:cs typeface="Arial" panose="020B0604020202020204" pitchFamily="34" charset="0"/>
              </a:rPr>
              <a:t>. 2020;38(1):3-12. doi:</a:t>
            </a:r>
            <a:r>
              <a:rPr lang="en-US" b="0" i="0" dirty="0">
                <a:effectLst/>
                <a:latin typeface="Arial" panose="020B0604020202020204" pitchFamily="34" charset="0"/>
                <a:cs typeface="Arial" panose="020B0604020202020204" pitchFamily="34" charset="0"/>
                <a:hlinkClick r:id="rId3"/>
              </a:rPr>
              <a:t>10.1097/HJH.0000000000002216</a:t>
            </a:r>
            <a:r>
              <a:rPr lang="en-US" b="0" i="0" dirty="0">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82880" indent="-182880">
              <a:lnSpc>
                <a:spcPct val="100000"/>
              </a:lnSpc>
              <a:spcBef>
                <a:spcPts val="0"/>
              </a:spcBef>
              <a:spcAft>
                <a:spcPts val="800"/>
              </a:spcAft>
              <a:buClr>
                <a:schemeClr val="accent1"/>
              </a:buClr>
              <a:buFont typeface="+mj-lt"/>
              <a:buAutoNum type="arabicPeriod"/>
            </a:pPr>
            <a:r>
              <a:rPr lang="en-US" b="0" i="0" dirty="0">
                <a:effectLst/>
                <a:latin typeface="Arial" panose="020B0604020202020204" pitchFamily="34" charset="0"/>
                <a:cs typeface="Arial" panose="020B0604020202020204" pitchFamily="34" charset="0"/>
              </a:rPr>
              <a:t>Verma A, Vaidya A, Subudhi S, et al. Aldosterone in chronic kidney disease and renal outcomes. </a:t>
            </a:r>
            <a:r>
              <a:rPr lang="en-US" b="0" i="1" dirty="0" err="1">
                <a:effectLst/>
                <a:latin typeface="Arial" panose="020B0604020202020204" pitchFamily="34" charset="0"/>
                <a:cs typeface="Arial" panose="020B0604020202020204" pitchFamily="34" charset="0"/>
              </a:rPr>
              <a:t>Eur</a:t>
            </a:r>
            <a:r>
              <a:rPr lang="en-US" b="0" i="1" dirty="0">
                <a:effectLst/>
                <a:latin typeface="Arial" panose="020B0604020202020204" pitchFamily="34" charset="0"/>
                <a:cs typeface="Arial" panose="020B0604020202020204" pitchFamily="34" charset="0"/>
              </a:rPr>
              <a:t> Heart J. </a:t>
            </a:r>
            <a:r>
              <a:rPr lang="en-US" b="0" i="0" dirty="0">
                <a:effectLst/>
                <a:latin typeface="Arial" panose="020B0604020202020204" pitchFamily="34" charset="0"/>
                <a:cs typeface="Arial" panose="020B0604020202020204" pitchFamily="34" charset="0"/>
              </a:rPr>
              <a:t>2022;43(38):3781-3791. doi:</a:t>
            </a:r>
            <a:r>
              <a:rPr lang="en-US" b="0" i="0" dirty="0">
                <a:effectLst/>
                <a:latin typeface="Arial" panose="020B0604020202020204" pitchFamily="34" charset="0"/>
                <a:cs typeface="Arial" panose="020B0604020202020204" pitchFamily="34" charset="0"/>
                <a:hlinkClick r:id="rId4"/>
              </a:rPr>
              <a:t>10.1093/</a:t>
            </a:r>
            <a:r>
              <a:rPr lang="en-US" b="0" i="0" dirty="0" err="1">
                <a:effectLst/>
                <a:latin typeface="Arial" panose="020B0604020202020204" pitchFamily="34" charset="0"/>
                <a:cs typeface="Arial" panose="020B0604020202020204" pitchFamily="34" charset="0"/>
                <a:hlinkClick r:id="rId4"/>
              </a:rPr>
              <a:t>eurheartj</a:t>
            </a:r>
            <a:r>
              <a:rPr lang="en-US" b="0" i="0" dirty="0">
                <a:effectLst/>
                <a:latin typeface="Arial" panose="020B0604020202020204" pitchFamily="34" charset="0"/>
                <a:cs typeface="Arial" panose="020B0604020202020204" pitchFamily="34" charset="0"/>
                <a:hlinkClick r:id="rId4"/>
              </a:rPr>
              <a:t>/ehac352</a:t>
            </a:r>
            <a:r>
              <a:rPr lang="en-US" b="0" i="0" dirty="0">
                <a:effectLs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indent="0">
              <a:lnSpc>
                <a:spcPct val="100000"/>
              </a:lnSpc>
              <a:spcBef>
                <a:spcPts val="0"/>
              </a:spcBef>
              <a:spcAft>
                <a:spcPts val="800"/>
              </a:spcAft>
              <a:buClr>
                <a:schemeClr val="accent1"/>
              </a:buClr>
              <a:buNone/>
            </a:pPr>
            <a:r>
              <a:rPr lang="en-US" b="1" i="0" dirty="0">
                <a:effectLst/>
              </a:rPr>
              <a:t>Graphics – Icons</a:t>
            </a:r>
          </a:p>
          <a:p>
            <a:pPr marL="182880" marR="0" lvl="0" indent="-182880" algn="l" defTabSz="914400" rtl="0" eaLnBrk="1" fontAlgn="auto" latinLnBrk="0" hangingPunct="1">
              <a:lnSpc>
                <a:spcPct val="100000"/>
              </a:lnSpc>
              <a:spcBef>
                <a:spcPts val="0"/>
              </a:spcBef>
              <a:spcAft>
                <a:spcPts val="800"/>
              </a:spcAft>
              <a:buClr>
                <a:schemeClr val="accent1"/>
              </a:buClr>
              <a:buSzPct val="100000"/>
              <a:buFont typeface="+mj-lt"/>
              <a:buAutoNum type="arabicPeriod"/>
              <a:tabLst/>
              <a:defRPr/>
            </a:pPr>
            <a:r>
              <a:rPr lang="en-US" dirty="0"/>
              <a:t>Proteinuria Kidney Icon AdobeStock_662443540</a:t>
            </a:r>
          </a:p>
          <a:p>
            <a:pPr marL="182880" marR="0" lvl="0" indent="-182880" algn="l" defTabSz="914400" rtl="0" eaLnBrk="1" fontAlgn="auto" latinLnBrk="0" hangingPunct="1">
              <a:lnSpc>
                <a:spcPct val="100000"/>
              </a:lnSpc>
              <a:spcBef>
                <a:spcPts val="0"/>
              </a:spcBef>
              <a:spcAft>
                <a:spcPts val="800"/>
              </a:spcAft>
              <a:buClr>
                <a:schemeClr val="accent1"/>
              </a:buClr>
              <a:buSzPct val="100000"/>
              <a:buFont typeface="+mj-lt"/>
              <a:buAutoNum type="arabicPeriod"/>
              <a:tabLst/>
              <a:defRPr/>
            </a:pPr>
            <a:r>
              <a:rPr lang="en-US" b="0" i="0" dirty="0">
                <a:effectLst/>
              </a:rPr>
              <a:t>Kidney</a:t>
            </a:r>
            <a:r>
              <a:rPr lang="en-US" b="0" dirty="0"/>
              <a:t> </a:t>
            </a:r>
            <a:r>
              <a:rPr lang="en-US" b="0" i="0" dirty="0">
                <a:effectLst/>
              </a:rPr>
              <a:t>–</a:t>
            </a:r>
            <a:r>
              <a:rPr lang="en-US" b="0" dirty="0"/>
              <a:t> Flaticon</a:t>
            </a:r>
            <a:r>
              <a:rPr lang="en-US" b="0" i="0" dirty="0">
                <a:effectLst/>
              </a:rPr>
              <a:t>_3734641</a:t>
            </a:r>
            <a:endParaRPr lang="en-US" b="0" i="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05443F8-EFB4-880A-AC1B-CF3468407F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6512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a:xfrm>
            <a:off x="323850" y="3299460"/>
            <a:ext cx="6210300" cy="5113020"/>
          </a:xfrm>
        </p:spPr>
        <p:txBody>
          <a:bodyPr/>
          <a:lstStyle/>
          <a:p>
            <a:pPr marL="0" indent="0">
              <a:spcAft>
                <a:spcPts val="600"/>
              </a:spcAft>
              <a:buNone/>
            </a:pPr>
            <a:r>
              <a:rPr lang="en-US" b="1" i="0">
                <a:effectLst/>
              </a:rPr>
              <a:t>Speaker Notes:</a:t>
            </a:r>
          </a:p>
          <a:p>
            <a:pPr marL="171450" indent="-171450">
              <a:spcAft>
                <a:spcPts val="600"/>
              </a:spcAft>
              <a:buFont typeface="Arial" panose="020B0604020202020204" pitchFamily="34" charset="0"/>
              <a:buChar char="•"/>
            </a:pPr>
            <a:r>
              <a:rPr lang="en-US" b="0" i="0">
                <a:effectLst/>
              </a:rPr>
              <a:t>Present Slide</a:t>
            </a:r>
            <a:endParaRPr lang="en-US" b="1" i="0">
              <a:effectLst/>
            </a:endParaRPr>
          </a:p>
          <a:p>
            <a:pPr marL="0" indent="0">
              <a:spcAft>
                <a:spcPts val="600"/>
              </a:spcAft>
              <a:buNone/>
            </a:pPr>
            <a:r>
              <a:rPr lang="en-US" b="1" i="0">
                <a:effectLst/>
              </a:rPr>
              <a:t>References:</a:t>
            </a:r>
          </a:p>
          <a:p>
            <a:pPr marL="182880" indent="-182880">
              <a:buClr>
                <a:schemeClr val="accent1"/>
              </a:buClr>
              <a:buFont typeface="+mj-lt"/>
              <a:buAutoNum type="arabicPeriod"/>
            </a:pPr>
            <a:r>
              <a:rPr lang="en-US" b="0" i="0" err="1">
                <a:effectLst/>
              </a:rPr>
              <a:t>Tomaschitz</a:t>
            </a:r>
            <a:r>
              <a:rPr lang="en-US" b="0" i="0">
                <a:effectLst/>
              </a:rPr>
              <a:t> A, Pilz S, Ritz E, et al. Plasma aldosterone levels are associated with increased cardiovascular mortality: the Ludwigshafen Risk and Cardiovascular Health (LURIC) study. </a:t>
            </a:r>
            <a:r>
              <a:rPr lang="en-US" b="0" i="1" err="1">
                <a:effectLst/>
              </a:rPr>
              <a:t>Eur</a:t>
            </a:r>
            <a:r>
              <a:rPr lang="en-US" b="0" i="1">
                <a:effectLst/>
              </a:rPr>
              <a:t> Heart J</a:t>
            </a:r>
            <a:r>
              <a:rPr lang="en-US" b="0" i="0">
                <a:effectLst/>
              </a:rPr>
              <a:t>. 2010;31(10):1237-1247. doi:</a:t>
            </a:r>
            <a:r>
              <a:rPr lang="en-US" b="0" i="0">
                <a:effectLst/>
                <a:hlinkClick r:id="rId3"/>
              </a:rPr>
              <a:t>10.1093/</a:t>
            </a:r>
            <a:r>
              <a:rPr lang="en-US" b="0" i="0" err="1">
                <a:effectLst/>
                <a:hlinkClick r:id="rId3"/>
              </a:rPr>
              <a:t>eurheartj</a:t>
            </a:r>
            <a:r>
              <a:rPr lang="en-US" b="0" i="0">
                <a:effectLst/>
                <a:hlinkClick r:id="rId3"/>
              </a:rPr>
              <a:t>/ehq019</a:t>
            </a:r>
            <a:endParaRPr lang="en-US" b="0" i="0">
              <a:effectLst/>
            </a:endParaRPr>
          </a:p>
          <a:p>
            <a:pPr marL="182880" indent="-182880">
              <a:spcAft>
                <a:spcPts val="600"/>
              </a:spcAft>
              <a:buFont typeface="+mj-lt"/>
              <a:buAutoNum type="arabicPeriod"/>
            </a:pPr>
            <a:r>
              <a:rPr lang="en-US" b="0" i="0">
                <a:effectLst/>
              </a:rPr>
              <a:t>Verma A, Vaidya A, Subudhi S, et al. Aldosterone in chronic kidney disease and renal outcomes. </a:t>
            </a:r>
            <a:r>
              <a:rPr lang="en-US" b="0" i="1" err="1">
                <a:effectLst/>
              </a:rPr>
              <a:t>Eur</a:t>
            </a:r>
            <a:r>
              <a:rPr lang="en-US" b="0" i="1">
                <a:effectLst/>
              </a:rPr>
              <a:t> Heart J. </a:t>
            </a:r>
            <a:r>
              <a:rPr lang="en-US" b="0" i="0">
                <a:effectLst/>
              </a:rPr>
              <a:t>2022;43(38):3781-3791. doi:</a:t>
            </a:r>
            <a:r>
              <a:rPr lang="en-US" b="0" i="0">
                <a:effectLst/>
                <a:hlinkClick r:id="rId4"/>
              </a:rPr>
              <a:t>10.1093/</a:t>
            </a:r>
            <a:r>
              <a:rPr lang="en-US" b="0" i="0" err="1">
                <a:effectLst/>
                <a:hlinkClick r:id="rId4"/>
              </a:rPr>
              <a:t>eurheartj</a:t>
            </a:r>
            <a:r>
              <a:rPr lang="en-US" b="0" i="0">
                <a:effectLst/>
                <a:hlinkClick r:id="rId4"/>
              </a:rPr>
              <a:t>/ehac352</a:t>
            </a:r>
            <a:endParaRPr lang="en-IN"/>
          </a:p>
        </p:txBody>
      </p:sp>
      <p:sp>
        <p:nvSpPr>
          <p:cNvPr id="4" name="Slide Number Placeholder 3"/>
          <p:cNvSpPr>
            <a:spLocks noGrp="1"/>
          </p:cNvSpPr>
          <p:nvPr>
            <p:ph type="sldNum" sz="quarter" idx="5"/>
          </p:nvPr>
        </p:nvSpPr>
        <p:spPr/>
        <p:txBody>
          <a:bodyPr/>
          <a:lstStyle/>
          <a:p>
            <a:fld id="{48857A81-DEF9-4B57-AC08-20326D7F815B}" type="slidenum">
              <a:rPr lang="en-GB" smtClean="0"/>
              <a:pPr/>
              <a:t>28</a:t>
            </a:fld>
            <a:endParaRPr lang="en-GB"/>
          </a:p>
        </p:txBody>
      </p:sp>
    </p:spTree>
    <p:extLst>
      <p:ext uri="{BB962C8B-B14F-4D97-AF65-F5344CB8AC3E}">
        <p14:creationId xmlns:p14="http://schemas.microsoft.com/office/powerpoint/2010/main" val="366441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p:txBody>
          <a:bodyPr/>
          <a:lstStyle/>
          <a:p>
            <a:pPr marL="0" indent="0">
              <a:buNone/>
            </a:pPr>
            <a:r>
              <a:rPr lang="en-US" b="1" dirty="0"/>
              <a:t>Notes for Presenter:</a:t>
            </a:r>
          </a:p>
          <a:p>
            <a:pPr marL="0" indent="0">
              <a:buNone/>
            </a:pPr>
            <a:r>
              <a:rPr lang="en-US" dirty="0"/>
              <a:t>Click or tap on the AstraZeneca Logo in the right lower corner of the title slide to view the hidden MA Material Cover Sheet.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1986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0"/>
              </a:spcBef>
              <a:spcAft>
                <a:spcPts val="600"/>
              </a:spcAft>
            </a:pPr>
            <a:endParaRPr lang="en-IN"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2926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CD2C7-07C4-2346-2CF0-7E469865F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8BB7E-8BE3-EE87-B5DA-B91776A89414}"/>
              </a:ext>
            </a:extLst>
          </p:cNvPr>
          <p:cNvSpPr>
            <a:spLocks noGrp="1" noRot="1" noChangeAspect="1"/>
          </p:cNvSpPr>
          <p:nvPr>
            <p:ph type="sldImg"/>
          </p:nvPr>
        </p:nvSpPr>
        <p:spPr>
          <a:xfrm>
            <a:off x="850900" y="300038"/>
            <a:ext cx="5156200" cy="2900362"/>
          </a:xfrm>
        </p:spPr>
      </p:sp>
      <p:sp>
        <p:nvSpPr>
          <p:cNvPr id="3" name="Notes Placeholder 2">
            <a:extLst>
              <a:ext uri="{FF2B5EF4-FFF2-40B4-BE49-F238E27FC236}">
                <a16:creationId xmlns:a16="http://schemas.microsoft.com/office/drawing/2014/main" id="{724A4F20-6F64-FB47-22BB-8F7BD871D650}"/>
              </a:ext>
            </a:extLst>
          </p:cNvPr>
          <p:cNvSpPr>
            <a:spLocks noGrp="1"/>
          </p:cNvSpPr>
          <p:nvPr>
            <p:ph type="body" idx="1"/>
          </p:nvPr>
        </p:nvSpPr>
        <p:spPr>
          <a:xfrm>
            <a:off x="342900" y="3434576"/>
            <a:ext cx="6210300" cy="5221744"/>
          </a:xfrm>
        </p:spPr>
        <p:txBody>
          <a:bodyPr/>
          <a:lstStyle/>
          <a:p>
            <a:pPr marL="0" marR="0" lvl="0" indent="0" algn="l" defTabSz="914400" rtl="0" eaLnBrk="1" fontAlgn="auto" latinLnBrk="0" hangingPunct="1">
              <a:spcBef>
                <a:spcPts val="0"/>
              </a:spcBef>
              <a:spcAft>
                <a:spcPts val="800"/>
              </a:spcAft>
              <a:buClrTx/>
              <a:buSzTx/>
              <a:buFontTx/>
              <a:buNone/>
              <a:tabLst/>
              <a:defRPr/>
            </a:pPr>
            <a:r>
              <a:rPr lang="en-US" sz="800" b="1" dirty="0">
                <a:effectLst/>
                <a:latin typeface="+mj-lt"/>
              </a:rPr>
              <a:t>Speaker Notes:</a:t>
            </a:r>
          </a:p>
          <a:p>
            <a:pPr marL="182880" indent="-182880">
              <a:spcBef>
                <a:spcPts val="0"/>
              </a:spcBef>
              <a:spcAft>
                <a:spcPts val="800"/>
              </a:spcAft>
              <a:buSzTx/>
              <a:defRPr/>
            </a:pPr>
            <a:r>
              <a:rPr lang="en-US" sz="800" dirty="0">
                <a:effectLst/>
                <a:latin typeface="+mj-lt"/>
              </a:rPr>
              <a:t>Present Slide</a:t>
            </a:r>
            <a:endParaRPr lang="en-US" sz="800" dirty="0">
              <a:latin typeface="+mj-lt"/>
            </a:endParaRPr>
          </a:p>
          <a:p>
            <a:pPr marL="0" indent="0">
              <a:spcBef>
                <a:spcPts val="0"/>
              </a:spcBef>
              <a:spcAft>
                <a:spcPts val="800"/>
              </a:spcAft>
              <a:buNone/>
            </a:pPr>
            <a:r>
              <a:rPr lang="en-US" sz="800" b="1" dirty="0">
                <a:latin typeface="+mj-lt"/>
              </a:rPr>
              <a:t>References: </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dirty="0"/>
              <a:t>NCD Risk Factor Collaboration (NCD-</a:t>
            </a:r>
            <a:r>
              <a:rPr lang="en-US" sz="800" dirty="0" err="1"/>
              <a:t>RisC</a:t>
            </a:r>
            <a:r>
              <a:rPr lang="en-US" sz="800" dirty="0"/>
              <a:t>). Worldwide trends in hypertension prevalence and progress in treatment and control from 1990 to 2019: a pooled analysis of 1201 population-representative studies with 104 million participants. </a:t>
            </a:r>
            <a:r>
              <a:rPr lang="en-US" sz="800" i="1" dirty="0"/>
              <a:t>Lancet. </a:t>
            </a:r>
            <a:r>
              <a:rPr lang="en-US" sz="800" dirty="0"/>
              <a:t>2021;398(10304):957-980. doi:10.1016/S0140-6736(21)01330-1.</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kumimoji="0" lang="en-US" sz="800" b="0" i="0" u="none" strike="noStrike" kern="1200" cap="none" spc="0" normalizeH="0" noProof="0" dirty="0">
                <a:ln>
                  <a:noFill/>
                </a:ln>
                <a:effectLst/>
                <a:uLnTx/>
                <a:uFillTx/>
                <a:latin typeface="+mj-lt"/>
                <a:ea typeface="+mn-ea"/>
                <a:cs typeface="Arial" panose="020B0604020202020204" pitchFamily="34" charset="0"/>
              </a:rPr>
              <a:t>Zhou D, Xi B, Zhao M, et al. Uncontrolled hypertension increases risk of all-cause and cardiovascular disease mortality in US adults: the NHANES III Linked Mortality Study. </a:t>
            </a:r>
            <a:r>
              <a:rPr kumimoji="0" lang="en-US" sz="800" b="0" i="1" u="none" strike="noStrike" kern="1200" cap="none" spc="0" normalizeH="0" noProof="0" dirty="0">
                <a:ln>
                  <a:noFill/>
                </a:ln>
                <a:effectLst/>
                <a:uLnTx/>
                <a:uFillTx/>
                <a:latin typeface="+mj-lt"/>
                <a:ea typeface="+mn-ea"/>
                <a:cs typeface="Arial" panose="020B0604020202020204" pitchFamily="34" charset="0"/>
              </a:rPr>
              <a:t>Sci Rep. </a:t>
            </a:r>
            <a:r>
              <a:rPr lang="en-US" sz="800" b="0" i="0" dirty="0">
                <a:solidFill>
                  <a:srgbClr val="303030"/>
                </a:solidFill>
                <a:effectLst/>
                <a:latin typeface="Arial" panose="020B0604020202020204" pitchFamily="34" charset="0"/>
              </a:rPr>
              <a:t>2018;8(1):9418. doi:10.1038/s41598-018-27377-2.</a:t>
            </a:r>
            <a:endParaRPr kumimoji="0" lang="en-US" sz="800" b="0" i="1" u="none" strike="noStrike" kern="1200" cap="none" spc="0" normalizeH="0" noProof="0" dirty="0">
              <a:ln>
                <a:noFill/>
              </a:ln>
              <a:solidFill>
                <a:schemeClr val="tx1"/>
              </a:solidFill>
              <a:effectLst/>
              <a:uLnTx/>
              <a:uFillTx/>
              <a:latin typeface="+mj-lt"/>
              <a:ea typeface="+mn-ea"/>
              <a:cs typeface="Arial" panose="020B0604020202020204" pitchFamily="34" charset="0"/>
            </a:endParaRP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kern="1200" dirty="0">
                <a:solidFill>
                  <a:schemeClr val="tx1"/>
                </a:solidFill>
                <a:effectLst/>
                <a:latin typeface="+mn-lt"/>
                <a:ea typeface="+mn-ea"/>
                <a:cs typeface="+mn-cs"/>
              </a:rPr>
              <a:t>Townsend R, </a:t>
            </a:r>
            <a:r>
              <a:rPr lang="en-US" sz="800" kern="1200" dirty="0" err="1">
                <a:solidFill>
                  <a:schemeClr val="tx1"/>
                </a:solidFill>
                <a:effectLst/>
                <a:latin typeface="+mn-lt"/>
                <a:ea typeface="+mn-ea"/>
                <a:cs typeface="+mn-cs"/>
              </a:rPr>
              <a:t>Agiro</a:t>
            </a:r>
            <a:r>
              <a:rPr lang="en-US" sz="800" kern="1200" dirty="0">
                <a:solidFill>
                  <a:schemeClr val="tx1"/>
                </a:solidFill>
                <a:effectLst/>
                <a:latin typeface="+mn-lt"/>
                <a:ea typeface="+mn-ea"/>
                <a:cs typeface="+mn-cs"/>
              </a:rPr>
              <a:t> A, Luan S, et al. Aldosterone dysregulation is a risk factor for hypertension and chronic kidney disease: BREAKTHROUGH risk study [poster]. Presented at: Academy of Managed Care Pharmacy (AMCP) Annual Meeting; March 31-April 3, 2025; Houston, TX.</a:t>
            </a:r>
            <a:endParaRPr lang="en-US" sz="800" dirty="0"/>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i="0" dirty="0" err="1">
                <a:effectLst/>
                <a:latin typeface="+mj-lt"/>
              </a:rPr>
              <a:t>Monticone</a:t>
            </a:r>
            <a:r>
              <a:rPr lang="en-US" sz="800" b="0" i="0" dirty="0">
                <a:effectLst/>
                <a:latin typeface="+mj-lt"/>
              </a:rPr>
              <a:t> S, D'Ascenzo F, Moretti C, et al. Cardiovascular events and target organ damage in primary aldosteronism compared with essential hypertension: a systematic review and meta-analysis. </a:t>
            </a:r>
            <a:r>
              <a:rPr lang="en-US" sz="800" b="0" i="1" dirty="0">
                <a:effectLst/>
                <a:latin typeface="+mj-lt"/>
              </a:rPr>
              <a:t>Lancet Diabetes Endocrinol</a:t>
            </a:r>
            <a:r>
              <a:rPr lang="en-US" sz="800" b="0" i="0" dirty="0">
                <a:effectLst/>
                <a:latin typeface="+mj-lt"/>
              </a:rPr>
              <a:t>. 2018;6(1):41-50. doi:10.1016/S2213-8587(17)30319-4.</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i="0" dirty="0" err="1">
                <a:effectLst/>
                <a:latin typeface="+mj-lt"/>
                <a:cs typeface="Arial" panose="020B0604020202020204" pitchFamily="34" charset="0"/>
              </a:rPr>
              <a:t>Monticone</a:t>
            </a:r>
            <a:r>
              <a:rPr lang="en-US" sz="800" b="0" i="0" dirty="0">
                <a:effectLst/>
                <a:latin typeface="+mj-lt"/>
                <a:cs typeface="Arial" panose="020B0604020202020204" pitchFamily="34" charset="0"/>
              </a:rPr>
              <a:t> S, </a:t>
            </a:r>
            <a:r>
              <a:rPr lang="en-US" sz="800" b="0" i="0" dirty="0" err="1">
                <a:effectLst/>
                <a:latin typeface="+mj-lt"/>
                <a:cs typeface="Arial" panose="020B0604020202020204" pitchFamily="34" charset="0"/>
              </a:rPr>
              <a:t>Sconfienza</a:t>
            </a:r>
            <a:r>
              <a:rPr lang="en-US" sz="800" b="0" i="0" dirty="0">
                <a:effectLst/>
                <a:latin typeface="+mj-lt"/>
                <a:cs typeface="Arial" panose="020B0604020202020204" pitchFamily="34" charset="0"/>
              </a:rPr>
              <a:t> E, D'Ascenzo F, et al. Renal damage in primary aldosteronism: a systematic review and meta-analysis.</a:t>
            </a:r>
            <a:r>
              <a:rPr lang="en-US" sz="800" b="0" i="1" dirty="0">
                <a:effectLst/>
                <a:latin typeface="+mj-lt"/>
                <a:cs typeface="Arial" panose="020B0604020202020204" pitchFamily="34" charset="0"/>
              </a:rPr>
              <a:t> J </a:t>
            </a:r>
            <a:r>
              <a:rPr lang="en-US" sz="800" b="0" i="1" dirty="0" err="1">
                <a:effectLst/>
                <a:latin typeface="+mj-lt"/>
                <a:cs typeface="Arial" panose="020B0604020202020204" pitchFamily="34" charset="0"/>
              </a:rPr>
              <a:t>Hypertens</a:t>
            </a:r>
            <a:r>
              <a:rPr lang="en-US" sz="800" b="0" i="0" dirty="0">
                <a:effectLst/>
                <a:latin typeface="+mj-lt"/>
                <a:cs typeface="Arial" panose="020B0604020202020204" pitchFamily="34" charset="0"/>
              </a:rPr>
              <a:t>. 2020;38(1):3-12. doi:10.1097/HJH.0000000000002216.</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i="0" dirty="0">
                <a:effectLst/>
                <a:latin typeface="+mj-lt"/>
                <a:cs typeface="Arial" panose="020B0604020202020204" pitchFamily="34" charset="0"/>
              </a:rPr>
              <a:t>Verma A, Vaidya A, Subudhi S, et al. Aldosterone in chronic kidney disease and renal outcomes. </a:t>
            </a:r>
            <a:r>
              <a:rPr lang="en-US" sz="800" b="0" i="1" dirty="0" err="1">
                <a:effectLst/>
                <a:latin typeface="+mj-lt"/>
                <a:cs typeface="Arial" panose="020B0604020202020204" pitchFamily="34" charset="0"/>
              </a:rPr>
              <a:t>Eur</a:t>
            </a:r>
            <a:r>
              <a:rPr lang="en-US" sz="800" b="0" i="1" dirty="0">
                <a:effectLst/>
                <a:latin typeface="+mj-lt"/>
                <a:cs typeface="Arial" panose="020B0604020202020204" pitchFamily="34" charset="0"/>
              </a:rPr>
              <a:t> Heart J. </a:t>
            </a:r>
            <a:r>
              <a:rPr lang="en-US" sz="800" b="0" i="0" dirty="0">
                <a:effectLst/>
                <a:latin typeface="+mj-lt"/>
                <a:cs typeface="Arial" panose="020B0604020202020204" pitchFamily="34" charset="0"/>
              </a:rPr>
              <a:t>2022;43(38):3781-3791. doi:10.1093/</a:t>
            </a:r>
            <a:r>
              <a:rPr lang="en-US" sz="800" b="0" i="0" dirty="0" err="1">
                <a:effectLst/>
                <a:latin typeface="+mj-lt"/>
                <a:cs typeface="Arial" panose="020B0604020202020204" pitchFamily="34" charset="0"/>
              </a:rPr>
              <a:t>eurheartj</a:t>
            </a:r>
            <a:r>
              <a:rPr lang="en-US" sz="800" b="0" i="0" dirty="0">
                <a:effectLst/>
                <a:latin typeface="+mj-lt"/>
                <a:cs typeface="Arial" panose="020B0604020202020204" pitchFamily="34" charset="0"/>
              </a:rPr>
              <a:t>/ehac352.</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i="0" dirty="0" err="1">
                <a:effectLst/>
                <a:latin typeface="+mj-lt"/>
              </a:rPr>
              <a:t>Bakris</a:t>
            </a:r>
            <a:r>
              <a:rPr lang="en-US" sz="800" b="0" i="0" dirty="0">
                <a:effectLst/>
                <a:latin typeface="+mj-lt"/>
              </a:rPr>
              <a:t> G, Chen C, Campbell AK, et al. Association of uncontrolled blood pressure in apparent treatment-resistant hypertension with increased risk of major adverse cardiovascular events plus. </a:t>
            </a:r>
            <a:r>
              <a:rPr lang="en-US" sz="800" b="0" i="1" dirty="0">
                <a:effectLst/>
                <a:latin typeface="+mj-lt"/>
              </a:rPr>
              <a:t>J Clin </a:t>
            </a:r>
            <a:r>
              <a:rPr lang="en-US" sz="800" b="0" i="1" dirty="0" err="1">
                <a:effectLst/>
                <a:latin typeface="+mj-lt"/>
              </a:rPr>
              <a:t>Hypertens</a:t>
            </a:r>
            <a:r>
              <a:rPr lang="en-US" sz="800" b="0" i="1" dirty="0">
                <a:effectLst/>
                <a:latin typeface="+mj-lt"/>
              </a:rPr>
              <a:t> (Greenwich)</a:t>
            </a:r>
            <a:r>
              <a:rPr lang="en-US" sz="800" b="0" i="0" dirty="0">
                <a:effectLst/>
                <a:latin typeface="+mj-lt"/>
              </a:rPr>
              <a:t>. 2023;25(8):737-747. </a:t>
            </a:r>
            <a:r>
              <a:rPr lang="en-US" sz="800" b="0" i="0" dirty="0">
                <a:solidFill>
                  <a:srgbClr val="212121"/>
                </a:solidFill>
                <a:effectLst/>
                <a:latin typeface="+mj-lt"/>
              </a:rPr>
              <a:t>doi:10.1111/jch.14701.</a:t>
            </a:r>
            <a:endParaRPr lang="en-US" sz="800" b="0" i="0" dirty="0">
              <a:effectLst/>
              <a:latin typeface="+mj-lt"/>
            </a:endParaRPr>
          </a:p>
          <a:p>
            <a:pPr marL="182880" indent="-182880">
              <a:spcBef>
                <a:spcPts val="0"/>
              </a:spcBef>
              <a:spcAft>
                <a:spcPts val="800"/>
              </a:spcAft>
              <a:buFont typeface="+mj-lt"/>
              <a:buAutoNum type="arabicPeriod"/>
            </a:pPr>
            <a:r>
              <a:rPr lang="en-US" sz="800" b="0" i="0" dirty="0">
                <a:effectLst/>
                <a:latin typeface="+mj-lt"/>
              </a:rPr>
              <a:t>Azizi M. Decreasing the effects of aldosterone in resistant hypertension - A success story. </a:t>
            </a:r>
            <a:r>
              <a:rPr lang="en-US" sz="800" b="0" i="1" dirty="0">
                <a:effectLst/>
                <a:latin typeface="+mj-lt"/>
              </a:rPr>
              <a:t>N Engl J Med</a:t>
            </a:r>
            <a:r>
              <a:rPr lang="en-US" sz="800" b="0" i="0" dirty="0">
                <a:effectLst/>
                <a:latin typeface="+mj-lt"/>
              </a:rPr>
              <a:t>. 2023;388(5):461-463.</a:t>
            </a:r>
            <a:r>
              <a:rPr lang="en-US" sz="800" b="0" i="0" dirty="0">
                <a:solidFill>
                  <a:srgbClr val="212121"/>
                </a:solidFill>
                <a:effectLst/>
                <a:latin typeface="+mj-lt"/>
              </a:rPr>
              <a:t> doi:10.1056/NEJMe2216143.</a:t>
            </a:r>
            <a:endParaRPr lang="en-US" sz="800" b="0" i="0" dirty="0">
              <a:effectLst/>
              <a:latin typeface="+mj-lt"/>
            </a:endParaRPr>
          </a:p>
          <a:p>
            <a:pPr marL="182880" indent="-182880">
              <a:spcBef>
                <a:spcPts val="0"/>
              </a:spcBef>
              <a:spcAft>
                <a:spcPts val="800"/>
              </a:spcAft>
              <a:buFont typeface="+mj-lt"/>
              <a:buAutoNum type="arabicPeriod"/>
            </a:pPr>
            <a:r>
              <a:rPr lang="en-US" sz="800" b="0" i="0" dirty="0">
                <a:effectLst/>
                <a:latin typeface="+mj-lt"/>
              </a:rPr>
              <a:t>Blazek O, </a:t>
            </a:r>
            <a:r>
              <a:rPr lang="en-US" sz="800" b="0" i="0" dirty="0" err="1">
                <a:effectLst/>
                <a:latin typeface="+mj-lt"/>
              </a:rPr>
              <a:t>Bakris</a:t>
            </a:r>
            <a:r>
              <a:rPr lang="en-US" sz="800" b="0" i="0" dirty="0">
                <a:effectLst/>
                <a:latin typeface="+mj-lt"/>
              </a:rPr>
              <a:t> GL. Novel therapies on the horizon of hypertension management. </a:t>
            </a:r>
            <a:r>
              <a:rPr lang="en-US" sz="800" b="0" i="1" dirty="0">
                <a:effectLst/>
                <a:latin typeface="+mj-lt"/>
              </a:rPr>
              <a:t>Am J </a:t>
            </a:r>
            <a:r>
              <a:rPr lang="en-US" sz="800" b="0" i="1" dirty="0" err="1">
                <a:effectLst/>
                <a:latin typeface="+mj-lt"/>
              </a:rPr>
              <a:t>Hypertens</a:t>
            </a:r>
            <a:r>
              <a:rPr lang="en-US" sz="800" b="0" i="0" dirty="0">
                <a:effectLst/>
                <a:latin typeface="+mj-lt"/>
              </a:rPr>
              <a:t>. 2023;36(2):73-81. </a:t>
            </a:r>
            <a:r>
              <a:rPr lang="en-US" sz="800" b="0" i="0" dirty="0">
                <a:solidFill>
                  <a:srgbClr val="212121"/>
                </a:solidFill>
                <a:effectLst/>
                <a:latin typeface="+mj-lt"/>
              </a:rPr>
              <a:t>doi:10.1093/</a:t>
            </a:r>
            <a:r>
              <a:rPr lang="en-US" sz="800" b="0" i="0" dirty="0" err="1">
                <a:solidFill>
                  <a:srgbClr val="212121"/>
                </a:solidFill>
                <a:effectLst/>
                <a:latin typeface="+mj-lt"/>
              </a:rPr>
              <a:t>ajh</a:t>
            </a:r>
            <a:r>
              <a:rPr lang="en-US" sz="800" b="0" i="0" dirty="0">
                <a:solidFill>
                  <a:srgbClr val="212121"/>
                </a:solidFill>
                <a:effectLst/>
                <a:latin typeface="+mj-lt"/>
              </a:rPr>
              <a:t>/hpac111.</a:t>
            </a:r>
            <a:endParaRPr lang="en-GB" sz="800" dirty="0">
              <a:latin typeface="+mj-lt"/>
            </a:endParaRPr>
          </a:p>
          <a:p>
            <a:pPr marL="0" indent="0">
              <a:spcBef>
                <a:spcPts val="0"/>
              </a:spcBef>
              <a:spcAft>
                <a:spcPts val="800"/>
              </a:spcAft>
              <a:buFont typeface="+mj-lt"/>
              <a:buNone/>
            </a:pPr>
            <a:r>
              <a:rPr lang="en-US" sz="800" b="1" i="0" dirty="0">
                <a:effectLst/>
                <a:latin typeface="+mj-lt"/>
              </a:rPr>
              <a:t>Graphics – Icons:</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dirty="0">
                <a:latin typeface="+mj-lt"/>
              </a:rPr>
              <a:t>Increase </a:t>
            </a:r>
            <a:r>
              <a:rPr lang="en-US" sz="800" b="0" i="0" dirty="0">
                <a:effectLst/>
                <a:latin typeface="+mj-lt"/>
              </a:rPr>
              <a:t>–</a:t>
            </a:r>
            <a:r>
              <a:rPr lang="en-US" sz="800" b="0" dirty="0">
                <a:latin typeface="+mj-lt"/>
              </a:rPr>
              <a:t> Flaticon_2275266</a:t>
            </a:r>
          </a:p>
          <a:p>
            <a:pPr marL="182880" marR="0" lvl="0" indent="-182880" algn="l" defTabSz="914400" rtl="0" eaLnBrk="1" fontAlgn="auto" latinLnBrk="0" hangingPunct="1">
              <a:spcBef>
                <a:spcPts val="0"/>
              </a:spcBef>
              <a:spcAft>
                <a:spcPts val="800"/>
              </a:spcAft>
              <a:buClr>
                <a:schemeClr val="accent1"/>
              </a:buClr>
              <a:buSzPct val="100000"/>
              <a:buFont typeface="+mj-lt"/>
              <a:buAutoNum type="arabicPeriod"/>
              <a:tabLst/>
              <a:defRPr/>
            </a:pPr>
            <a:r>
              <a:rPr lang="en-US" sz="800" b="0" i="0" dirty="0">
                <a:effectLst/>
                <a:latin typeface="+mj-lt"/>
              </a:rPr>
              <a:t>Heart</a:t>
            </a:r>
            <a:r>
              <a:rPr lang="en-US" sz="800" b="0" dirty="0">
                <a:latin typeface="+mj-lt"/>
              </a:rPr>
              <a:t> </a:t>
            </a:r>
            <a:r>
              <a:rPr lang="en-US" sz="800" b="0" i="0" dirty="0">
                <a:effectLst/>
                <a:latin typeface="+mj-lt"/>
              </a:rPr>
              <a:t>–</a:t>
            </a:r>
            <a:r>
              <a:rPr lang="en-US" sz="800" b="0" dirty="0">
                <a:latin typeface="+mj-lt"/>
              </a:rPr>
              <a:t> Flaticon</a:t>
            </a:r>
            <a:r>
              <a:rPr lang="en-US" sz="800" b="0" i="0" dirty="0">
                <a:effectLst/>
                <a:latin typeface="+mj-lt"/>
              </a:rPr>
              <a:t>_10064197</a:t>
            </a:r>
          </a:p>
          <a:p>
            <a:pPr marL="182880" indent="-182880">
              <a:spcBef>
                <a:spcPts val="0"/>
              </a:spcBef>
              <a:spcAft>
                <a:spcPts val="800"/>
              </a:spcAft>
              <a:buFont typeface="+mj-lt"/>
              <a:buAutoNum type="arabicPeriod"/>
            </a:pPr>
            <a:r>
              <a:rPr lang="en-US" sz="800" b="0" dirty="0">
                <a:latin typeface="+mj-lt"/>
              </a:rPr>
              <a:t>Kidney </a:t>
            </a:r>
            <a:r>
              <a:rPr lang="en-US" sz="800" b="0" i="0" dirty="0">
                <a:effectLst/>
                <a:latin typeface="+mj-lt"/>
              </a:rPr>
              <a:t>–</a:t>
            </a:r>
            <a:r>
              <a:rPr lang="en-US" sz="800" b="0" dirty="0">
                <a:latin typeface="+mj-lt"/>
              </a:rPr>
              <a:t> Flaticon_160988</a:t>
            </a:r>
          </a:p>
          <a:p>
            <a:pPr marL="182880" indent="-182880">
              <a:spcBef>
                <a:spcPts val="0"/>
              </a:spcBef>
              <a:spcAft>
                <a:spcPts val="800"/>
              </a:spcAft>
              <a:buFont typeface="+mj-lt"/>
              <a:buAutoNum type="arabicPeriod"/>
            </a:pPr>
            <a:r>
              <a:rPr lang="en-US" sz="800" b="0" dirty="0">
                <a:latin typeface="+mj-lt"/>
              </a:rPr>
              <a:t>Target </a:t>
            </a:r>
            <a:r>
              <a:rPr lang="en-US" sz="800" b="0" i="0" dirty="0">
                <a:effectLst/>
                <a:latin typeface="+mj-lt"/>
              </a:rPr>
              <a:t>–</a:t>
            </a:r>
            <a:r>
              <a:rPr lang="en-US" sz="800" b="0" dirty="0">
                <a:latin typeface="+mj-lt"/>
              </a:rPr>
              <a:t> Flaticon_565949</a:t>
            </a:r>
          </a:p>
        </p:txBody>
      </p:sp>
      <p:sp>
        <p:nvSpPr>
          <p:cNvPr id="4" name="Slide Number Placeholder 3">
            <a:extLst>
              <a:ext uri="{FF2B5EF4-FFF2-40B4-BE49-F238E27FC236}">
                <a16:creationId xmlns:a16="http://schemas.microsoft.com/office/drawing/2014/main" id="{3E8052F8-3D20-341B-9F62-F3C49414C2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433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b="1" dirty="0"/>
              <a:t>Notes for Presenter:</a:t>
            </a:r>
          </a:p>
          <a:p>
            <a:pPr marL="0" indent="0">
              <a:buNone/>
            </a:pPr>
            <a:r>
              <a:rPr lang="en-US" sz="900" dirty="0"/>
              <a:t>AZmedical.com provides HCPs with self-service access to scientifically balanced and evidenced-based product information, disease education, and other resources related to AZ products. Clicking any of the screens on the slide or using the QR code will take you directly to the website. </a:t>
            </a:r>
          </a:p>
          <a:p>
            <a:pPr marL="0" indent="0">
              <a:buNone/>
            </a:pPr>
            <a:r>
              <a:rPr lang="en-US" sz="900" b="1" dirty="0"/>
              <a:t>Images:</a:t>
            </a:r>
          </a:p>
          <a:p>
            <a:pPr marL="173736" lvl="2">
              <a:lnSpc>
                <a:spcPct val="100000"/>
              </a:lnSpc>
              <a:spcBef>
                <a:spcPts val="1000"/>
              </a:spcBef>
            </a:pPr>
            <a:r>
              <a:rPr lang="en-US" sz="900" dirty="0"/>
              <a:t>Computer Monitor </a:t>
            </a:r>
            <a:r>
              <a:rPr lang="en-US" sz="900" b="0" i="0" dirty="0">
                <a:effectLst/>
              </a:rPr>
              <a:t>–</a:t>
            </a:r>
            <a:r>
              <a:rPr lang="en-US" sz="900" dirty="0"/>
              <a:t> AdobeStock_78426504</a:t>
            </a:r>
          </a:p>
          <a:p>
            <a:pPr marL="173736" lvl="2">
              <a:lnSpc>
                <a:spcPct val="100000"/>
              </a:lnSpc>
              <a:spcBef>
                <a:spcPts val="1000"/>
              </a:spcBef>
            </a:pPr>
            <a:r>
              <a:rPr lang="en-US" sz="900" dirty="0"/>
              <a:t>Cell Phone &amp; Tablet </a:t>
            </a:r>
            <a:r>
              <a:rPr lang="en-US" sz="900" b="0" i="0" dirty="0">
                <a:effectLst/>
              </a:rPr>
              <a:t>–</a:t>
            </a:r>
            <a:r>
              <a:rPr lang="en-US" sz="900" dirty="0"/>
              <a:t> AdobeStock_408994395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76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58C6A-1386-2425-72D4-BE915B817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F5D65-DF5A-95E9-81F7-5841F961E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C6612-EEAE-B791-EEB1-0DD9E77F562A}"/>
              </a:ext>
            </a:extLst>
          </p:cNvPr>
          <p:cNvSpPr>
            <a:spLocks noGrp="1"/>
          </p:cNvSpPr>
          <p:nvPr>
            <p:ph type="body" idx="1"/>
          </p:nvPr>
        </p:nvSpPr>
        <p:spPr/>
        <p:txBody>
          <a:bodyPr/>
          <a:lstStyle/>
          <a:p>
            <a:pPr marL="0" indent="0">
              <a:spcBef>
                <a:spcPts val="0"/>
              </a:spcBef>
              <a:spcAft>
                <a:spcPts val="800"/>
              </a:spcAft>
              <a:buNone/>
            </a:pPr>
            <a:r>
              <a:rPr lang="en-US" b="1"/>
              <a:t>Presenter Notes: </a:t>
            </a:r>
          </a:p>
          <a:p>
            <a:pPr marL="171450" indent="-171450">
              <a:spcBef>
                <a:spcPts val="0"/>
              </a:spcBef>
              <a:spcAft>
                <a:spcPts val="800"/>
              </a:spcAft>
            </a:pPr>
            <a:r>
              <a:rPr lang="en-US" b="0"/>
              <a:t>Click on the maroon box or blue circle to navigate each section</a:t>
            </a:r>
          </a:p>
          <a:p>
            <a:pPr marL="171450" indent="-171450">
              <a:spcBef>
                <a:spcPts val="0"/>
              </a:spcBef>
              <a:spcAft>
                <a:spcPts val="800"/>
              </a:spcAft>
            </a:pPr>
            <a:r>
              <a:rPr lang="en-US" b="0"/>
              <a:t>Click the left arrow to return to the previous slide, the right arrow to proceed to the next slide, and the home icon to navigate back to this slide</a:t>
            </a:r>
          </a:p>
          <a:p>
            <a:pPr marL="0" indent="0">
              <a:spcBef>
                <a:spcPts val="0"/>
              </a:spcBef>
              <a:spcAft>
                <a:spcPts val="800"/>
              </a:spcAft>
              <a:buNone/>
            </a:pPr>
            <a:r>
              <a:rPr lang="en-US" b="1"/>
              <a:t>Icons:</a:t>
            </a:r>
          </a:p>
          <a:p>
            <a:pPr marL="0" indent="0">
              <a:spcBef>
                <a:spcPts val="0"/>
              </a:spcBef>
              <a:spcAft>
                <a:spcPts val="800"/>
              </a:spcAft>
              <a:buNone/>
            </a:pPr>
            <a:r>
              <a:rPr lang="en-US" b="0"/>
              <a:t>Hypertension: Adobe_Stock_547851759</a:t>
            </a:r>
          </a:p>
        </p:txBody>
      </p:sp>
      <p:sp>
        <p:nvSpPr>
          <p:cNvPr id="4" name="Slide Number Placeholder 3">
            <a:extLst>
              <a:ext uri="{FF2B5EF4-FFF2-40B4-BE49-F238E27FC236}">
                <a16:creationId xmlns:a16="http://schemas.microsoft.com/office/drawing/2014/main" id="{AA85E910-121A-6098-4D60-9E17AB07E244}"/>
              </a:ext>
            </a:extLst>
          </p:cNvPr>
          <p:cNvSpPr>
            <a:spLocks noGrp="1"/>
          </p:cNvSpPr>
          <p:nvPr>
            <p:ph type="sldNum" sz="quarter" idx="5"/>
          </p:nvPr>
        </p:nvSpPr>
        <p:spPr/>
        <p:txBody>
          <a:bodyPr/>
          <a:lstStyle/>
          <a:p>
            <a:fld id="{50487F27-F4AC-478C-A07B-A71CA0B86259}" type="slidenum">
              <a:rPr lang="en-US" smtClean="0"/>
              <a:pPr/>
              <a:t>3</a:t>
            </a:fld>
            <a:endParaRPr lang="en-US"/>
          </a:p>
        </p:txBody>
      </p:sp>
    </p:spTree>
    <p:extLst>
      <p:ext uri="{BB962C8B-B14F-4D97-AF65-F5344CB8AC3E}">
        <p14:creationId xmlns:p14="http://schemas.microsoft.com/office/powerpoint/2010/main" val="11801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Bef>
                <a:spcPts val="0"/>
              </a:spcBef>
              <a:spcAft>
                <a:spcPts val="600"/>
              </a:spcAft>
            </a:pPr>
            <a:endParaRPr lang="en-IN"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87F27-F4AC-478C-A07B-A71CA0B86259}"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294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B549-DC69-0ED3-7432-0424FEF8A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04262-BF0A-CBF0-C904-BB17915CE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362AF-A281-8724-C8E6-AEA15250BCDA}"/>
              </a:ext>
            </a:extLst>
          </p:cNvPr>
          <p:cNvSpPr>
            <a:spLocks noGrp="1"/>
          </p:cNvSpPr>
          <p:nvPr>
            <p:ph type="body" idx="1"/>
          </p:nvPr>
        </p:nvSpPr>
        <p:spPr>
          <a:xfrm>
            <a:off x="0" y="4326255"/>
            <a:ext cx="6856413" cy="5368671"/>
          </a:xfrm>
        </p:spPr>
        <p:txBody>
          <a:bodyPr/>
          <a:lstStyle/>
          <a:p>
            <a:pPr marL="0" indent="0" defTabSz="966612">
              <a:spcBef>
                <a:spcPts val="0"/>
              </a:spcBef>
              <a:buNone/>
              <a:defRPr/>
            </a:pPr>
            <a:r>
              <a:rPr lang="en-US" sz="800" b="1">
                <a:latin typeface="Arial" panose="020B0604020202020204" pitchFamily="34" charset="0"/>
                <a:cs typeface="Arial" panose="020B0604020202020204" pitchFamily="34" charset="0"/>
              </a:rPr>
              <a:t>Abbreviations: </a:t>
            </a:r>
          </a:p>
          <a:p>
            <a:pPr marL="0" indent="0" defTabSz="966612">
              <a:spcBef>
                <a:spcPts val="0"/>
              </a:spcBef>
              <a:buNone/>
              <a:defRPr/>
            </a:pPr>
            <a:r>
              <a:rPr lang="en-US" sz="800">
                <a:latin typeface="Arial" panose="020B0604020202020204" pitchFamily="34" charset="0"/>
                <a:cs typeface="Arial" panose="020B0604020202020204" pitchFamily="34" charset="0"/>
              </a:rPr>
              <a:t>BP = blood pressure; CI = confidence interval; CKD = chronic kidney disease; CVD = cardiovascular disease; eGFR = estimated glomerular filtration rate; HTN = hypertension; SBP = systolic blood pressure; US = United States.</a:t>
            </a:r>
            <a:endParaRPr lang="en-US" altLang="en-US" sz="800" b="1">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defTabSz="966612" eaLnBrk="0" fontAlgn="base" hangingPunct="0">
              <a:spcBef>
                <a:spcPts val="0"/>
              </a:spcBef>
              <a:buSzTx/>
              <a:buNone/>
            </a:pPr>
            <a:r>
              <a:rPr lang="en-US" altLang="en-US" sz="800" b="1">
                <a:solidFill>
                  <a:srgbClr val="000000"/>
                </a:solidFill>
                <a:latin typeface="Arial" panose="020B0604020202020204" pitchFamily="34" charset="0"/>
                <a:ea typeface="Calibri" panose="020F0502020204030204" pitchFamily="34" charset="0"/>
                <a:cs typeface="Arial" panose="020B0604020202020204" pitchFamily="34" charset="0"/>
              </a:rPr>
              <a:t>Speaker Notes:</a:t>
            </a:r>
          </a:p>
          <a:p>
            <a:pPr marL="181240" indent="-181240" defTabSz="966612" eaLnBrk="0" fontAlgn="base" hangingPunct="0">
              <a:spcBef>
                <a:spcPts val="0"/>
              </a:spcBef>
              <a:buSzTx/>
              <a:buFont typeface="Arial" panose="020B0604020202020204" pitchFamily="34" charset="0"/>
              <a:buChar char="•"/>
            </a:pPr>
            <a:r>
              <a:rPr lang="en-GB" sz="800">
                <a:latin typeface="Arial" panose="020B0604020202020204" pitchFamily="34" charset="0"/>
                <a:cs typeface="Arial" panose="020B0604020202020204" pitchFamily="34" charset="0"/>
              </a:rPr>
              <a:t>Hypertension (HTN) has a high global prevalence and is associated with poor health outcomes</a:t>
            </a:r>
            <a:r>
              <a:rPr lang="en-GB" sz="800" baseline="30000">
                <a:latin typeface="Arial" panose="020B0604020202020204" pitchFamily="34" charset="0"/>
                <a:cs typeface="Arial" panose="020B0604020202020204" pitchFamily="34" charset="0"/>
              </a:rPr>
              <a:t>1–5 </a:t>
            </a:r>
            <a:endPar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81240" indent="-181240" defTabSz="966612" eaLnBrk="0" fontAlgn="base" hangingPunct="0">
              <a:spcBef>
                <a:spcPts val="0"/>
              </a:spcBef>
              <a:buSzTx/>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Approximately 1.28 billion adults worldwide have HTN</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3</a:t>
            </a:r>
            <a:endPar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81240" lvl="1" indent="-181240" defTabSz="966612" eaLnBrk="0" fontAlgn="base" hangingPunct="0">
              <a:spcBef>
                <a:spcPts val="0"/>
              </a:spcBef>
              <a:buFont typeface="Arial" panose="020B0604020202020204" pitchFamily="34" charset="0"/>
              <a:buChar char="•"/>
            </a:pPr>
            <a:r>
              <a:rPr lang="en-GB" altLang="en-US" sz="800">
                <a:solidFill>
                  <a:srgbClr val="000000"/>
                </a:solidFill>
                <a:latin typeface="Arial" panose="020B0604020202020204" pitchFamily="34" charset="0"/>
                <a:ea typeface="Calibri" panose="020F0502020204030204" pitchFamily="34" charset="0"/>
                <a:cs typeface="Arial" panose="020B0604020202020204" pitchFamily="34" charset="0"/>
              </a:rPr>
              <a:t>HTN is a leading modifiable risk factor for cardiovascular disease (CVD)</a:t>
            </a:r>
            <a:r>
              <a:rPr lang="en-GB"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6</a:t>
            </a:r>
            <a:endPar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22893" lvl="2"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At age 30, the lifetime risk of CVD was 63.3% in people with HTN vs 46.1% in those with healthy blood pressure (BP) (17.2% absolute difference)</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7</a:t>
            </a:r>
          </a:p>
          <a:p>
            <a:pPr marL="181240" indent="-181240" defTabSz="966612" eaLnBrk="0" fontAlgn="base" hangingPunct="0">
              <a:spcBef>
                <a:spcPts val="0"/>
              </a:spcBef>
              <a:buSzTx/>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HTN is a major risk factor for chronic kidney disease (CKD)</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4,5</a:t>
            </a:r>
          </a:p>
          <a:p>
            <a:pPr marL="422893" lvl="2"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The prevalence of HTN in people with CKD has been reported to be 86.2% in the United States (US)</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5</a:t>
            </a:r>
          </a:p>
          <a:p>
            <a:pPr marL="422893" lvl="2"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Systolic blood pressure (SBP) has also been associated with incident CKD when SBP is &gt;120 mm Hg,</a:t>
            </a:r>
            <a:r>
              <a:rPr lang="en-GB" altLang="en-US" sz="800">
                <a:solidFill>
                  <a:srgbClr val="000000"/>
                </a:solidFill>
                <a:latin typeface="Arial" panose="020B0604020202020204" pitchFamily="34" charset="0"/>
                <a:ea typeface="Calibri" panose="020F0502020204030204" pitchFamily="34" charset="0"/>
                <a:cs typeface="Arial" panose="020B0604020202020204" pitchFamily="34" charset="0"/>
              </a:rPr>
              <a:t> with each 10 mm Hg rise in SBP associated with a 6% higher risk of CKD</a:t>
            </a: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 (hazard ratio [HR], 1.06; 95% CI, 1.04–1.08)</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4</a:t>
            </a:r>
          </a:p>
          <a:p>
            <a:pPr marL="422893" lvl="2"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SBP was associated with decline in estimated glomerular filtration rate (eGFR); each 10 mm Hg increase was estimated to lead to an additional 0.2 mL/min/1.73 m</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 decline per year</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4</a:t>
            </a:r>
          </a:p>
          <a:p>
            <a:pPr marL="181240"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HTN is a prevalent and modifiable risk factor for cognitive impairment and dementia</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8</a:t>
            </a:r>
          </a:p>
          <a:p>
            <a:pPr marL="638440" lvl="1" indent="-181240" defTabSz="966612" eaLnBrk="0" fontAlgn="base" hangingPunct="0">
              <a:spcBef>
                <a:spcPts val="0"/>
              </a:spcBef>
              <a:buFont typeface="Arial" panose="020B0604020202020204" pitchFamily="34" charset="0"/>
              <a:buChar char="•"/>
            </a:pPr>
            <a:r>
              <a:rPr lang="en-US" altLang="en-US" sz="800" baseline="0">
                <a:solidFill>
                  <a:srgbClr val="000000"/>
                </a:solidFill>
                <a:latin typeface="Arial" panose="020B0604020202020204" pitchFamily="34" charset="0"/>
                <a:ea typeface="Calibri" panose="020F0502020204030204" pitchFamily="34" charset="0"/>
                <a:cs typeface="Arial" panose="020B0604020202020204" pitchFamily="34" charset="0"/>
              </a:rPr>
              <a:t>A global estimate of 9.5 million cases of dementia were attributable to HTN in 2019</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9</a:t>
            </a:r>
            <a:r>
              <a:rPr lang="en-US" altLang="en-US" sz="800" baseline="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181240"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HTN is a leading risk factor for mortality worldwide</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2</a:t>
            </a:r>
          </a:p>
          <a:p>
            <a:pPr marL="422893" lvl="2" indent="-181240" defTabSz="966612" eaLnBrk="0" fontAlgn="base" hangingPunct="0">
              <a:spcBef>
                <a:spcPts val="0"/>
              </a:spcBef>
              <a:buFont typeface="Arial" panose="020B0604020202020204" pitchFamily="34" charset="0"/>
              <a:buChar char="•"/>
            </a:pPr>
            <a:r>
              <a:rPr lang="en-US" altLang="en-US" sz="800">
                <a:solidFill>
                  <a:srgbClr val="000000"/>
                </a:solidFill>
                <a:latin typeface="Arial" panose="020B0604020202020204" pitchFamily="34" charset="0"/>
                <a:ea typeface="Calibri" panose="020F0502020204030204" pitchFamily="34" charset="0"/>
                <a:cs typeface="Arial" panose="020B0604020202020204" pitchFamily="34" charset="0"/>
              </a:rPr>
              <a:t>In 2019, 10.8 million deaths were attributable to high SBP (19.2% of all deaths in 2019)</a:t>
            </a:r>
            <a:r>
              <a:rPr lang="en-US" altLang="en-US" sz="800" baseline="30000">
                <a:solidFill>
                  <a:srgbClr val="000000"/>
                </a:solidFill>
                <a:latin typeface="Arial" panose="020B0604020202020204" pitchFamily="34" charset="0"/>
                <a:ea typeface="Calibri" panose="020F0502020204030204" pitchFamily="34" charset="0"/>
                <a:cs typeface="Arial" panose="020B0604020202020204" pitchFamily="34" charset="0"/>
              </a:rPr>
              <a:t>2</a:t>
            </a:r>
          </a:p>
          <a:p>
            <a:pPr marL="0" indent="0">
              <a:spcBef>
                <a:spcPts val="0"/>
              </a:spcBef>
              <a:buNone/>
            </a:pPr>
            <a:endParaRPr lang="en-US" sz="700" b="1">
              <a:latin typeface="Arial" panose="020B0604020202020204" pitchFamily="34" charset="0"/>
              <a:cs typeface="Arial" panose="020B0604020202020204" pitchFamily="34" charset="0"/>
            </a:endParaRPr>
          </a:p>
          <a:p>
            <a:pPr marL="0" indent="0">
              <a:spcBef>
                <a:spcPts val="0"/>
              </a:spcBef>
              <a:buNone/>
            </a:pPr>
            <a:r>
              <a:rPr lang="en-US" sz="700" b="1">
                <a:latin typeface="Arial" panose="020B0604020202020204" pitchFamily="34" charset="0"/>
                <a:cs typeface="Arial" panose="020B0604020202020204" pitchFamily="34" charset="0"/>
              </a:rPr>
              <a:t>References:</a:t>
            </a:r>
          </a:p>
          <a:p>
            <a:pPr marL="193322" indent="-193322">
              <a:spcBef>
                <a:spcPts val="0"/>
              </a:spcBef>
              <a:buFont typeface="+mj-lt"/>
              <a:buAutoNum type="arabicPeriod"/>
            </a:pPr>
            <a:r>
              <a:rPr lang="en-US" sz="700">
                <a:latin typeface="Arial" panose="020B0604020202020204" pitchFamily="34" charset="0"/>
                <a:cs typeface="Arial" panose="020B0604020202020204" pitchFamily="34" charset="0"/>
              </a:rPr>
              <a:t>Mills KT, Stefanescu A, He J. The global epidemiology of hypertension. </a:t>
            </a:r>
            <a:r>
              <a:rPr lang="en-US" sz="700" i="1">
                <a:latin typeface="Arial" panose="020B0604020202020204" pitchFamily="34" charset="0"/>
                <a:cs typeface="Arial" panose="020B0604020202020204" pitchFamily="34" charset="0"/>
              </a:rPr>
              <a:t>Nat Rev Nephrol</a:t>
            </a:r>
            <a:r>
              <a:rPr lang="en-US" sz="700">
                <a:latin typeface="Arial" panose="020B0604020202020204" pitchFamily="34" charset="0"/>
                <a:cs typeface="Arial" panose="020B0604020202020204" pitchFamily="34" charset="0"/>
              </a:rPr>
              <a:t>. 2020;16(4):223-237. </a:t>
            </a:r>
            <a:r>
              <a:rPr lang="en-US" sz="700" err="1">
                <a:latin typeface="Arial" panose="020B0604020202020204" pitchFamily="34" charset="0"/>
                <a:cs typeface="Arial" panose="020B0604020202020204" pitchFamily="34" charset="0"/>
              </a:rPr>
              <a:t>doi</a:t>
            </a:r>
            <a:r>
              <a:rPr lang="en-US" sz="700">
                <a:latin typeface="Arial" panose="020B0604020202020204" pitchFamily="34" charset="0"/>
                <a:cs typeface="Arial" panose="020B0604020202020204" pitchFamily="34" charset="0"/>
              </a:rPr>
              <a:t>: 10.1038/s41581-019-0244-2</a:t>
            </a:r>
          </a:p>
          <a:p>
            <a:pPr marL="193322" indent="-193322" defTabSz="966612">
              <a:spcBef>
                <a:spcPts val="0"/>
              </a:spcBef>
              <a:buFont typeface="+mj-lt"/>
              <a:buAutoNum type="arabicPeriod"/>
              <a:defRPr/>
            </a:pPr>
            <a:r>
              <a:rPr lang="en-GB" sz="700" kern="100">
                <a:latin typeface="Arial" panose="020B0604020202020204" pitchFamily="34" charset="0"/>
                <a:ea typeface="Calibri" panose="020F0502020204030204" pitchFamily="34" charset="0"/>
                <a:cs typeface="Arial" panose="020B0604020202020204" pitchFamily="34" charset="0"/>
              </a:rPr>
              <a:t>GBD 2019 Risk Factors Collaborators. Global burden of 87 risk factors in 204 countries and territories, 1990–2019: a systematic analysis for the Global Burden of Disease Study 2019. </a:t>
            </a:r>
            <a:r>
              <a:rPr lang="en-GB" sz="700" i="1" kern="100">
                <a:latin typeface="Arial" panose="020B0604020202020204" pitchFamily="34" charset="0"/>
                <a:ea typeface="Calibri" panose="020F0502020204030204" pitchFamily="34" charset="0"/>
                <a:cs typeface="Arial" panose="020B0604020202020204" pitchFamily="34" charset="0"/>
              </a:rPr>
              <a:t>Lancet.</a:t>
            </a:r>
            <a:r>
              <a:rPr lang="en-GB" sz="700" kern="100">
                <a:latin typeface="Arial" panose="020B0604020202020204" pitchFamily="34" charset="0"/>
                <a:ea typeface="Calibri" panose="020F0502020204030204" pitchFamily="34" charset="0"/>
                <a:cs typeface="Arial" panose="020B0604020202020204" pitchFamily="34" charset="0"/>
              </a:rPr>
              <a:t> 2020;</a:t>
            </a:r>
            <a:r>
              <a:rPr lang="en-IN" sz="700" kern="100">
                <a:latin typeface="Arial" panose="020B0604020202020204" pitchFamily="34" charset="0"/>
                <a:ea typeface="Calibri" panose="020F0502020204030204" pitchFamily="34" charset="0"/>
                <a:cs typeface="Arial" panose="020B0604020202020204" pitchFamily="34" charset="0"/>
              </a:rPr>
              <a:t>396</a:t>
            </a:r>
            <a:r>
              <a:rPr lang="en-IN" sz="700">
                <a:latin typeface="Arial" panose="020B0604020202020204" pitchFamily="34" charset="0"/>
                <a:cs typeface="Arial" panose="020B0604020202020204" pitchFamily="34" charset="0"/>
              </a:rPr>
              <a:t>(10258):1223-1249. doi:10.1016/S0140-6736(20)30752-2</a:t>
            </a:r>
            <a:endParaRPr lang="en-US" sz="700">
              <a:latin typeface="Arial" panose="020B0604020202020204" pitchFamily="34" charset="0"/>
              <a:cs typeface="Arial" panose="020B0604020202020204" pitchFamily="34" charset="0"/>
            </a:endParaRPr>
          </a:p>
          <a:p>
            <a:pPr marL="193322" indent="-193322">
              <a:spcBef>
                <a:spcPts val="0"/>
              </a:spcBef>
              <a:buFont typeface="+mj-lt"/>
              <a:buAutoNum type="arabicPeriod"/>
            </a:pPr>
            <a:r>
              <a:rPr lang="en-US" sz="700">
                <a:latin typeface="Arial" panose="020B0604020202020204" pitchFamily="34" charset="0"/>
                <a:cs typeface="Arial" panose="020B0604020202020204" pitchFamily="34" charset="0"/>
              </a:rPr>
              <a:t>NCD Risk Factor Collaboration (NCD-</a:t>
            </a:r>
            <a:r>
              <a:rPr lang="en-US" sz="700" err="1">
                <a:latin typeface="Arial" panose="020B0604020202020204" pitchFamily="34" charset="0"/>
                <a:cs typeface="Arial" panose="020B0604020202020204" pitchFamily="34" charset="0"/>
              </a:rPr>
              <a:t>RisC</a:t>
            </a:r>
            <a:r>
              <a:rPr lang="en-US" sz="700">
                <a:latin typeface="Arial" panose="020B0604020202020204" pitchFamily="34" charset="0"/>
                <a:cs typeface="Arial" panose="020B0604020202020204" pitchFamily="34" charset="0"/>
              </a:rPr>
              <a:t>). Worldwide trends in hypertension prevalence and progress in treatment and control from 1990 to 2019: a pooled analysis of 1201 population-representative studies with 104 million participants. </a:t>
            </a:r>
            <a:r>
              <a:rPr lang="en-US" sz="700" i="1">
                <a:latin typeface="Arial" panose="020B0604020202020204" pitchFamily="34" charset="0"/>
                <a:cs typeface="Arial" panose="020B0604020202020204" pitchFamily="34" charset="0"/>
              </a:rPr>
              <a:t>Lancet</a:t>
            </a:r>
            <a:r>
              <a:rPr lang="en-US" sz="700">
                <a:latin typeface="Arial" panose="020B0604020202020204" pitchFamily="34" charset="0"/>
                <a:cs typeface="Arial" panose="020B0604020202020204" pitchFamily="34" charset="0"/>
              </a:rPr>
              <a:t>. 2021;398(10304):957-980. doi:10.1016/S0140-6736(21)01330-1</a:t>
            </a:r>
          </a:p>
          <a:p>
            <a:pPr marL="193322" indent="-193322" defTabSz="966612">
              <a:spcBef>
                <a:spcPts val="0"/>
              </a:spcBef>
              <a:buFont typeface="+mj-lt"/>
              <a:buAutoNum type="arabicPeriod"/>
              <a:defRPr/>
            </a:pPr>
            <a:r>
              <a:rPr lang="fr-FR" sz="700" kern="100" err="1">
                <a:latin typeface="Arial" panose="020B0604020202020204" pitchFamily="34" charset="0"/>
                <a:ea typeface="Calibri" panose="020F0502020204030204" pitchFamily="34" charset="0"/>
                <a:cs typeface="Arial" panose="020B0604020202020204" pitchFamily="34" charset="0"/>
              </a:rPr>
              <a:t>Hanratty</a:t>
            </a:r>
            <a:r>
              <a:rPr lang="fr-FR" sz="700" kern="100">
                <a:latin typeface="Arial" panose="020B0604020202020204" pitchFamily="34" charset="0"/>
                <a:ea typeface="Calibri" panose="020F0502020204030204" pitchFamily="34" charset="0"/>
                <a:cs typeface="Arial" panose="020B0604020202020204" pitchFamily="34" charset="0"/>
              </a:rPr>
              <a:t> R, </a:t>
            </a:r>
            <a:r>
              <a:rPr lang="fr-FR" sz="700" kern="100" err="1">
                <a:latin typeface="Arial" panose="020B0604020202020204" pitchFamily="34" charset="0"/>
                <a:ea typeface="Calibri" panose="020F0502020204030204" pitchFamily="34" charset="0"/>
                <a:cs typeface="Arial" panose="020B0604020202020204" pitchFamily="34" charset="0"/>
              </a:rPr>
              <a:t>Chonchol</a:t>
            </a:r>
            <a:r>
              <a:rPr lang="fr-FR" sz="700" kern="100">
                <a:latin typeface="Arial" panose="020B0604020202020204" pitchFamily="34" charset="0"/>
                <a:ea typeface="Calibri" panose="020F0502020204030204" pitchFamily="34" charset="0"/>
                <a:cs typeface="Arial" panose="020B0604020202020204" pitchFamily="34" charset="0"/>
              </a:rPr>
              <a:t> M, </a:t>
            </a:r>
            <a:r>
              <a:rPr lang="fr-FR" sz="700" kern="100" err="1">
                <a:latin typeface="Arial" panose="020B0604020202020204" pitchFamily="34" charset="0"/>
                <a:ea typeface="Calibri" panose="020F0502020204030204" pitchFamily="34" charset="0"/>
                <a:cs typeface="Arial" panose="020B0604020202020204" pitchFamily="34" charset="0"/>
              </a:rPr>
              <a:t>Havranek</a:t>
            </a:r>
            <a:r>
              <a:rPr lang="fr-FR" sz="700" kern="100">
                <a:latin typeface="Arial" panose="020B0604020202020204" pitchFamily="34" charset="0"/>
                <a:ea typeface="Calibri" panose="020F0502020204030204" pitchFamily="34" charset="0"/>
                <a:cs typeface="Arial" panose="020B0604020202020204" pitchFamily="34" charset="0"/>
              </a:rPr>
              <a:t> EP, et al. Relationship </a:t>
            </a:r>
            <a:r>
              <a:rPr lang="fr-FR" sz="700" kern="100" err="1">
                <a:latin typeface="Arial" panose="020B0604020202020204" pitchFamily="34" charset="0"/>
                <a:ea typeface="Calibri" panose="020F0502020204030204" pitchFamily="34" charset="0"/>
                <a:cs typeface="Arial" panose="020B0604020202020204" pitchFamily="34" charset="0"/>
              </a:rPr>
              <a:t>between</a:t>
            </a:r>
            <a:r>
              <a:rPr lang="fr-FR" sz="700" kern="100">
                <a:latin typeface="Arial" panose="020B0604020202020204" pitchFamily="34" charset="0"/>
                <a:ea typeface="Calibri" panose="020F0502020204030204" pitchFamily="34" charset="0"/>
                <a:cs typeface="Arial" panose="020B0604020202020204" pitchFamily="34" charset="0"/>
              </a:rPr>
              <a:t> </a:t>
            </a:r>
            <a:r>
              <a:rPr lang="fr-FR" sz="700" kern="100" err="1">
                <a:latin typeface="Arial" panose="020B0604020202020204" pitchFamily="34" charset="0"/>
                <a:ea typeface="Calibri" panose="020F0502020204030204" pitchFamily="34" charset="0"/>
                <a:cs typeface="Arial" panose="020B0604020202020204" pitchFamily="34" charset="0"/>
              </a:rPr>
              <a:t>blood</a:t>
            </a:r>
            <a:r>
              <a:rPr lang="fr-FR" sz="700" kern="100">
                <a:latin typeface="Arial" panose="020B0604020202020204" pitchFamily="34" charset="0"/>
                <a:ea typeface="Calibri" panose="020F0502020204030204" pitchFamily="34" charset="0"/>
                <a:cs typeface="Arial" panose="020B0604020202020204" pitchFamily="34" charset="0"/>
              </a:rPr>
              <a:t> pressure and incident </a:t>
            </a:r>
            <a:r>
              <a:rPr lang="fr-FR" sz="700" kern="100" err="1">
                <a:latin typeface="Arial" panose="020B0604020202020204" pitchFamily="34" charset="0"/>
                <a:ea typeface="Calibri" panose="020F0502020204030204" pitchFamily="34" charset="0"/>
                <a:cs typeface="Arial" panose="020B0604020202020204" pitchFamily="34" charset="0"/>
              </a:rPr>
              <a:t>chronic</a:t>
            </a:r>
            <a:r>
              <a:rPr lang="fr-FR" sz="700" kern="100">
                <a:latin typeface="Arial" panose="020B0604020202020204" pitchFamily="34" charset="0"/>
                <a:ea typeface="Calibri" panose="020F0502020204030204" pitchFamily="34" charset="0"/>
                <a:cs typeface="Arial" panose="020B0604020202020204" pitchFamily="34" charset="0"/>
              </a:rPr>
              <a:t> </a:t>
            </a:r>
            <a:r>
              <a:rPr lang="fr-FR" sz="700" kern="100" err="1">
                <a:latin typeface="Arial" panose="020B0604020202020204" pitchFamily="34" charset="0"/>
                <a:ea typeface="Calibri" panose="020F0502020204030204" pitchFamily="34" charset="0"/>
                <a:cs typeface="Arial" panose="020B0604020202020204" pitchFamily="34" charset="0"/>
              </a:rPr>
              <a:t>kidney</a:t>
            </a:r>
            <a:r>
              <a:rPr lang="fr-FR" sz="700" kern="100">
                <a:latin typeface="Arial" panose="020B0604020202020204" pitchFamily="34" charset="0"/>
                <a:ea typeface="Calibri" panose="020F0502020204030204" pitchFamily="34" charset="0"/>
                <a:cs typeface="Arial" panose="020B0604020202020204" pitchFamily="34" charset="0"/>
              </a:rPr>
              <a:t> </a:t>
            </a:r>
            <a:r>
              <a:rPr lang="fr-FR" sz="700" kern="100" err="1">
                <a:latin typeface="Arial" panose="020B0604020202020204" pitchFamily="34" charset="0"/>
                <a:ea typeface="Calibri" panose="020F0502020204030204" pitchFamily="34" charset="0"/>
                <a:cs typeface="Arial" panose="020B0604020202020204" pitchFamily="34" charset="0"/>
              </a:rPr>
              <a:t>disease</a:t>
            </a:r>
            <a:r>
              <a:rPr lang="fr-FR" sz="700" kern="100">
                <a:latin typeface="Arial" panose="020B0604020202020204" pitchFamily="34" charset="0"/>
                <a:ea typeface="Calibri" panose="020F0502020204030204" pitchFamily="34" charset="0"/>
                <a:cs typeface="Arial" panose="020B0604020202020204" pitchFamily="34" charset="0"/>
              </a:rPr>
              <a:t> in hypertensive patients. </a:t>
            </a:r>
            <a:r>
              <a:rPr lang="fr-FR" sz="700" i="1" kern="100">
                <a:latin typeface="Arial" panose="020B0604020202020204" pitchFamily="34" charset="0"/>
                <a:ea typeface="Calibri" panose="020F0502020204030204" pitchFamily="34" charset="0"/>
                <a:cs typeface="Arial" panose="020B0604020202020204" pitchFamily="34" charset="0"/>
              </a:rPr>
              <a:t>Clin J Am Soc </a:t>
            </a:r>
            <a:r>
              <a:rPr lang="fr-FR" sz="700" i="1" kern="100" err="1">
                <a:latin typeface="Arial" panose="020B0604020202020204" pitchFamily="34" charset="0"/>
                <a:ea typeface="Calibri" panose="020F0502020204030204" pitchFamily="34" charset="0"/>
                <a:cs typeface="Arial" panose="020B0604020202020204" pitchFamily="34" charset="0"/>
              </a:rPr>
              <a:t>Nephrol</a:t>
            </a:r>
            <a:r>
              <a:rPr lang="fr-FR" sz="700" kern="100">
                <a:latin typeface="Arial" panose="020B0604020202020204" pitchFamily="34" charset="0"/>
                <a:ea typeface="Calibri" panose="020F0502020204030204" pitchFamily="34" charset="0"/>
                <a:cs typeface="Arial" panose="020B0604020202020204" pitchFamily="34" charset="0"/>
              </a:rPr>
              <a:t>. 2011;6(11):2605-2611. doi:10.2215/CJN.02240311</a:t>
            </a:r>
          </a:p>
          <a:p>
            <a:pPr marL="193322" indent="-193322" defTabSz="966612">
              <a:spcBef>
                <a:spcPts val="0"/>
              </a:spcBef>
              <a:buFont typeface="+mj-lt"/>
              <a:buAutoNum type="arabicPeriod"/>
              <a:defRPr/>
            </a:pPr>
            <a:r>
              <a:rPr lang="fr-FR" sz="700" kern="100" err="1">
                <a:latin typeface="Arial" panose="020B0604020202020204" pitchFamily="34" charset="0"/>
                <a:ea typeface="Calibri" panose="020F0502020204030204" pitchFamily="34" charset="0"/>
                <a:cs typeface="Arial" panose="020B0604020202020204" pitchFamily="34" charset="0"/>
              </a:rPr>
              <a:t>Sarafidis</a:t>
            </a:r>
            <a:r>
              <a:rPr lang="fr-FR" sz="700" kern="100">
                <a:latin typeface="Arial" panose="020B0604020202020204" pitchFamily="34" charset="0"/>
                <a:ea typeface="Calibri" panose="020F0502020204030204" pitchFamily="34" charset="0"/>
                <a:cs typeface="Arial" panose="020B0604020202020204" pitchFamily="34" charset="0"/>
              </a:rPr>
              <a:t> PE, Li S, Chen SC, et al. </a:t>
            </a:r>
            <a:r>
              <a:rPr lang="en-GB" sz="700" kern="100">
                <a:latin typeface="Arial" panose="020B0604020202020204" pitchFamily="34" charset="0"/>
                <a:ea typeface="Calibri" panose="020F0502020204030204" pitchFamily="34" charset="0"/>
                <a:cs typeface="Arial" panose="020B0604020202020204" pitchFamily="34" charset="0"/>
              </a:rPr>
              <a:t>Hypertension awareness, treatment, and control in chronic kidney disease. </a:t>
            </a:r>
            <a:r>
              <a:rPr lang="en-IN" sz="700" i="1">
                <a:latin typeface="Arial" panose="020B0604020202020204" pitchFamily="34" charset="0"/>
                <a:cs typeface="Arial" panose="020B0604020202020204" pitchFamily="34" charset="0"/>
              </a:rPr>
              <a:t>Am J Med</a:t>
            </a:r>
            <a:r>
              <a:rPr lang="en-IN" sz="700">
                <a:latin typeface="Arial" panose="020B0604020202020204" pitchFamily="34" charset="0"/>
                <a:cs typeface="Arial" panose="020B0604020202020204" pitchFamily="34" charset="0"/>
              </a:rPr>
              <a:t>. </a:t>
            </a:r>
            <a:r>
              <a:rPr lang="fr-FR" sz="700" kern="100">
                <a:latin typeface="Arial" panose="020B0604020202020204" pitchFamily="34" charset="0"/>
                <a:ea typeface="Calibri" panose="020F0502020204030204" pitchFamily="34" charset="0"/>
                <a:cs typeface="Arial" panose="020B0604020202020204" pitchFamily="34" charset="0"/>
              </a:rPr>
              <a:t>2008;121(4):332-340. doi:10.1016/j.amjmed.2007.11.025</a:t>
            </a:r>
            <a:endParaRPr lang="en-US" sz="700">
              <a:latin typeface="Arial" panose="020B0604020202020204" pitchFamily="34" charset="0"/>
              <a:cs typeface="Arial" panose="020B0604020202020204" pitchFamily="34" charset="0"/>
            </a:endParaRPr>
          </a:p>
          <a:p>
            <a:pPr marL="193322" indent="-193322">
              <a:spcBef>
                <a:spcPts val="0"/>
              </a:spcBef>
              <a:buFont typeface="+mj-lt"/>
              <a:buAutoNum type="arabicPeriod"/>
            </a:pPr>
            <a:r>
              <a:rPr lang="en-US" altLang="en-US" sz="700">
                <a:latin typeface="Arial" panose="020B0604020202020204" pitchFamily="34" charset="0"/>
                <a:ea typeface="Calibri" panose="020F0502020204030204" pitchFamily="34" charset="0"/>
                <a:cs typeface="Arial" panose="020B0604020202020204" pitchFamily="34" charset="0"/>
              </a:rPr>
              <a:t>World Heart Federation (WHF). </a:t>
            </a:r>
            <a:r>
              <a:rPr lang="en-GB" altLang="en-US" sz="700">
                <a:latin typeface="Arial" panose="020B0604020202020204" pitchFamily="34" charset="0"/>
                <a:ea typeface="Calibri" panose="020F0502020204030204" pitchFamily="34" charset="0"/>
                <a:cs typeface="Arial" panose="020B0604020202020204" pitchFamily="34" charset="0"/>
              </a:rPr>
              <a:t>World Hypertension Day: Taking action against the silent epidemic of high blood pressure (2022).</a:t>
            </a:r>
            <a:r>
              <a:rPr lang="en-US" altLang="en-US" sz="700">
                <a:latin typeface="Arial" panose="020B0604020202020204" pitchFamily="34" charset="0"/>
                <a:ea typeface="Calibri" panose="020F0502020204030204" pitchFamily="34" charset="0"/>
                <a:cs typeface="Arial" panose="020B0604020202020204" pitchFamily="34" charset="0"/>
              </a:rPr>
              <a:t> WHF website. Accessed August 30, 2025. https://world-heart-federation.org/news/world-hypertension-day-taking-action-against-the-silent-epidemic-of-high-blood-pressure/</a:t>
            </a:r>
          </a:p>
          <a:p>
            <a:pPr marL="193322" indent="-193322">
              <a:spcBef>
                <a:spcPts val="0"/>
              </a:spcBef>
              <a:buFont typeface="+mj-lt"/>
              <a:buAutoNum type="arabicPeriod"/>
            </a:pPr>
            <a:r>
              <a:rPr lang="en-US" sz="700" kern="100" err="1">
                <a:latin typeface="Arial" panose="020B0604020202020204" pitchFamily="34" charset="0"/>
                <a:ea typeface="Calibri" panose="020F0502020204030204" pitchFamily="34" charset="0"/>
                <a:cs typeface="Arial" panose="020B0604020202020204" pitchFamily="34" charset="0"/>
              </a:rPr>
              <a:t>Rapsomaniki</a:t>
            </a:r>
            <a:r>
              <a:rPr lang="en-US" sz="700" kern="100">
                <a:latin typeface="Arial" panose="020B0604020202020204" pitchFamily="34" charset="0"/>
                <a:ea typeface="Calibri" panose="020F0502020204030204" pitchFamily="34" charset="0"/>
                <a:cs typeface="Arial" panose="020B0604020202020204" pitchFamily="34" charset="0"/>
              </a:rPr>
              <a:t> E, Timmis A, George J, et al. </a:t>
            </a:r>
            <a:r>
              <a:rPr lang="en-GB" sz="700" kern="100">
                <a:latin typeface="Arial" panose="020B0604020202020204" pitchFamily="34" charset="0"/>
                <a:ea typeface="Calibri" panose="020F0502020204030204" pitchFamily="34" charset="0"/>
                <a:cs typeface="Arial" panose="020B0604020202020204" pitchFamily="34" charset="0"/>
              </a:rPr>
              <a:t>Blood pressure and incidence of twelve cardiovascular diseases: lifetime risks, healthy life-years lost, and age-specific associations in 1.25 million people. </a:t>
            </a:r>
            <a:r>
              <a:rPr lang="en-US" sz="700" i="1" kern="100">
                <a:latin typeface="Arial" panose="020B0604020202020204" pitchFamily="34" charset="0"/>
                <a:ea typeface="Calibri" panose="020F0502020204030204" pitchFamily="34" charset="0"/>
                <a:cs typeface="Arial" panose="020B0604020202020204" pitchFamily="34" charset="0"/>
              </a:rPr>
              <a:t>Lancet</a:t>
            </a:r>
            <a:r>
              <a:rPr lang="en-US" sz="700" kern="100">
                <a:latin typeface="Arial" panose="020B0604020202020204" pitchFamily="34" charset="0"/>
                <a:ea typeface="Calibri" panose="020F0502020204030204" pitchFamily="34" charset="0"/>
                <a:cs typeface="Arial" panose="020B0604020202020204" pitchFamily="34" charset="0"/>
              </a:rPr>
              <a:t>. 2014;383(9932):1899-1911. doi:10.1016/S0140-6736(14)60685-1</a:t>
            </a:r>
          </a:p>
          <a:p>
            <a:pPr marL="193322" indent="-193322">
              <a:spcBef>
                <a:spcPts val="0"/>
              </a:spcBef>
              <a:buFont typeface="+mj-lt"/>
              <a:buAutoNum type="arabicPeriod"/>
            </a:pPr>
            <a:r>
              <a:rPr lang="en-US" sz="700" kern="100">
                <a:latin typeface="Arial" panose="020B0604020202020204" pitchFamily="34" charset="0"/>
                <a:ea typeface="Calibri" panose="020F0502020204030204" pitchFamily="34" charset="0"/>
                <a:cs typeface="Arial" panose="020B0604020202020204" pitchFamily="34" charset="0"/>
              </a:rPr>
              <a:t>Jones DW, Ferdinand KC, Taler SJ  et al. 2025 AHA/ACC/AANP/AAPA/ABC/ACCP/ACPM/AGS/AMA/ASPC/NMA/ PCNA/SGIM guideline for the prevention, detection, evaluation, and management of high blood pressure in adults: A report of the American College of Cardiology/American Heart Association Joint Committee on Clinical Practice Guidelines. J Am Coll </a:t>
            </a:r>
            <a:r>
              <a:rPr lang="en-US" sz="700" kern="100" err="1">
                <a:latin typeface="Arial" panose="020B0604020202020204" pitchFamily="34" charset="0"/>
                <a:ea typeface="Calibri" panose="020F0502020204030204" pitchFamily="34" charset="0"/>
                <a:cs typeface="Arial" panose="020B0604020202020204" pitchFamily="34" charset="0"/>
              </a:rPr>
              <a:t>Cardiol</a:t>
            </a:r>
            <a:r>
              <a:rPr lang="en-US" sz="700" kern="100">
                <a:latin typeface="Arial" panose="020B0604020202020204" pitchFamily="34" charset="0"/>
                <a:ea typeface="Calibri" panose="020F0502020204030204" pitchFamily="34" charset="0"/>
                <a:cs typeface="Arial" panose="020B0604020202020204" pitchFamily="34" charset="0"/>
              </a:rPr>
              <a:t>. 2025; 86(18):1567-1678. doi:10.1016/jacc.2025.05.007</a:t>
            </a:r>
          </a:p>
          <a:p>
            <a:pPr marL="193322" indent="-193322">
              <a:spcBef>
                <a:spcPts val="0"/>
              </a:spcBef>
              <a:buFont typeface="+mj-lt"/>
              <a:buAutoNum type="arabicPeriod"/>
            </a:pPr>
            <a:r>
              <a:rPr lang="en-US" sz="700" b="0" i="0" kern="1200">
                <a:solidFill>
                  <a:schemeClr val="tx1"/>
                </a:solidFill>
                <a:effectLst/>
                <a:latin typeface="Arial" panose="020B0604020202020204" pitchFamily="34" charset="0"/>
                <a:cs typeface="Arial" panose="020B0604020202020204" pitchFamily="34" charset="0"/>
              </a:rPr>
              <a:t>Mulligan MD, Murphy R, Reddin C, et al. Population attributable fraction of hypertension for dementia: global, regional, and national estimates for 186 countries. </a:t>
            </a:r>
            <a:r>
              <a:rPr lang="en-US" sz="700" b="0" i="1" kern="1200" err="1">
                <a:solidFill>
                  <a:schemeClr val="tx1"/>
                </a:solidFill>
                <a:effectLst/>
                <a:latin typeface="Arial" panose="020B0604020202020204" pitchFamily="34" charset="0"/>
                <a:cs typeface="Arial" panose="020B0604020202020204" pitchFamily="34" charset="0"/>
              </a:rPr>
              <a:t>EClinicalMedicine</a:t>
            </a:r>
            <a:r>
              <a:rPr lang="en-US" sz="700" b="0" i="0" kern="1200">
                <a:solidFill>
                  <a:schemeClr val="tx1"/>
                </a:solidFill>
                <a:effectLst/>
                <a:latin typeface="Arial" panose="020B0604020202020204" pitchFamily="34" charset="0"/>
                <a:cs typeface="Arial" panose="020B0604020202020204" pitchFamily="34" charset="0"/>
              </a:rPr>
              <a:t>. 2023;60:102012. </a:t>
            </a:r>
            <a:r>
              <a:rPr lang="en-US" sz="700" b="0" i="0" kern="1200" err="1">
                <a:solidFill>
                  <a:schemeClr val="tx1"/>
                </a:solidFill>
                <a:effectLst/>
                <a:latin typeface="Arial" panose="020B0604020202020204" pitchFamily="34" charset="0"/>
                <a:cs typeface="Arial" panose="020B0604020202020204" pitchFamily="34" charset="0"/>
              </a:rPr>
              <a:t>doi</a:t>
            </a:r>
            <a:r>
              <a:rPr lang="en-US" sz="700" b="0" i="0" kern="1200">
                <a:solidFill>
                  <a:schemeClr val="tx1"/>
                </a:solidFill>
                <a:effectLst/>
                <a:latin typeface="Arial" panose="020B0604020202020204" pitchFamily="34" charset="0"/>
                <a:cs typeface="Arial" panose="020B0604020202020204" pitchFamily="34" charset="0"/>
              </a:rPr>
              <a:t>: 10.1016/j.eclinm.2023.102012</a:t>
            </a:r>
            <a:endParaRPr lang="en-US" sz="700" kern="10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C427E39-1B99-EF65-CBD4-97E201D6F45E}"/>
              </a:ext>
            </a:extLst>
          </p:cNvPr>
          <p:cNvSpPr>
            <a:spLocks noGrp="1"/>
          </p:cNvSpPr>
          <p:nvPr>
            <p:ph type="sldNum" sz="quarter" idx="5"/>
          </p:nvPr>
        </p:nvSpPr>
        <p:spPr/>
        <p:txBody>
          <a:bodyPr/>
          <a:lstStyle/>
          <a:p>
            <a:fld id="{50487F27-F4AC-478C-A07B-A71CA0B86259}" type="slidenum">
              <a:rPr lang="en-US" smtClean="0"/>
              <a:pPr/>
              <a:t>5</a:t>
            </a:fld>
            <a:endParaRPr lang="en-US"/>
          </a:p>
        </p:txBody>
      </p:sp>
    </p:spTree>
    <p:extLst>
      <p:ext uri="{BB962C8B-B14F-4D97-AF65-F5344CB8AC3E}">
        <p14:creationId xmlns:p14="http://schemas.microsoft.com/office/powerpoint/2010/main" val="67422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8959-6083-E49D-0AE5-8130C756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606F7-C651-86B6-73C8-84ECB2700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FABD6B-A4C6-EBA6-08AE-5B23EB69B4C4}"/>
              </a:ext>
            </a:extLst>
          </p:cNvPr>
          <p:cNvSpPr>
            <a:spLocks noGrp="1"/>
          </p:cNvSpPr>
          <p:nvPr>
            <p:ph type="body" idx="1"/>
          </p:nvPr>
        </p:nvSpPr>
        <p:spPr/>
        <p:txBody>
          <a:bodyPr/>
          <a:lstStyle/>
          <a:p>
            <a:pPr marL="0" indent="0" defTabSz="914400" eaLnBrk="0" fontAlgn="base" hangingPunct="0">
              <a:lnSpc>
                <a:spcPct val="100000"/>
              </a:lnSpc>
              <a:spcBef>
                <a:spcPct val="0"/>
              </a:spcBef>
              <a:spcAft>
                <a:spcPts val="800"/>
              </a:spcAft>
              <a:buClr>
                <a:schemeClr val="accent1"/>
              </a:buClr>
              <a:buFont typeface="Arial" panose="020B0604020202020204" pitchFamily="34" charset="0"/>
              <a:buNone/>
            </a:pPr>
            <a:r>
              <a:rPr kumimoji="0" lang="en-US" altLang="en-US" sz="1200" b="1" u="none" strike="noStrike" cap="none" normalizeH="0">
                <a:ln>
                  <a:noFill/>
                </a:ln>
                <a:solidFill>
                  <a:srgbClr val="000000"/>
                </a:solidFill>
                <a:effectLst/>
                <a:latin typeface="+mj-lt"/>
                <a:ea typeface="Calibri" panose="020F0502020204030204" pitchFamily="34" charset="0"/>
                <a:cs typeface="Arial" panose="020B0604020202020204" pitchFamily="34" charset="0"/>
              </a:rPr>
              <a:t>Speaker Notes:</a:t>
            </a:r>
          </a:p>
          <a:p>
            <a:pPr marL="182880" indent="-182880" defTabSz="914400" eaLnBrk="0" fontAlgn="base" hangingPunct="0">
              <a:lnSpc>
                <a:spcPct val="100000"/>
              </a:lnSpc>
              <a:spcBef>
                <a:spcPct val="0"/>
              </a:spcBef>
              <a:spcAft>
                <a:spcPts val="800"/>
              </a:spcAft>
              <a:buClr>
                <a:schemeClr val="accent1"/>
              </a:buClr>
              <a:buFont typeface="Arial" panose="020B0604020202020204" pitchFamily="34" charset="0"/>
              <a:buChar char="•"/>
            </a:pPr>
            <a:r>
              <a:rPr kumimoji="0" lang="en-US" altLang="en-US" sz="1200" b="0" u="none" strike="noStrike" cap="none" normalizeH="0">
                <a:ln>
                  <a:noFill/>
                </a:ln>
                <a:solidFill>
                  <a:srgbClr val="000000"/>
                </a:solidFill>
                <a:effectLst/>
                <a:latin typeface="+mj-lt"/>
                <a:ea typeface="Calibri" panose="020F0502020204030204" pitchFamily="34" charset="0"/>
                <a:cs typeface="Arial" panose="020B0604020202020204" pitchFamily="34" charset="0"/>
              </a:rPr>
              <a:t>The global burden of hypertension (HTN) is growing</a:t>
            </a:r>
            <a:r>
              <a:rPr kumimoji="0" lang="en-US" altLang="en-US" sz="1200" b="0" u="none" strike="noStrike" cap="none" normalizeH="0" baseline="30000">
                <a:ln>
                  <a:noFill/>
                </a:ln>
                <a:solidFill>
                  <a:srgbClr val="000000"/>
                </a:solidFill>
                <a:effectLst/>
                <a:latin typeface="+mj-lt"/>
                <a:ea typeface="Calibri" panose="020F0502020204030204" pitchFamily="34" charset="0"/>
                <a:cs typeface="Arial" panose="020B0604020202020204" pitchFamily="34" charset="0"/>
              </a:rPr>
              <a:t>1,2</a:t>
            </a:r>
          </a:p>
          <a:p>
            <a:pPr marL="182880" indent="-182880" defTabSz="914400" eaLnBrk="0" fontAlgn="base" hangingPunct="0">
              <a:lnSpc>
                <a:spcPct val="100000"/>
              </a:lnSpc>
              <a:spcBef>
                <a:spcPct val="0"/>
              </a:spcBef>
              <a:spcAft>
                <a:spcPts val="800"/>
              </a:spcAft>
              <a:buClr>
                <a:schemeClr val="accent1"/>
              </a:buClr>
              <a:buFont typeface="Arial" panose="020B0604020202020204" pitchFamily="34" charset="0"/>
              <a:buChar char="•"/>
            </a:pPr>
            <a:r>
              <a:rPr kumimoji="0" lang="en-US" altLang="en-US" sz="1200" b="0" u="none" strike="noStrike" cap="none" normalizeH="0">
                <a:ln>
                  <a:noFill/>
                </a:ln>
                <a:solidFill>
                  <a:srgbClr val="000000"/>
                </a:solidFill>
                <a:effectLst/>
                <a:latin typeface="+mj-lt"/>
                <a:ea typeface="Calibri" panose="020F0502020204030204" pitchFamily="34" charset="0"/>
                <a:cs typeface="Arial" panose="020B0604020202020204" pitchFamily="34" charset="0"/>
              </a:rPr>
              <a:t>The number of people living with HTN doubled between 1990 and 2019, from 650 million to 1.3 billion</a:t>
            </a:r>
            <a:r>
              <a:rPr kumimoji="0" lang="en-US" altLang="en-US" sz="1200" b="0" u="none" strike="noStrike" cap="none" normalizeH="0" baseline="30000">
                <a:ln>
                  <a:noFill/>
                </a:ln>
                <a:solidFill>
                  <a:srgbClr val="000000"/>
                </a:solidFill>
                <a:effectLst/>
                <a:latin typeface="+mj-lt"/>
                <a:ea typeface="Calibri" panose="020F0502020204030204" pitchFamily="34" charset="0"/>
                <a:cs typeface="Arial" panose="020B0604020202020204" pitchFamily="34" charset="0"/>
              </a:rPr>
              <a:t>1</a:t>
            </a:r>
          </a:p>
          <a:p>
            <a:pPr marL="182880" indent="-182880" defTabSz="914400" eaLnBrk="0" fontAlgn="base" hangingPunct="0">
              <a:lnSpc>
                <a:spcPct val="100000"/>
              </a:lnSpc>
              <a:spcBef>
                <a:spcPct val="0"/>
              </a:spcBef>
              <a:spcAft>
                <a:spcPts val="800"/>
              </a:spcAft>
              <a:buClr>
                <a:schemeClr val="accent1"/>
              </a:buClr>
              <a:buFont typeface="Arial" panose="020B0604020202020204" pitchFamily="34" charset="0"/>
              <a:buChar char="•"/>
            </a:pPr>
            <a:r>
              <a:rPr kumimoji="0" lang="en-US" altLang="en-US" sz="1200" b="0" u="none" strike="noStrike" cap="none" normalizeH="0" baseline="0">
                <a:ln>
                  <a:noFill/>
                </a:ln>
                <a:solidFill>
                  <a:srgbClr val="000000"/>
                </a:solidFill>
                <a:effectLst/>
                <a:latin typeface="+mj-lt"/>
                <a:ea typeface="Calibri" panose="020F0502020204030204" pitchFamily="34" charset="0"/>
                <a:cs typeface="Arial" panose="020B0604020202020204" pitchFamily="34" charset="0"/>
              </a:rPr>
              <a:t>From 1979–1982 to 2003–2006, the percentage of hospitalizations in the United States (US) linked to HTN (as a primary or secondary diagnosis) increased from 1.9% to 5.4%</a:t>
            </a:r>
            <a:r>
              <a:rPr kumimoji="0" lang="en-US" altLang="en-US" sz="1200" b="0" u="none" strike="noStrike" cap="none" normalizeH="0" baseline="30000">
                <a:ln>
                  <a:noFill/>
                </a:ln>
                <a:solidFill>
                  <a:srgbClr val="000000"/>
                </a:solidFill>
                <a:effectLst/>
                <a:latin typeface="+mj-lt"/>
                <a:ea typeface="Calibri" panose="020F0502020204030204" pitchFamily="34" charset="0"/>
                <a:cs typeface="Arial" panose="020B0604020202020204" pitchFamily="34" charset="0"/>
              </a:rPr>
              <a:t>2</a:t>
            </a:r>
          </a:p>
          <a:p>
            <a:pPr marL="182880" marR="0" lvl="0" indent="-182880" algn="l" defTabSz="914400" rtl="0" eaLnBrk="0" fontAlgn="base" latinLnBrk="0" hangingPunct="0">
              <a:lnSpc>
                <a:spcPct val="100000"/>
              </a:lnSpc>
              <a:spcBef>
                <a:spcPct val="0"/>
              </a:spcBef>
              <a:spcAft>
                <a:spcPts val="800"/>
              </a:spcAft>
              <a:buClr>
                <a:schemeClr val="accent1"/>
              </a:buClr>
              <a:buSzPct val="100000"/>
              <a:buFont typeface="Arial" panose="020B0604020202020204" pitchFamily="34" charset="0"/>
              <a:buChar char="•"/>
              <a:tabLst/>
              <a:defRPr/>
            </a:pPr>
            <a:r>
              <a:rPr lang="en-US" sz="1200" b="0" i="0">
                <a:solidFill>
                  <a:srgbClr val="1C1D1F"/>
                </a:solidFill>
                <a:effectLst/>
                <a:latin typeface="+mj-lt"/>
              </a:rPr>
              <a:t>Annual costs associated with HTN were ~$219 billion in the US in 2019</a:t>
            </a:r>
            <a:r>
              <a:rPr lang="en-US" sz="1200" b="0" i="0" baseline="30000">
                <a:solidFill>
                  <a:srgbClr val="1C1D1F"/>
                </a:solidFill>
                <a:effectLst/>
                <a:latin typeface="+mj-lt"/>
              </a:rPr>
              <a:t>3</a:t>
            </a:r>
            <a:endParaRPr kumimoji="0" lang="en-US" altLang="en-US" sz="1200" b="0" u="none" strike="noStrike" cap="none" normalizeH="0" baseline="30000">
              <a:ln>
                <a:noFill/>
              </a:ln>
              <a:solidFill>
                <a:srgbClr val="000000"/>
              </a:solidFill>
              <a:effectLst/>
              <a:latin typeface="+mj-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
                <a:schemeClr val="accent1"/>
              </a:buClr>
              <a:buSzPct val="100000"/>
              <a:buFont typeface="Arial" panose="020B0604020202020204" pitchFamily="34" charset="0"/>
              <a:buNone/>
              <a:tabLst/>
              <a:defRPr/>
            </a:pPr>
            <a:r>
              <a:rPr lang="en-US" sz="1200" b="1">
                <a:latin typeface="+mj-lt"/>
              </a:rPr>
              <a:t>References:</a:t>
            </a:r>
          </a:p>
          <a:p>
            <a:pPr marL="182880" marR="0" lvl="0" indent="-182880" algn="l" defTabSz="914400" rtl="0" eaLnBrk="0" fontAlgn="base" latinLnBrk="0" hangingPunct="0">
              <a:lnSpc>
                <a:spcPct val="100000"/>
              </a:lnSpc>
              <a:spcBef>
                <a:spcPct val="0"/>
              </a:spcBef>
              <a:spcAft>
                <a:spcPts val="800"/>
              </a:spcAft>
              <a:buClr>
                <a:schemeClr val="accent1"/>
              </a:buClr>
              <a:buSzPct val="100000"/>
              <a:buFont typeface="Arial" panose="020B0604020202020204" pitchFamily="34" charset="0"/>
              <a:buAutoNum type="arabicPeriod"/>
              <a:tabLst/>
              <a:defRPr/>
            </a:pPr>
            <a:r>
              <a:rPr lang="en-US" sz="1200">
                <a:latin typeface="+mj-lt"/>
              </a:rPr>
              <a:t>World Health Organization (WHO). 2023 Global report on hypertension: the race against a silent killer. WHO; 2023.</a:t>
            </a:r>
            <a:r>
              <a:rPr lang="en-US" altLang="en-US" sz="1200">
                <a:latin typeface="+mj-lt"/>
                <a:ea typeface="Calibri" panose="020F0502020204030204" pitchFamily="34" charset="0"/>
                <a:cs typeface="Arial" panose="020B0604020202020204" pitchFamily="34" charset="0"/>
              </a:rPr>
              <a:t> Accessed August 30, 2025. https://www.who.int/publications/i/item/9789240081062.</a:t>
            </a:r>
            <a:endParaRPr lang="en-US" sz="1200">
              <a:latin typeface="+mj-lt"/>
            </a:endParaRPr>
          </a:p>
          <a:p>
            <a:pPr marL="182880" marR="0" lvl="0" indent="-182880" algn="l" defTabSz="914400" rtl="0" eaLnBrk="0" fontAlgn="base" latinLnBrk="0" hangingPunct="0">
              <a:lnSpc>
                <a:spcPct val="100000"/>
              </a:lnSpc>
              <a:spcBef>
                <a:spcPct val="0"/>
              </a:spcBef>
              <a:spcAft>
                <a:spcPts val="800"/>
              </a:spcAft>
              <a:buClr>
                <a:schemeClr val="accent1"/>
              </a:buClr>
              <a:buSzPct val="100000"/>
              <a:buFont typeface="Arial" panose="020B0604020202020204" pitchFamily="34" charset="0"/>
              <a:buAutoNum type="arabicPeriod"/>
              <a:tabLst/>
              <a:defRPr/>
            </a:pPr>
            <a:r>
              <a:rPr lang="en-US" sz="1200">
                <a:latin typeface="+mj-lt"/>
              </a:rPr>
              <a:t>Wang G, Fang J, Ayala C. Hypertension-associated hospitalizations and costs in the United States, 1979–2006. </a:t>
            </a:r>
            <a:r>
              <a:rPr lang="en-US" sz="1200" i="1">
                <a:latin typeface="+mj-lt"/>
              </a:rPr>
              <a:t>Blood Press</a:t>
            </a:r>
            <a:r>
              <a:rPr lang="en-US" sz="1200">
                <a:latin typeface="+mj-lt"/>
              </a:rPr>
              <a:t>. 2014;23(2):126-133.</a:t>
            </a:r>
            <a:r>
              <a:rPr lang="en-IN" sz="1200" b="0" i="0">
                <a:solidFill>
                  <a:srgbClr val="1B1B1B"/>
                </a:solidFill>
                <a:effectLst/>
                <a:latin typeface="+mj-lt"/>
              </a:rPr>
              <a:t> doi:10.3109/08037051.2013.814751.</a:t>
            </a:r>
            <a:endParaRPr lang="en-US" sz="1200">
              <a:latin typeface="+mj-lt"/>
            </a:endParaRPr>
          </a:p>
          <a:p>
            <a:pPr marL="182880" marR="0" lvl="0" indent="-182880" algn="l" defTabSz="914400" rtl="0" eaLnBrk="0" fontAlgn="base" latinLnBrk="0" hangingPunct="0">
              <a:lnSpc>
                <a:spcPct val="100000"/>
              </a:lnSpc>
              <a:spcBef>
                <a:spcPct val="0"/>
              </a:spcBef>
              <a:spcAft>
                <a:spcPts val="800"/>
              </a:spcAft>
              <a:buClr>
                <a:schemeClr val="accent1"/>
              </a:buClr>
              <a:buSzPct val="100000"/>
              <a:buFont typeface="Arial" panose="020B0604020202020204" pitchFamily="34" charset="0"/>
              <a:buAutoNum type="arabicPeriod"/>
              <a:tabLst/>
              <a:defRPr/>
            </a:pPr>
            <a:r>
              <a:rPr lang="en-US" sz="1200">
                <a:latin typeface="+mj-lt"/>
              </a:rPr>
              <a:t>Wang Y, Lee JS, Pollack LM, et al. Health care expenditures and use associated with hypertension among US adults. </a:t>
            </a:r>
            <a:r>
              <a:rPr lang="en-US" sz="1200" i="1">
                <a:latin typeface="+mj-lt"/>
              </a:rPr>
              <a:t>Am J Prev Med</a:t>
            </a:r>
            <a:r>
              <a:rPr lang="en-US" sz="1200">
                <a:latin typeface="+mj-lt"/>
              </a:rPr>
              <a:t>. 2024;67(6):820-831.</a:t>
            </a:r>
            <a:r>
              <a:rPr lang="pt-BR" sz="1200">
                <a:latin typeface="+mj-lt"/>
              </a:rPr>
              <a:t> doi:10.1016/j.amepre.2024.07.005.</a:t>
            </a:r>
            <a:endParaRPr lang="en-US" sz="1200">
              <a:latin typeface="+mj-lt"/>
            </a:endParaRPr>
          </a:p>
        </p:txBody>
      </p:sp>
      <p:sp>
        <p:nvSpPr>
          <p:cNvPr id="4" name="Slide Number Placeholder 3">
            <a:extLst>
              <a:ext uri="{FF2B5EF4-FFF2-40B4-BE49-F238E27FC236}">
                <a16:creationId xmlns:a16="http://schemas.microsoft.com/office/drawing/2014/main" id="{4D3B0288-1222-30E7-12E7-06D98557F4D0}"/>
              </a:ext>
            </a:extLst>
          </p:cNvPr>
          <p:cNvSpPr>
            <a:spLocks noGrp="1"/>
          </p:cNvSpPr>
          <p:nvPr>
            <p:ph type="sldNum" sz="quarter" idx="5"/>
          </p:nvPr>
        </p:nvSpPr>
        <p:spPr/>
        <p:txBody>
          <a:bodyPr/>
          <a:lstStyle/>
          <a:p>
            <a:fld id="{50487F27-F4AC-478C-A07B-A71CA0B86259}" type="slidenum">
              <a:rPr lang="en-US" smtClean="0"/>
              <a:pPr/>
              <a:t>6</a:t>
            </a:fld>
            <a:endParaRPr lang="en-US"/>
          </a:p>
        </p:txBody>
      </p:sp>
    </p:spTree>
    <p:extLst>
      <p:ext uri="{BB962C8B-B14F-4D97-AF65-F5344CB8AC3E}">
        <p14:creationId xmlns:p14="http://schemas.microsoft.com/office/powerpoint/2010/main" val="206504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DE83-2362-375C-0BC6-9C1B90450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04D3C-1E3A-E567-110D-0920800FE322}"/>
              </a:ext>
            </a:extLst>
          </p:cNvPr>
          <p:cNvSpPr>
            <a:spLocks noGrp="1" noRot="1" noChangeAspect="1"/>
          </p:cNvSpPr>
          <p:nvPr>
            <p:ph type="sldImg"/>
          </p:nvPr>
        </p:nvSpPr>
        <p:spPr>
          <a:xfrm>
            <a:off x="717550" y="1112838"/>
            <a:ext cx="5486400" cy="3086100"/>
          </a:xfrm>
          <a:ln>
            <a:solidFill>
              <a:schemeClr val="tx1"/>
            </a:solidFill>
          </a:ln>
        </p:spPr>
      </p:sp>
      <p:sp>
        <p:nvSpPr>
          <p:cNvPr id="3" name="Notes Placeholder 2">
            <a:extLst>
              <a:ext uri="{FF2B5EF4-FFF2-40B4-BE49-F238E27FC236}">
                <a16:creationId xmlns:a16="http://schemas.microsoft.com/office/drawing/2014/main" id="{5400C19F-4917-78E4-8802-310127909650}"/>
              </a:ext>
            </a:extLst>
          </p:cNvPr>
          <p:cNvSpPr>
            <a:spLocks noGrp="1"/>
          </p:cNvSpPr>
          <p:nvPr>
            <p:ph type="body" idx="1"/>
          </p:nvPr>
        </p:nvSpPr>
        <p:spPr>
          <a:xfrm>
            <a:off x="213360" y="4282440"/>
            <a:ext cx="6545580" cy="5254981"/>
          </a:xfrm>
        </p:spPr>
        <p:txBody>
          <a:bodyPr/>
          <a:lstStyle/>
          <a:p>
            <a:pPr marL="0" indent="0">
              <a:lnSpc>
                <a:spcPct val="100000"/>
              </a:lnSpc>
              <a:spcBef>
                <a:spcPts val="0"/>
              </a:spcBef>
              <a:spcAft>
                <a:spcPts val="800"/>
              </a:spcAft>
              <a:buNone/>
            </a:pPr>
            <a:r>
              <a:rPr lang="nb-NO" b="1"/>
              <a:t>Speaker Notes:</a:t>
            </a:r>
            <a:endParaRPr lang="en-US"/>
          </a:p>
          <a:p>
            <a:pPr marL="182880" indent="-182880">
              <a:lnSpc>
                <a:spcPct val="100000"/>
              </a:lnSpc>
              <a:spcBef>
                <a:spcPts val="0"/>
              </a:spcBef>
              <a:spcAft>
                <a:spcPts val="800"/>
              </a:spcAft>
            </a:pPr>
            <a:r>
              <a:rPr lang="en-US"/>
              <a:t>Reaching target blood pressure (BP) can take many months and a substantial number of patients may not achieve BP control</a:t>
            </a:r>
          </a:p>
          <a:p>
            <a:pPr marL="182880" indent="-182880">
              <a:lnSpc>
                <a:spcPct val="100000"/>
              </a:lnSpc>
              <a:spcBef>
                <a:spcPts val="0"/>
              </a:spcBef>
              <a:spcAft>
                <a:spcPts val="800"/>
              </a:spcAft>
            </a:pPr>
            <a:r>
              <a:rPr lang="en-US"/>
              <a:t>The </a:t>
            </a:r>
            <a:r>
              <a:rPr lang="en-GB"/>
              <a:t>Valsartan Long-term Use Evaluation</a:t>
            </a:r>
            <a:r>
              <a:rPr lang="en-US"/>
              <a:t> (VALUE) study was a randomized, double-blind, parallel-group study in 15,314 patients with hypertension (HTN) aged ≥50 years in 31 countries. Results shown are from 13,449 patients in 30 countries who had complete BP records at baseline, in-study BP at each point up to 24 months, and information about treatment status at 24 months. The study examined the effect of an angiotensin receptor blocker (ARB) and calcium channel blocker on BP and cardiovascular endpoints in hypertension. A thiazide diuretic was permitted as an additional treatment and, if needed, other antihypertensive medications (except ARBs, angiotensin-converting enzyme inhibitors, or calcium antagonists) were permitted to reach the target BP (&lt;140/90 mm Hg)</a:t>
            </a:r>
          </a:p>
          <a:p>
            <a:pPr marL="365760" lvl="2" indent="-182880">
              <a:lnSpc>
                <a:spcPct val="100000"/>
              </a:lnSpc>
              <a:spcBef>
                <a:spcPts val="0"/>
              </a:spcBef>
              <a:spcAft>
                <a:spcPts val="800"/>
              </a:spcAft>
            </a:pPr>
            <a:r>
              <a:rPr lang="en-US" baseline="0"/>
              <a:t>In the cohort of 13,449 patients of VALUE with 24 months of BP data, at baseline, 21.9% of patients had a systolic blood pressure (SBP) &lt;140 mm Hg; at 24 months, the SBP control increased to 59.5%, and at 30 months to 62.2%, meaning approximately 40% of patients did not achieve targeted SBP within 30 months</a:t>
            </a:r>
          </a:p>
          <a:p>
            <a:pPr marL="365760" lvl="2" indent="-182880">
              <a:lnSpc>
                <a:spcPct val="100000"/>
              </a:lnSpc>
              <a:spcBef>
                <a:spcPts val="0"/>
              </a:spcBef>
              <a:spcAft>
                <a:spcPts val="800"/>
              </a:spcAft>
            </a:pPr>
            <a:r>
              <a:rPr lang="en-US" baseline="0"/>
              <a:t>Despite the improvement of BP management in the VALUE study, the outcomes observed at 24 and 30 months are not ideal for patients</a:t>
            </a:r>
            <a:endParaRPr lang="en-US"/>
          </a:p>
          <a:p>
            <a:pPr marL="0" indent="0">
              <a:lnSpc>
                <a:spcPct val="100000"/>
              </a:lnSpc>
              <a:spcBef>
                <a:spcPts val="0"/>
              </a:spcBef>
              <a:spcAft>
                <a:spcPts val="800"/>
              </a:spcAft>
              <a:buNone/>
            </a:pPr>
            <a:r>
              <a:rPr lang="en-US" b="1"/>
              <a:t>Reference:</a:t>
            </a:r>
          </a:p>
          <a:p>
            <a:pPr marL="0" indent="0">
              <a:lnSpc>
                <a:spcPct val="100000"/>
              </a:lnSpc>
              <a:spcBef>
                <a:spcPts val="0"/>
              </a:spcBef>
              <a:spcAft>
                <a:spcPts val="800"/>
              </a:spcAft>
              <a:buClrTx/>
              <a:buFont typeface="+mj-lt"/>
              <a:buNone/>
            </a:pPr>
            <a:r>
              <a:rPr lang="en-US"/>
              <a:t>Julius S, Kjeldsen SE, Brunner H, et al. VALUE trial: long-term blood pressure trends in 13,449 patients with hypertension and high cardiovascular risk. </a:t>
            </a:r>
            <a:r>
              <a:rPr lang="en-US" i="1"/>
              <a:t>Am J </a:t>
            </a:r>
            <a:r>
              <a:rPr lang="en-US" i="1" err="1"/>
              <a:t>Hypertens</a:t>
            </a:r>
            <a:r>
              <a:rPr lang="en-US"/>
              <a:t>. 2003;16(7):544-548.</a:t>
            </a:r>
            <a:r>
              <a:rPr lang="en-IN" b="0" i="0">
                <a:solidFill>
                  <a:srgbClr val="212121"/>
                </a:solidFill>
                <a:effectLst/>
              </a:rPr>
              <a:t> doi:10.1016/s0895-7061(03)00904-x.</a:t>
            </a:r>
            <a:endParaRPr lang="en-US"/>
          </a:p>
        </p:txBody>
      </p:sp>
      <p:sp>
        <p:nvSpPr>
          <p:cNvPr id="4" name="Slide Number Placeholder 3">
            <a:extLst>
              <a:ext uri="{FF2B5EF4-FFF2-40B4-BE49-F238E27FC236}">
                <a16:creationId xmlns:a16="http://schemas.microsoft.com/office/drawing/2014/main" id="{FC9C9590-E5E5-E6BF-BB3A-C308FEAB419A}"/>
              </a:ext>
            </a:extLst>
          </p:cNvPr>
          <p:cNvSpPr>
            <a:spLocks noGrp="1"/>
          </p:cNvSpPr>
          <p:nvPr>
            <p:ph type="sldNum" sz="quarter" idx="5"/>
          </p:nvPr>
        </p:nvSpPr>
        <p:spPr>
          <a:xfrm>
            <a:off x="6378324" y="8685213"/>
            <a:ext cx="479676" cy="458787"/>
          </a:xfrm>
        </p:spPr>
        <p:txBody>
          <a:bodyPr/>
          <a:lstStyle/>
          <a:p>
            <a:fld id="{50487F27-F4AC-478C-A07B-A71CA0B86259}" type="slidenum">
              <a:rPr lang="en-US" smtClean="0"/>
              <a:pPr/>
              <a:t>7</a:t>
            </a:fld>
            <a:endParaRPr lang="en-US"/>
          </a:p>
        </p:txBody>
      </p:sp>
    </p:spTree>
    <p:extLst>
      <p:ext uri="{BB962C8B-B14F-4D97-AF65-F5344CB8AC3E}">
        <p14:creationId xmlns:p14="http://schemas.microsoft.com/office/powerpoint/2010/main" val="413056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61988"/>
            <a:ext cx="5486400" cy="3086100"/>
          </a:xfrm>
        </p:spPr>
      </p:sp>
      <p:sp>
        <p:nvSpPr>
          <p:cNvPr id="3" name="Notes Placeholder 2"/>
          <p:cNvSpPr>
            <a:spLocks noGrp="1"/>
          </p:cNvSpPr>
          <p:nvPr>
            <p:ph type="body" idx="1"/>
          </p:nvPr>
        </p:nvSpPr>
        <p:spPr>
          <a:xfrm>
            <a:off x="289560" y="3972961"/>
            <a:ext cx="6484620" cy="5113020"/>
          </a:xfrm>
        </p:spPr>
        <p:txBody>
          <a:bodyPr/>
          <a:lstStyle/>
          <a:p>
            <a:pPr marL="0" indent="0">
              <a:lnSpc>
                <a:spcPct val="100000"/>
              </a:lnSpc>
              <a:spcBef>
                <a:spcPts val="0"/>
              </a:spcBef>
              <a:spcAft>
                <a:spcPts val="800"/>
              </a:spcAft>
              <a:buFont typeface="Arial" panose="020B0604020202020204" pitchFamily="34" charset="0"/>
              <a:buNone/>
            </a:pPr>
            <a:r>
              <a:rPr lang="en-US" b="1">
                <a:latin typeface="+mn-lt"/>
              </a:rPr>
              <a:t>Speaker Notes:</a:t>
            </a:r>
          </a:p>
          <a:p>
            <a:pPr marL="182880" indent="-182880">
              <a:lnSpc>
                <a:spcPct val="100000"/>
              </a:lnSpc>
              <a:spcBef>
                <a:spcPts val="0"/>
              </a:spcBef>
              <a:spcAft>
                <a:spcPts val="800"/>
              </a:spcAft>
            </a:pPr>
            <a:r>
              <a:rPr lang="en-US">
                <a:latin typeface="+mn-lt"/>
              </a:rPr>
              <a:t>Hypertension (HTN) increases the risk of mortality from all causes, as well as from cardiovascular disease (CVD) and heart diseases specifically. It also contributes to the leading causes of death in the United States (US), stroke and heart disease</a:t>
            </a:r>
            <a:r>
              <a:rPr lang="en-GB" baseline="30000">
                <a:latin typeface="+mn-lt"/>
              </a:rPr>
              <a:t>1,2</a:t>
            </a:r>
            <a:endParaRPr lang="en-GB">
              <a:latin typeface="+mn-lt"/>
            </a:endParaRPr>
          </a:p>
          <a:p>
            <a:pPr marL="182880" indent="-182880">
              <a:lnSpc>
                <a:spcPct val="100000"/>
              </a:lnSpc>
              <a:spcBef>
                <a:spcPts val="0"/>
              </a:spcBef>
              <a:spcAft>
                <a:spcPts val="800"/>
              </a:spcAft>
            </a:pPr>
            <a:r>
              <a:rPr lang="en-GB">
                <a:latin typeface="+mn-lt"/>
              </a:rPr>
              <a:t>In a prospective study of US adults enrolled in the Third National Health and Nutrition Examination Survey, after a median follow-up of 19.1 years, patients with untreated or treated but uncontrolled HTN were at higher risk of mortality, the majority of which were CVD–specific, compared with normotensive adults</a:t>
            </a:r>
            <a:r>
              <a:rPr lang="en-GB" baseline="30000">
                <a:latin typeface="+mn-lt"/>
              </a:rPr>
              <a:t>2</a:t>
            </a:r>
          </a:p>
          <a:p>
            <a:pPr marL="365760" lvl="1" indent="-182880">
              <a:lnSpc>
                <a:spcPct val="100000"/>
              </a:lnSpc>
              <a:spcBef>
                <a:spcPts val="0"/>
              </a:spcBef>
              <a:spcAft>
                <a:spcPts val="800"/>
              </a:spcAft>
            </a:pPr>
            <a:r>
              <a:rPr lang="en-GB">
                <a:latin typeface="+mn-lt"/>
              </a:rPr>
              <a:t>Patients with treated and controlled HTN were not at increased risk of mortality in later life</a:t>
            </a:r>
            <a:r>
              <a:rPr lang="en-GB" baseline="30000">
                <a:latin typeface="+mn-lt"/>
              </a:rPr>
              <a:t>2</a:t>
            </a:r>
            <a:endParaRPr lang="en-US" b="1" baseline="30000">
              <a:latin typeface="+mn-lt"/>
            </a:endParaRPr>
          </a:p>
          <a:p>
            <a:pPr marL="0" indent="0">
              <a:lnSpc>
                <a:spcPct val="100000"/>
              </a:lnSpc>
              <a:spcBef>
                <a:spcPts val="0"/>
              </a:spcBef>
              <a:spcAft>
                <a:spcPts val="800"/>
              </a:spcAft>
              <a:buFont typeface="Arial" panose="020B0604020202020204" pitchFamily="34" charset="0"/>
              <a:buNone/>
            </a:pPr>
            <a:r>
              <a:rPr kumimoji="0" lang="en-US" b="1"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Note to speaker: </a:t>
            </a:r>
            <a:r>
              <a:rPr kumimoji="0" lang="en-US" i="1"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International Classification of Diseases-10</a:t>
            </a:r>
            <a:r>
              <a:rPr kumimoji="0" lang="en-US" i="1" u="none" strike="noStrike" kern="1200" cap="none" spc="0" normalizeH="0" baseline="30000" noProof="0">
                <a:ln>
                  <a:noFill/>
                </a:ln>
                <a:solidFill>
                  <a:prstClr val="black"/>
                </a:solidFill>
                <a:effectLst/>
                <a:uLnTx/>
                <a:uFillTx/>
                <a:latin typeface="+mn-lt"/>
                <a:ea typeface="Aptos" panose="020B0004020202020204" pitchFamily="34" charset="0"/>
                <a:cs typeface="Times New Roman" panose="02020603050405020304" pitchFamily="18" charset="0"/>
              </a:rPr>
              <a:t>th</a:t>
            </a:r>
            <a:r>
              <a:rPr kumimoji="0" lang="en-US" i="1"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 Revision (ICD-10) </a:t>
            </a:r>
            <a:r>
              <a:rPr kumimoji="0" lang="en-US"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codes were used to define study outcomes.</a:t>
            </a:r>
            <a:r>
              <a:rPr kumimoji="0" lang="en-US" u="none" strike="noStrike" kern="1200" cap="none" spc="0" normalizeH="0" baseline="30000" noProof="0">
                <a:ln>
                  <a:noFill/>
                </a:ln>
                <a:solidFill>
                  <a:prstClr val="black"/>
                </a:solidFill>
                <a:effectLst/>
                <a:uLnTx/>
                <a:uFillTx/>
                <a:latin typeface="+mn-lt"/>
                <a:ea typeface="Aptos" panose="020B0004020202020204" pitchFamily="34" charset="0"/>
                <a:cs typeface="Times New Roman" panose="02020603050405020304" pitchFamily="18" charset="0"/>
              </a:rPr>
              <a:t>2</a:t>
            </a:r>
            <a:r>
              <a:rPr kumimoji="0" lang="en-US"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 CVD-specific mortality included heart disease and cerebrovascular disease. Heart disease–specific mortality was defined using </a:t>
            </a:r>
            <a:r>
              <a:rPr kumimoji="0" lang="en-US" i="1"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ICD-10</a:t>
            </a:r>
            <a:r>
              <a:rPr kumimoji="0" lang="en-US"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 codes I00-I09, I11, I13, and I20-I51. Cerebrovascular disease specific–mortality was defined using </a:t>
            </a:r>
            <a:r>
              <a:rPr kumimoji="0" lang="en-US" i="1"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ICD-10 </a:t>
            </a:r>
            <a:r>
              <a:rPr kumimoji="0" lang="en-US" u="none" strike="noStrike" kern="1200" cap="none" spc="0" normalizeH="0" baseline="0" noProof="0">
                <a:ln>
                  <a:noFill/>
                </a:ln>
                <a:solidFill>
                  <a:prstClr val="black"/>
                </a:solidFill>
                <a:effectLst/>
                <a:uLnTx/>
                <a:uFillTx/>
                <a:latin typeface="+mn-lt"/>
                <a:ea typeface="Aptos" panose="020B0004020202020204" pitchFamily="34" charset="0"/>
                <a:cs typeface="Times New Roman" panose="02020603050405020304" pitchFamily="18" charset="0"/>
              </a:rPr>
              <a:t>codes I60-I69.</a:t>
            </a:r>
            <a:endParaRPr lang="en-US" b="1"/>
          </a:p>
          <a:p>
            <a:pPr marL="0" indent="0">
              <a:lnSpc>
                <a:spcPct val="100000"/>
              </a:lnSpc>
              <a:spcBef>
                <a:spcPts val="0"/>
              </a:spcBef>
              <a:spcAft>
                <a:spcPts val="800"/>
              </a:spcAft>
              <a:buFont typeface="Arial" panose="020B0604020202020204" pitchFamily="34" charset="0"/>
              <a:buNone/>
            </a:pPr>
            <a:r>
              <a:rPr lang="en-US" b="1">
                <a:latin typeface="+mn-lt"/>
              </a:rPr>
              <a:t>References: </a:t>
            </a:r>
          </a:p>
          <a:p>
            <a:pPr marL="182880" indent="-182880">
              <a:lnSpc>
                <a:spcPct val="100000"/>
              </a:lnSpc>
              <a:spcBef>
                <a:spcPts val="0"/>
              </a:spcBef>
              <a:spcAft>
                <a:spcPts val="800"/>
              </a:spcAft>
              <a:buFont typeface="+mj-lt"/>
              <a:buAutoNum type="arabicPeriod"/>
              <a:defRPr/>
            </a:pPr>
            <a:r>
              <a:rPr lang="en-US" b="0" i="0">
                <a:effectLst/>
                <a:latin typeface="+mn-lt"/>
              </a:rPr>
              <a:t>Centers for Disease Control and Prevention (CDC). High blood pressure facts. Accessed </a:t>
            </a:r>
            <a:r>
              <a:rPr lang="en-US"/>
              <a:t>August 30, 2025</a:t>
            </a:r>
            <a:r>
              <a:rPr lang="en-US" b="0" i="0">
                <a:effectLst/>
                <a:latin typeface="+mn-lt"/>
              </a:rPr>
              <a:t>. </a:t>
            </a:r>
            <a:r>
              <a:rPr lang="en-US">
                <a:latin typeface="+mn-lt"/>
                <a:cs typeface="Arial" pitchFamily="34"/>
              </a:rPr>
              <a:t>https://www.cdc.gov/high-blood-pressure/data-research/facts-stats/index.html.</a:t>
            </a:r>
          </a:p>
          <a:p>
            <a:pPr marL="182880" indent="-182880">
              <a:lnSpc>
                <a:spcPct val="100000"/>
              </a:lnSpc>
              <a:spcBef>
                <a:spcPts val="0"/>
              </a:spcBef>
              <a:spcAft>
                <a:spcPts val="800"/>
              </a:spcAft>
              <a:buFont typeface="+mj-lt"/>
              <a:buAutoNum type="arabicPeriod"/>
              <a:defRPr/>
            </a:pPr>
            <a:r>
              <a:rPr lang="en-US" b="0" i="0">
                <a:effectLst/>
                <a:latin typeface="+mn-lt"/>
              </a:rPr>
              <a:t>Zhou D, Xi B, Zhao M, et al. Uncontrolled HTN increases risk of all-cause and CV disease mortality in US adults: the NHANES III Linked Mortality Study. </a:t>
            </a:r>
            <a:r>
              <a:rPr lang="en-US" b="0" i="1">
                <a:effectLst/>
                <a:latin typeface="+mn-lt"/>
              </a:rPr>
              <a:t>Sci Rep</a:t>
            </a:r>
            <a:r>
              <a:rPr lang="en-US" b="0" i="0">
                <a:effectLst/>
                <a:latin typeface="+mn-lt"/>
              </a:rPr>
              <a:t>. 2018;8(1):9418. doi:10.1038/s41598-018-27377-2.</a:t>
            </a:r>
          </a:p>
        </p:txBody>
      </p:sp>
      <p:sp>
        <p:nvSpPr>
          <p:cNvPr id="4" name="Slide Number Placeholder 3"/>
          <p:cNvSpPr>
            <a:spLocks noGrp="1"/>
          </p:cNvSpPr>
          <p:nvPr>
            <p:ph type="sldNum" sz="quarter" idx="5"/>
          </p:nvPr>
        </p:nvSpPr>
        <p:spPr/>
        <p:txBody>
          <a:bodyPr/>
          <a:lstStyle/>
          <a:p>
            <a:fld id="{50487F27-F4AC-478C-A07B-A71CA0B86259}" type="slidenum">
              <a:rPr lang="en-US" smtClean="0"/>
              <a:pPr/>
              <a:t>8</a:t>
            </a:fld>
            <a:endParaRPr lang="en-US"/>
          </a:p>
        </p:txBody>
      </p:sp>
    </p:spTree>
    <p:extLst>
      <p:ext uri="{BB962C8B-B14F-4D97-AF65-F5344CB8AC3E}">
        <p14:creationId xmlns:p14="http://schemas.microsoft.com/office/powerpoint/2010/main" val="1540111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slide" Target="../slides/sl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slide" Target="../slides/slide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slide" Target="../slides/sl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slide" Target="../slides/slide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slide" Target="../slides/slide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slide" Target="../slides/slide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pic>
        <p:nvPicPr>
          <p:cNvPr id="7" name="Graphic 6">
            <a:hlinkClick r:id="" action="ppaction://hlinkshowjump?jump=nextslide"/>
            <a:extLst>
              <a:ext uri="{FF2B5EF4-FFF2-40B4-BE49-F238E27FC236}">
                <a16:creationId xmlns:a16="http://schemas.microsoft.com/office/drawing/2014/main" id="{A6680C3B-0006-8D16-8E60-B0A5B6DA89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9" name="Graphic 8">
            <a:hlinkClick r:id="" action="ppaction://hlinkshowjump?jump=previousslide"/>
            <a:extLst>
              <a:ext uri="{FF2B5EF4-FFF2-40B4-BE49-F238E27FC236}">
                <a16:creationId xmlns:a16="http://schemas.microsoft.com/office/drawing/2014/main" id="{200C81AD-21BE-872B-FA74-A7E757FE83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0" name="Oval 9">
            <a:hlinkClick r:id="rId4" action="ppaction://hlinksldjump"/>
            <a:extLst>
              <a:ext uri="{FF2B5EF4-FFF2-40B4-BE49-F238E27FC236}">
                <a16:creationId xmlns:a16="http://schemas.microsoft.com/office/drawing/2014/main" id="{D32E6623-8746-72B7-161B-C491EF5FD390}"/>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hlinkClick r:id="rId4" action="ppaction://hlinksldjump"/>
            <a:extLst>
              <a:ext uri="{FF2B5EF4-FFF2-40B4-BE49-F238E27FC236}">
                <a16:creationId xmlns:a16="http://schemas.microsoft.com/office/drawing/2014/main" id="{BD9BF2DE-8F04-64FA-4352-296B56BC10DA}"/>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2" name="Freeform: Shape 11">
            <a:hlinkClick r:id="rId4" action="ppaction://hlinksldjump"/>
            <a:extLst>
              <a:ext uri="{FF2B5EF4-FFF2-40B4-BE49-F238E27FC236}">
                <a16:creationId xmlns:a16="http://schemas.microsoft.com/office/drawing/2014/main" id="{DBD8F370-6A2E-7B92-21FC-0FBD9E987ADF}"/>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9328397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256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B50EDE-1F01-4A88-89D9-A077A040CD42}"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20164230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35917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t>1/22/2026</a:t>
            </a:fld>
            <a:endParaRPr lang="en-US"/>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6"/>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7852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3110790233"/>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5626642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22191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 If Yes - Reactive via MI, Reactive via MA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1180601841"/>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ML-XXXX-US-XXXX</a:t>
            </a:r>
          </a:p>
        </p:txBody>
      </p:sp>
    </p:spTree>
    <p:extLst>
      <p:ext uri="{BB962C8B-B14F-4D97-AF65-F5344CB8AC3E}">
        <p14:creationId xmlns:p14="http://schemas.microsoft.com/office/powerpoint/2010/main" val="16000095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526473" y="6034668"/>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a:solidFill>
                  <a:schemeClr val="tx1"/>
                </a:solidFill>
              </a:rPr>
              <a:t>External use of any of the content must be approved for release </a:t>
            </a:r>
            <a:br>
              <a:rPr lang="en-US" sz="1400" b="1">
                <a:solidFill>
                  <a:schemeClr val="tx1"/>
                </a:solidFill>
              </a:rPr>
            </a:br>
            <a:r>
              <a:rPr lang="en-US" sz="1400" b="1">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a:solidFill>
                  <a:schemeClr val="tx1"/>
                </a:solidFill>
              </a:rPr>
              <a:t>Refer to the General Properties for this asset in GMIP Content (Veeva Vault </a:t>
            </a:r>
            <a:r>
              <a:rPr lang="en-US" sz="1000" b="0" err="1">
                <a:solidFill>
                  <a:schemeClr val="tx1"/>
                </a:solidFill>
              </a:rPr>
              <a:t>MedComms</a:t>
            </a:r>
            <a:r>
              <a:rPr lang="en-US" sz="1000" b="0">
                <a:solidFill>
                  <a:schemeClr val="tx1"/>
                </a:solidFill>
              </a:rPr>
              <a:t>) for additional details. </a:t>
            </a:r>
          </a:p>
          <a:p>
            <a:pPr marL="0" indent="0" algn="ctr">
              <a:buClr>
                <a:schemeClr val="accent1"/>
              </a:buClr>
              <a:buFont typeface="Arial" panose="020B0604020202020204" pitchFamily="34" charset="0"/>
              <a:buNone/>
            </a:pPr>
            <a:r>
              <a:rPr lang="en-US" sz="1000" b="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429134625"/>
              </p:ext>
            </p:extLst>
          </p:nvPr>
        </p:nvGraphicFramePr>
        <p:xfrm>
          <a:off x="1128801" y="2274791"/>
          <a:ext cx="9949787"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4120293828"/>
              </p:ext>
            </p:extLst>
          </p:nvPr>
        </p:nvGraphicFramePr>
        <p:xfrm>
          <a:off x="1128801" y="1039471"/>
          <a:ext cx="9949787"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E86B8DE1-4020-4A49-9267-F9ACDA6D789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7" y="1102835"/>
            <a:ext cx="7798987"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8191826" y="3110879"/>
            <a:ext cx="720437"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762000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Internal, or Reactive/Proactive by Local Nominated Signatory Review</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5103652" y="3507944"/>
            <a:ext cx="5850676"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No, or N/A </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5103651" y="3119257"/>
            <a:ext cx="1795083"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No/List 3rd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10362377" y="3112464"/>
            <a:ext cx="711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1" y="4843764"/>
            <a:ext cx="7808084"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741821" y="2741564"/>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7258510" y="2748517"/>
            <a:ext cx="3800914"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741821" y="2354985"/>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AZ MI Lead/Global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8" y="1880471"/>
            <a:ext cx="3555167"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191826" y="1881207"/>
            <a:ext cx="28675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Therapy Area</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27566"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6898734" y="3043065"/>
            <a:ext cx="1209963"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27566"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1127567" y="3438435"/>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Copyright Permissions Obtained for Graphics</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8920974" y="3041260"/>
            <a:ext cx="132133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 Expiration Date</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27567" y="4808725"/>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6898734" y="1810962"/>
            <a:ext cx="1209963"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27566" y="2677093"/>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5835586" y="2677093"/>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27566" y="2282977"/>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27566"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5835586" y="2282977"/>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7267222" y="2354585"/>
            <a:ext cx="3792203"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7" name="TextBox 56">
            <a:extLst>
              <a:ext uri="{FF2B5EF4-FFF2-40B4-BE49-F238E27FC236}">
                <a16:creationId xmlns:a16="http://schemas.microsoft.com/office/drawing/2014/main" id="{71FDDFED-CF51-4158-8A3B-DD9E176FC125}"/>
              </a:ext>
            </a:extLst>
          </p:cNvPr>
          <p:cNvSpPr txBox="1"/>
          <p:nvPr userDrawn="1"/>
        </p:nvSpPr>
        <p:spPr>
          <a:xfrm>
            <a:off x="1127569" y="3060427"/>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userDrawn="1"/>
        </p:nvSpPr>
        <p:spPr>
          <a:xfrm>
            <a:off x="1127568" y="4112135"/>
            <a:ext cx="9946009" cy="717459"/>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a:solidFill>
                  <a:schemeClr val="bg1"/>
                </a:solidFill>
              </a:rPr>
              <a:t>This material is globally approved for use by AstraZeneca Medical Personnel only. The local market is responsible for interpreting, </a:t>
            </a:r>
            <a:br>
              <a:rPr lang="en-US" sz="1200" b="1">
                <a:solidFill>
                  <a:schemeClr val="bg1"/>
                </a:solidFill>
              </a:rPr>
            </a:br>
            <a:r>
              <a:rPr lang="en-US" sz="1200" b="1">
                <a:solidFill>
                  <a:schemeClr val="bg1"/>
                </a:solidFill>
              </a:rPr>
              <a:t>reviewing, and approving the content according to their local label, rules, and regulations.</a:t>
            </a:r>
          </a:p>
          <a:p>
            <a:pPr marL="0" indent="0" algn="ctr">
              <a:buClr>
                <a:schemeClr val="accent1"/>
              </a:buClr>
              <a:buFont typeface="Arial" panose="020B0604020202020204" pitchFamily="34" charset="0"/>
              <a:buNone/>
            </a:pPr>
            <a:r>
              <a:rPr lang="en-US" sz="1200" b="1">
                <a:solidFill>
                  <a:schemeClr val="bg1"/>
                </a:solidFill>
              </a:rPr>
              <a:t>AstraZeneca does not, under any circumstances, promote its products for off-label or unapproved uses. </a:t>
            </a:r>
          </a:p>
        </p:txBody>
      </p:sp>
    </p:spTree>
    <p:extLst>
      <p:ext uri="{BB962C8B-B14F-4D97-AF65-F5344CB8AC3E}">
        <p14:creationId xmlns:p14="http://schemas.microsoft.com/office/powerpoint/2010/main" val="21480900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1/22/2026</a:t>
            </a:fld>
            <a:endParaRPr lang="en-US"/>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DO NOT</a:t>
            </a:r>
          </a:p>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30012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128958-009D-4DBF-B832-ED56DBE2D232}"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12839774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273BA-89AD-4B2C-8B24-DE3113396BD3}"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37763921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1A3A9E4-E775-4D11-BE97-B8F8D958F7C0}"/>
              </a:ext>
            </a:extLst>
          </p:cNvPr>
          <p:cNvSpPr/>
          <p:nvPr userDrawn="1"/>
        </p:nvSpPr>
        <p:spPr>
          <a:xfrm>
            <a:off x="145126" y="1028700"/>
            <a:ext cx="12046875" cy="24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656B92B0-BBA8-4DE5-96E7-33C39886776B}"/>
              </a:ext>
            </a:extLst>
          </p:cNvPr>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10"/>
          </p:nvPr>
        </p:nvSpPr>
        <p:spPr/>
        <p:txBody>
          <a:bodyPr/>
          <a:lstStyle/>
          <a:p>
            <a:fld id="{CE26821B-B01C-4FBE-AF05-AB3563EAF1A5}"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39F5C83C-1E44-4047-9084-36AFF1D4CA96}"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42016"/>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sp>
        <p:nvSpPr>
          <p:cNvPr id="18" name="Rectangle 17">
            <a:extLst>
              <a:ext uri="{FF2B5EF4-FFF2-40B4-BE49-F238E27FC236}">
                <a16:creationId xmlns:a16="http://schemas.microsoft.com/office/drawing/2014/main" id="{65FD11EC-1541-4B25-81BF-16EE90C3A467}"/>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939380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91A06E9C-627D-4867-4140-AB5065C8A6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8" name="Graphic 7">
            <a:hlinkClick r:id="" action="ppaction://hlinkshowjump?jump=previousslide"/>
            <a:extLst>
              <a:ext uri="{FF2B5EF4-FFF2-40B4-BE49-F238E27FC236}">
                <a16:creationId xmlns:a16="http://schemas.microsoft.com/office/drawing/2014/main" id="{0B8C94C2-1847-C7FE-0B4B-EEAD24FDE0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9" name="Oval 8">
            <a:hlinkClick r:id="rId4" action="ppaction://hlinksldjump"/>
            <a:extLst>
              <a:ext uri="{FF2B5EF4-FFF2-40B4-BE49-F238E27FC236}">
                <a16:creationId xmlns:a16="http://schemas.microsoft.com/office/drawing/2014/main" id="{4D1EF91A-B299-6D5E-C540-527CE3C410B7}"/>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9">
            <a:hlinkClick r:id="rId4" action="ppaction://hlinksldjump"/>
            <a:extLst>
              <a:ext uri="{FF2B5EF4-FFF2-40B4-BE49-F238E27FC236}">
                <a16:creationId xmlns:a16="http://schemas.microsoft.com/office/drawing/2014/main" id="{A003D6E1-2AD1-2ED1-52A5-1E4D134E7C5F}"/>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1" name="Freeform: Shape 10">
            <a:hlinkClick r:id="rId4" action="ppaction://hlinksldjump"/>
            <a:extLst>
              <a:ext uri="{FF2B5EF4-FFF2-40B4-BE49-F238E27FC236}">
                <a16:creationId xmlns:a16="http://schemas.microsoft.com/office/drawing/2014/main" id="{99553577-A1F8-F107-28FF-412E06BCFD49}"/>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6469446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E445F51E-6EF7-4382-9185-F5C0694DB7D1}"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DCB33-94CF-4740-8CCE-D567E9934160}"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spTree>
    <p:extLst>
      <p:ext uri="{BB962C8B-B14F-4D97-AF65-F5344CB8AC3E}">
        <p14:creationId xmlns:p14="http://schemas.microsoft.com/office/powerpoint/2010/main" val="264727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BFCFE-D3E5-4D84-9C62-26803E9B11B4}" type="datetime1">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a:t>Reference(s)</a:t>
            </a:r>
          </a:p>
        </p:txBody>
      </p:sp>
    </p:spTree>
    <p:extLst>
      <p:ext uri="{BB962C8B-B14F-4D97-AF65-F5344CB8AC3E}">
        <p14:creationId xmlns:p14="http://schemas.microsoft.com/office/powerpoint/2010/main" val="14892279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497E17-A0B7-4242-B32B-6908C8F94C81}" type="datetime1">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20908743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500B6-B931-4B94-AA26-1EB7EF8E58F4}"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Click to edit caption</a:t>
            </a:r>
          </a:p>
        </p:txBody>
      </p:sp>
    </p:spTree>
    <p:extLst>
      <p:ext uri="{BB962C8B-B14F-4D97-AF65-F5344CB8AC3E}">
        <p14:creationId xmlns:p14="http://schemas.microsoft.com/office/powerpoint/2010/main" val="41196728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12D92B-FD7C-40FB-871D-B89EDC4BE036}"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185434429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081D7-D952-4B51-A13F-E2181E8C0D7D}"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3448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9D5EB-3CD6-4D07-9483-0155CF1A1897}"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32936322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7CB49-8F18-4657-8355-303DBFA4F33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66563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DBAD0D-523E-451F-87EF-6881E23B560B}"/>
              </a:ext>
            </a:extLst>
          </p:cNvPr>
          <p:cNvSpPr/>
          <p:nvPr userDrawn="1"/>
        </p:nvSpPr>
        <p:spPr>
          <a:xfrm>
            <a:off x="145126" y="1028700"/>
            <a:ext cx="12046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928DECEF-6372-4873-9410-B0D622CCC340}" type="datetime1">
              <a:rPr lang="en-US" smtClean="0"/>
              <a:t>1/22/2026</a:t>
            </a:fld>
            <a:endParaRPr lang="en-US"/>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28701"/>
            <a:ext cx="11277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71E6CA6-DB87-42EC-B477-B412A859FEBB}"/>
              </a:ext>
            </a:extLst>
          </p:cNvPr>
          <p:cNvSpPr/>
          <p:nvPr userDrawn="1"/>
        </p:nvSpPr>
        <p:spPr>
          <a:xfrm>
            <a:off x="10040060" y="6492876"/>
            <a:ext cx="215194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9271577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1560933324"/>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7162050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3" y="2658107"/>
            <a:ext cx="415918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 If Yes - Reactive via MI, Reactive via MI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2071315600"/>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ML-XXXX-US-XXXX</a:t>
            </a:r>
          </a:p>
        </p:txBody>
      </p:sp>
    </p:spTree>
    <p:extLst>
      <p:ext uri="{BB962C8B-B14F-4D97-AF65-F5344CB8AC3E}">
        <p14:creationId xmlns:p14="http://schemas.microsoft.com/office/powerpoint/2010/main" val="42700677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10"/>
          </p:nvPr>
        </p:nvSpPr>
        <p:spPr/>
        <p:txBody>
          <a:bodyPr/>
          <a:lstStyle/>
          <a:p>
            <a:fld id="{F5AB0D45-D70F-4565-90F4-8B70029F68B1}"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14C37AE1-B0D7-4988-87D2-C1230745B1AF}"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36501"/>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sp>
        <p:nvSpPr>
          <p:cNvPr id="17" name="Rectangle 16">
            <a:extLst>
              <a:ext uri="{FF2B5EF4-FFF2-40B4-BE49-F238E27FC236}">
                <a16:creationId xmlns:a16="http://schemas.microsoft.com/office/drawing/2014/main" id="{FDEA1B75-62AE-479F-A417-ACF060C05D1E}"/>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3949607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1/22/2026</a:t>
            </a:fld>
            <a:endParaRPr lang="en-US"/>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DO NOT</a:t>
            </a:r>
          </a:p>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762881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8B9D2-294B-4416-87AC-B9F036E4B474}"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Tree>
    <p:extLst>
      <p:ext uri="{BB962C8B-B14F-4D97-AF65-F5344CB8AC3E}">
        <p14:creationId xmlns:p14="http://schemas.microsoft.com/office/powerpoint/2010/main" val="33694738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82577-76DA-4CE5-BE01-C8CDC3DC7A32}"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2B60D4E0-B0C7-A985-9511-273F441AC8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8" name="Graphic 7">
            <a:hlinkClick r:id="" action="ppaction://hlinkshowjump?jump=previousslide"/>
            <a:extLst>
              <a:ext uri="{FF2B5EF4-FFF2-40B4-BE49-F238E27FC236}">
                <a16:creationId xmlns:a16="http://schemas.microsoft.com/office/drawing/2014/main" id="{F6DECAC5-32F6-80DE-EF7E-04587C88CD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9" name="Oval 8">
            <a:hlinkClick r:id="rId4" action="ppaction://hlinksldjump"/>
            <a:extLst>
              <a:ext uri="{FF2B5EF4-FFF2-40B4-BE49-F238E27FC236}">
                <a16:creationId xmlns:a16="http://schemas.microsoft.com/office/drawing/2014/main" id="{B33A6D63-3CCD-1253-6570-A0A1B6D3C9CE}"/>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9">
            <a:hlinkClick r:id="rId4" action="ppaction://hlinksldjump"/>
            <a:extLst>
              <a:ext uri="{FF2B5EF4-FFF2-40B4-BE49-F238E27FC236}">
                <a16:creationId xmlns:a16="http://schemas.microsoft.com/office/drawing/2014/main" id="{3AD93826-FEC4-3E97-6407-B40A61C01206}"/>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1" name="Freeform: Shape 10">
            <a:hlinkClick r:id="rId4" action="ppaction://hlinksldjump"/>
            <a:extLst>
              <a:ext uri="{FF2B5EF4-FFF2-40B4-BE49-F238E27FC236}">
                <a16:creationId xmlns:a16="http://schemas.microsoft.com/office/drawing/2014/main" id="{2FE70DD8-6A43-02E1-0AB6-ED44A0BB42A3}"/>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24288198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10"/>
          </p:nvPr>
        </p:nvSpPr>
        <p:spPr/>
        <p:txBody>
          <a:bodyPr/>
          <a:lstStyle/>
          <a:p>
            <a:fld id="{E65991D3-1231-4D4C-B428-BD095149841E}"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14C37AE1-B0D7-4988-87D2-C1230745B1AF}"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36501"/>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sp>
        <p:nvSpPr>
          <p:cNvPr id="17" name="Rectangle 16">
            <a:extLst>
              <a:ext uri="{FF2B5EF4-FFF2-40B4-BE49-F238E27FC236}">
                <a16:creationId xmlns:a16="http://schemas.microsoft.com/office/drawing/2014/main" id="{FDEA1B75-62AE-479F-A417-ACF060C05D1E}"/>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40197045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lobal 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ffectLst/>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nchor="t"/>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2" y="3190257"/>
            <a:ext cx="9097012"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b="0" baseline="0">
                <a:solidFill>
                  <a:schemeClr val="tx1"/>
                </a:solidFill>
                <a:latin typeface="Arial" pitchFamily="34" charset="0"/>
                <a:cs typeface="Arial" pitchFamily="34" charset="0"/>
              </a:rPr>
              <a:t>© AstraZeneca </a:t>
            </a:r>
            <a:fld id="{E63621C8-499B-49C1-9996-8B424FAB77A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30" y="5865464"/>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3" y="5803221"/>
            <a:ext cx="2855248" cy="756297"/>
          </a:xfrm>
          <a:prstGeom prst="rect">
            <a:avLst/>
          </a:prstGeom>
          <a:noFill/>
        </p:spPr>
        <p:txBody>
          <a:bodyPr wrap="square" rtlCol="0">
            <a:spAutoFit/>
          </a:bodyPr>
          <a:lstStyle/>
          <a:p>
            <a:pPr>
              <a:lnSpc>
                <a:spcPct val="150000"/>
              </a:lnSpc>
              <a:spcBef>
                <a:spcPts val="600"/>
              </a:spcBef>
              <a:spcAft>
                <a:spcPts val="600"/>
              </a:spcAft>
            </a:pPr>
            <a:r>
              <a:rPr lang="en-US" sz="1000">
                <a:solidFill>
                  <a:schemeClr val="bg1"/>
                </a:solidFill>
              </a:rPr>
              <a:t>Veeva Vault MedComms Document Number: </a:t>
            </a:r>
            <a:br>
              <a:rPr lang="en-US" sz="1000">
                <a:solidFill>
                  <a:schemeClr val="bg1"/>
                </a:solidFill>
              </a:rPr>
            </a:br>
            <a:r>
              <a:rPr lang="en-US" sz="1000">
                <a:solidFill>
                  <a:schemeClr val="bg1"/>
                </a:solidFill>
              </a:rPr>
              <a:t>Approval Date:</a:t>
            </a:r>
            <a:br>
              <a:rPr lang="en-US" sz="1000">
                <a:solidFill>
                  <a:schemeClr val="bg1"/>
                </a:solidFill>
              </a:rPr>
            </a:br>
            <a:r>
              <a:rPr lang="en-US" sz="1000">
                <a:solidFill>
                  <a:schemeClr val="bg1"/>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3" y="6097533"/>
            <a:ext cx="1451150" cy="18397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Tree>
    <p:extLst>
      <p:ext uri="{BB962C8B-B14F-4D97-AF65-F5344CB8AC3E}">
        <p14:creationId xmlns:p14="http://schemas.microsoft.com/office/powerpoint/2010/main" val="147008457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A4958079-C8E6-44E1-A683-939A710283EE}"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5CBD7-04FE-4371-9947-FB146B9659D6}"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691D6B83-6D2A-05AA-D38F-DB21CDCB2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10" name="Graphic 9">
            <a:hlinkClick r:id="" action="ppaction://hlinkshowjump?jump=previousslide"/>
            <a:extLst>
              <a:ext uri="{FF2B5EF4-FFF2-40B4-BE49-F238E27FC236}">
                <a16:creationId xmlns:a16="http://schemas.microsoft.com/office/drawing/2014/main" id="{B8030D60-0C30-B9D7-1CED-D9F3E4C773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2" name="Oval 11">
            <a:hlinkClick r:id="rId4" action="ppaction://hlinksldjump"/>
            <a:extLst>
              <a:ext uri="{FF2B5EF4-FFF2-40B4-BE49-F238E27FC236}">
                <a16:creationId xmlns:a16="http://schemas.microsoft.com/office/drawing/2014/main" id="{5D238AF4-E5C3-D1DD-9F1A-8AEA74DCD38E}"/>
              </a:ext>
            </a:extLst>
          </p:cNvPr>
          <p:cNvSpPr/>
          <p:nvPr userDrawn="1"/>
        </p:nvSpPr>
        <p:spPr>
          <a:xfrm>
            <a:off x="11297342" y="342751"/>
            <a:ext cx="395759" cy="395759"/>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Shape 12">
            <a:hlinkClick r:id="rId4" action="ppaction://hlinksldjump"/>
            <a:extLst>
              <a:ext uri="{FF2B5EF4-FFF2-40B4-BE49-F238E27FC236}">
                <a16:creationId xmlns:a16="http://schemas.microsoft.com/office/drawing/2014/main" id="{4B5182A8-A6BC-688F-78BC-AA7856AD096B}"/>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4" name="Freeform: Shape 13">
            <a:hlinkClick r:id="rId4" action="ppaction://hlinksldjump"/>
            <a:extLst>
              <a:ext uri="{FF2B5EF4-FFF2-40B4-BE49-F238E27FC236}">
                <a16:creationId xmlns:a16="http://schemas.microsoft.com/office/drawing/2014/main" id="{F496F7F0-6943-9858-15D3-E37BA86CF044}"/>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4749052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44602-2AF5-4891-92EB-8746D3B8E8F6}" type="datetime1">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a:t>Reference(s)</a:t>
            </a:r>
          </a:p>
        </p:txBody>
      </p:sp>
      <p:pic>
        <p:nvPicPr>
          <p:cNvPr id="11" name="Graphic 10">
            <a:hlinkClick r:id="" action="ppaction://hlinkshowjump?jump=nextslide"/>
            <a:extLst>
              <a:ext uri="{FF2B5EF4-FFF2-40B4-BE49-F238E27FC236}">
                <a16:creationId xmlns:a16="http://schemas.microsoft.com/office/drawing/2014/main" id="{1656D844-FF65-B895-8D47-9309DFACA7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12" name="Graphic 11">
            <a:hlinkClick r:id="" action="ppaction://hlinkshowjump?jump=previousslide"/>
            <a:extLst>
              <a:ext uri="{FF2B5EF4-FFF2-40B4-BE49-F238E27FC236}">
                <a16:creationId xmlns:a16="http://schemas.microsoft.com/office/drawing/2014/main" id="{A154E59D-8361-2273-4DD7-9C88C72FEB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3" name="Oval 12">
            <a:hlinkClick r:id="rId4" action="ppaction://hlinksldjump"/>
            <a:extLst>
              <a:ext uri="{FF2B5EF4-FFF2-40B4-BE49-F238E27FC236}">
                <a16:creationId xmlns:a16="http://schemas.microsoft.com/office/drawing/2014/main" id="{51043CD8-C36F-E5C9-4399-CB05A3A9A68A}"/>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hlinkClick r:id="rId4" action="ppaction://hlinksldjump"/>
            <a:extLst>
              <a:ext uri="{FF2B5EF4-FFF2-40B4-BE49-F238E27FC236}">
                <a16:creationId xmlns:a16="http://schemas.microsoft.com/office/drawing/2014/main" id="{B42907C0-5441-B7C3-6E60-3DEC90929C75}"/>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5" name="Freeform: Shape 14">
            <a:hlinkClick r:id="rId4" action="ppaction://hlinksldjump"/>
            <a:extLst>
              <a:ext uri="{FF2B5EF4-FFF2-40B4-BE49-F238E27FC236}">
                <a16:creationId xmlns:a16="http://schemas.microsoft.com/office/drawing/2014/main" id="{4CCDA65A-C4D4-8C2D-2D97-ECFD7CEC6717}"/>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094853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10E610-1362-4C9A-98A8-F08D272E8DA8}" type="datetime1">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34003376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1BD77-6DFD-4B66-963A-29149A264742}"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Click to edit caption</a:t>
            </a:r>
          </a:p>
        </p:txBody>
      </p:sp>
    </p:spTree>
    <p:extLst>
      <p:ext uri="{BB962C8B-B14F-4D97-AF65-F5344CB8AC3E}">
        <p14:creationId xmlns:p14="http://schemas.microsoft.com/office/powerpoint/2010/main" val="17141393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175D6C-FAF7-433D-8BE9-B055A3F58521}"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16898252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lobal 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ffectLst/>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nchor="t"/>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2" y="3190257"/>
            <a:ext cx="9097012"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b="0" baseline="0">
                <a:solidFill>
                  <a:schemeClr val="tx1"/>
                </a:solidFill>
                <a:latin typeface="Arial" pitchFamily="34" charset="0"/>
                <a:cs typeface="Arial" pitchFamily="34" charset="0"/>
              </a:rPr>
              <a:t>© AstraZeneca </a:t>
            </a:r>
            <a:fld id="{E63621C8-499B-49C1-9996-8B424FAB77A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30" y="5865464"/>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3" y="5803221"/>
            <a:ext cx="2855248" cy="756297"/>
          </a:xfrm>
          <a:prstGeom prst="rect">
            <a:avLst/>
          </a:prstGeom>
          <a:noFill/>
        </p:spPr>
        <p:txBody>
          <a:bodyPr wrap="square" rtlCol="0">
            <a:spAutoFit/>
          </a:bodyPr>
          <a:lstStyle/>
          <a:p>
            <a:pPr>
              <a:lnSpc>
                <a:spcPct val="150000"/>
              </a:lnSpc>
              <a:spcBef>
                <a:spcPts val="600"/>
              </a:spcBef>
              <a:spcAft>
                <a:spcPts val="600"/>
              </a:spcAft>
            </a:pPr>
            <a:r>
              <a:rPr lang="en-US" sz="1000">
                <a:solidFill>
                  <a:schemeClr val="bg1"/>
                </a:solidFill>
              </a:rPr>
              <a:t>Veeva Vault MedComms Document Number: </a:t>
            </a:r>
            <a:br>
              <a:rPr lang="en-US" sz="1000">
                <a:solidFill>
                  <a:schemeClr val="bg1"/>
                </a:solidFill>
              </a:rPr>
            </a:br>
            <a:r>
              <a:rPr lang="en-US" sz="1000">
                <a:solidFill>
                  <a:schemeClr val="bg1"/>
                </a:solidFill>
              </a:rPr>
              <a:t>Approval Date:</a:t>
            </a:r>
            <a:br>
              <a:rPr lang="en-US" sz="1000">
                <a:solidFill>
                  <a:schemeClr val="bg1"/>
                </a:solidFill>
              </a:rPr>
            </a:br>
            <a:r>
              <a:rPr lang="en-US" sz="1000">
                <a:solidFill>
                  <a:schemeClr val="bg1"/>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3" y="6097533"/>
            <a:ext cx="1451150" cy="18397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Tree>
    <p:extLst>
      <p:ext uri="{BB962C8B-B14F-4D97-AF65-F5344CB8AC3E}">
        <p14:creationId xmlns:p14="http://schemas.microsoft.com/office/powerpoint/2010/main" val="9843024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25C15C-21D6-4E46-8A81-53A0DF61EA29}"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5080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EC554-1A73-462D-9E3D-0B9906AEFFCC}"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212558928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A22AA-CBDF-4ABD-A53D-AB84898604AD}"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04914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A411D215-C663-493F-8D2B-1B6AE20A263E}" type="datetime1">
              <a:rPr lang="en-US" smtClean="0"/>
              <a:t>1/22/2026</a:t>
            </a:fld>
            <a:endParaRPr lang="en-US"/>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6"/>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823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3110790233"/>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5626642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32B0A6B5-0A8B-46D5-9DFF-44CAA62668F3}"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22191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 If Yes - Reactive via MI, Reactive via MA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1180601841"/>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ML-XXXX-US-XXXX</a:t>
            </a:r>
          </a:p>
        </p:txBody>
      </p:sp>
    </p:spTree>
    <p:extLst>
      <p:ext uri="{BB962C8B-B14F-4D97-AF65-F5344CB8AC3E}">
        <p14:creationId xmlns:p14="http://schemas.microsoft.com/office/powerpoint/2010/main" val="393680247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526473" y="6034668"/>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a:solidFill>
                  <a:schemeClr val="tx1"/>
                </a:solidFill>
              </a:rPr>
              <a:t>External use of any of the content must be approved for release </a:t>
            </a:r>
            <a:br>
              <a:rPr lang="en-US" sz="1400" b="1">
                <a:solidFill>
                  <a:schemeClr val="tx1"/>
                </a:solidFill>
              </a:rPr>
            </a:br>
            <a:r>
              <a:rPr lang="en-US" sz="1400" b="1">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a:solidFill>
                  <a:schemeClr val="tx1"/>
                </a:solidFill>
              </a:rPr>
              <a:t>Refer to the General Properties for this asset in GMIP Content (Veeva Vault </a:t>
            </a:r>
            <a:r>
              <a:rPr lang="en-US" sz="1000" b="0" err="1">
                <a:solidFill>
                  <a:schemeClr val="tx1"/>
                </a:solidFill>
              </a:rPr>
              <a:t>MedComms</a:t>
            </a:r>
            <a:r>
              <a:rPr lang="en-US" sz="1000" b="0">
                <a:solidFill>
                  <a:schemeClr val="tx1"/>
                </a:solidFill>
              </a:rPr>
              <a:t>) for additional details. </a:t>
            </a:r>
          </a:p>
          <a:p>
            <a:pPr marL="0" indent="0" algn="ctr">
              <a:buClr>
                <a:schemeClr val="accent1"/>
              </a:buClr>
              <a:buFont typeface="Arial" panose="020B0604020202020204" pitchFamily="34" charset="0"/>
              <a:buNone/>
            </a:pPr>
            <a:r>
              <a:rPr lang="en-US" sz="1000" b="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429134625"/>
              </p:ext>
            </p:extLst>
          </p:nvPr>
        </p:nvGraphicFramePr>
        <p:xfrm>
          <a:off x="1128801" y="2274791"/>
          <a:ext cx="9949787"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4120293828"/>
              </p:ext>
            </p:extLst>
          </p:nvPr>
        </p:nvGraphicFramePr>
        <p:xfrm>
          <a:off x="1128801" y="1039471"/>
          <a:ext cx="9949787"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07DB1EB6-35E6-4B87-96FC-4379AC8351D3}"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E86B8DE1-4020-4A49-9267-F9ACDA6D789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7" y="1102835"/>
            <a:ext cx="7798987"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8191826" y="3110879"/>
            <a:ext cx="720437"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762000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Internal, or Reactive/Proactive by Local Nominated Signatory Review</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5103652" y="3507944"/>
            <a:ext cx="5850676"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No, or N/A </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5103651" y="3119257"/>
            <a:ext cx="1795083"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No/List 3rd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10362377" y="3112464"/>
            <a:ext cx="711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1" y="4843764"/>
            <a:ext cx="7808084"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741821" y="2741564"/>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7258510" y="2748517"/>
            <a:ext cx="3800914"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741821" y="2354985"/>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AZ MI Lead/Global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8" y="1880471"/>
            <a:ext cx="3555167"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191826" y="1881207"/>
            <a:ext cx="28675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Therapy Area</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27566"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6898734" y="3043065"/>
            <a:ext cx="1209963"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27566"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1127567" y="3438435"/>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Copyright Permissions Obtained for Graphics</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8920974" y="3041260"/>
            <a:ext cx="132133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 Expiration Date</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27567" y="4808725"/>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6898734" y="1810962"/>
            <a:ext cx="1209963"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27566" y="2677093"/>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5835586" y="2677093"/>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27566" y="2282977"/>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27566"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5835586" y="2282977"/>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7267222" y="2354585"/>
            <a:ext cx="3792203"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7" name="TextBox 56">
            <a:extLst>
              <a:ext uri="{FF2B5EF4-FFF2-40B4-BE49-F238E27FC236}">
                <a16:creationId xmlns:a16="http://schemas.microsoft.com/office/drawing/2014/main" id="{71FDDFED-CF51-4158-8A3B-DD9E176FC125}"/>
              </a:ext>
            </a:extLst>
          </p:cNvPr>
          <p:cNvSpPr txBox="1"/>
          <p:nvPr userDrawn="1"/>
        </p:nvSpPr>
        <p:spPr>
          <a:xfrm>
            <a:off x="1127569" y="3060427"/>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userDrawn="1"/>
        </p:nvSpPr>
        <p:spPr>
          <a:xfrm>
            <a:off x="1127568" y="4112135"/>
            <a:ext cx="9946009" cy="717459"/>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a:solidFill>
                  <a:schemeClr val="bg1"/>
                </a:solidFill>
              </a:rPr>
              <a:t>This material is globally approved for use by AstraZeneca Medical Personnel only. The local market is responsible for interpreting, </a:t>
            </a:r>
            <a:br>
              <a:rPr lang="en-US" sz="1200" b="1">
                <a:solidFill>
                  <a:schemeClr val="bg1"/>
                </a:solidFill>
              </a:rPr>
            </a:br>
            <a:r>
              <a:rPr lang="en-US" sz="1200" b="1">
                <a:solidFill>
                  <a:schemeClr val="bg1"/>
                </a:solidFill>
              </a:rPr>
              <a:t>reviewing, and approving the content according to their local label, rules, and regulations.</a:t>
            </a:r>
          </a:p>
          <a:p>
            <a:pPr marL="0" indent="0" algn="ctr">
              <a:buClr>
                <a:schemeClr val="accent1"/>
              </a:buClr>
              <a:buFont typeface="Arial" panose="020B0604020202020204" pitchFamily="34" charset="0"/>
              <a:buNone/>
            </a:pPr>
            <a:r>
              <a:rPr lang="en-US" sz="1200" b="1">
                <a:solidFill>
                  <a:schemeClr val="bg1"/>
                </a:solidFill>
              </a:rPr>
              <a:t>AstraZeneca does not, under any circumstances, promote its products for off-label or unapproved uses. </a:t>
            </a:r>
          </a:p>
        </p:txBody>
      </p:sp>
    </p:spTree>
    <p:extLst>
      <p:ext uri="{BB962C8B-B14F-4D97-AF65-F5344CB8AC3E}">
        <p14:creationId xmlns:p14="http://schemas.microsoft.com/office/powerpoint/2010/main" val="4001785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17F1856-CB76-4499-BFC0-1CD0BC47BEDC}" type="datetime1">
              <a:rPr lang="en-US" smtClean="0"/>
              <a:t>1/22/2026</a:t>
            </a:fld>
            <a:endParaRPr lang="en-US"/>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DO NOT</a:t>
            </a:r>
          </a:p>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897638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AA2AE-8B1B-E5E5-833A-5877D051C159}"/>
              </a:ext>
            </a:extLst>
          </p:cNvPr>
          <p:cNvSpPr>
            <a:spLocks noGrp="1"/>
          </p:cNvSpPr>
          <p:nvPr>
            <p:ph type="dt" sz="half" idx="10"/>
          </p:nvPr>
        </p:nvSpPr>
        <p:spPr/>
        <p:txBody>
          <a:bodyPr/>
          <a:lstStyle/>
          <a:p>
            <a:fld id="{47EBCC87-66F6-43BD-A818-D357F80ECD1A}" type="datetime1">
              <a:rPr lang="en-US" smtClean="0"/>
              <a:t>1/22/2026</a:t>
            </a:fld>
            <a:endParaRPr lang="en-US"/>
          </a:p>
        </p:txBody>
      </p:sp>
      <p:sp>
        <p:nvSpPr>
          <p:cNvPr id="3" name="Footer Placeholder 2">
            <a:extLst>
              <a:ext uri="{FF2B5EF4-FFF2-40B4-BE49-F238E27FC236}">
                <a16:creationId xmlns:a16="http://schemas.microsoft.com/office/drawing/2014/main" id="{AF0642A5-1D2A-89E8-1788-114C9ADFA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AA6D4-E18E-C31B-DE5B-791C86E7AD30}"/>
              </a:ext>
            </a:extLst>
          </p:cNvPr>
          <p:cNvSpPr>
            <a:spLocks noGrp="1"/>
          </p:cNvSpPr>
          <p:nvPr>
            <p:ph type="sldNum" sz="quarter" idx="12"/>
          </p:nvPr>
        </p:nvSpPr>
        <p:spPr/>
        <p:txBody>
          <a:bodyPr/>
          <a:lstStyle/>
          <a:p>
            <a:fld id="{CC7432E5-F8E0-41AE-9A6B-AD730338B005}" type="slidenum">
              <a:rPr lang="en-US" smtClean="0"/>
              <a:pPr/>
              <a:t>‹#›</a:t>
            </a:fld>
            <a:endParaRPr lang="en-US"/>
          </a:p>
        </p:txBody>
      </p:sp>
      <p:sp>
        <p:nvSpPr>
          <p:cNvPr id="5" name="Title 4">
            <a:extLst>
              <a:ext uri="{FF2B5EF4-FFF2-40B4-BE49-F238E27FC236}">
                <a16:creationId xmlns:a16="http://schemas.microsoft.com/office/drawing/2014/main" id="{1DCA7BE7-6010-7364-FF39-B62717EDAF4F}"/>
              </a:ext>
            </a:extLst>
          </p:cNvPr>
          <p:cNvSpPr>
            <a:spLocks noGrp="1"/>
          </p:cNvSpPr>
          <p:nvPr>
            <p:ph type="title"/>
          </p:nvPr>
        </p:nvSpPr>
        <p:spPr/>
        <p:txBody>
          <a:bodyPr/>
          <a:lstStyle/>
          <a:p>
            <a:r>
              <a:rPr lang="en-US"/>
              <a:t>Click to edit Master title style</a:t>
            </a:r>
          </a:p>
        </p:txBody>
      </p:sp>
      <p:pic>
        <p:nvPicPr>
          <p:cNvPr id="6" name="Graphic 5">
            <a:hlinkClick r:id="" action="ppaction://hlinkshowjump?jump=nextslide"/>
            <a:extLst>
              <a:ext uri="{FF2B5EF4-FFF2-40B4-BE49-F238E27FC236}">
                <a16:creationId xmlns:a16="http://schemas.microsoft.com/office/drawing/2014/main" id="{5029BF2D-AD0D-F8D7-4F23-7D0E3AACCC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7" name="Graphic 6">
            <a:hlinkClick r:id="" action="ppaction://hlinkshowjump?jump=previousslide"/>
            <a:extLst>
              <a:ext uri="{FF2B5EF4-FFF2-40B4-BE49-F238E27FC236}">
                <a16:creationId xmlns:a16="http://schemas.microsoft.com/office/drawing/2014/main" id="{84721077-C2FD-1708-8AFA-B7958DA926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8" name="Oval 7">
            <a:hlinkClick r:id="rId4" action="ppaction://hlinksldjump"/>
            <a:extLst>
              <a:ext uri="{FF2B5EF4-FFF2-40B4-BE49-F238E27FC236}">
                <a16:creationId xmlns:a16="http://schemas.microsoft.com/office/drawing/2014/main" id="{C99402D0-554B-C5FA-A35E-60842D7A14DB}"/>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hlinkClick r:id="rId4" action="ppaction://hlinksldjump"/>
            <a:extLst>
              <a:ext uri="{FF2B5EF4-FFF2-40B4-BE49-F238E27FC236}">
                <a16:creationId xmlns:a16="http://schemas.microsoft.com/office/drawing/2014/main" id="{0F0C17AB-8C0E-4EB8-400A-5C27879C5F46}"/>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0" name="Freeform: Shape 9">
            <a:hlinkClick r:id="rId4" action="ppaction://hlinksldjump"/>
            <a:extLst>
              <a:ext uri="{FF2B5EF4-FFF2-40B4-BE49-F238E27FC236}">
                <a16:creationId xmlns:a16="http://schemas.microsoft.com/office/drawing/2014/main" id="{4BDBDE13-8814-FD7E-74CC-F4EEAC531E0F}"/>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1758596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ACB930-CE3F-4743-B072-2338D7EF26EF}"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pic>
        <p:nvPicPr>
          <p:cNvPr id="7" name="Graphic 6">
            <a:hlinkClick r:id="" action="ppaction://hlinkshowjump?jump=nextslide"/>
            <a:extLst>
              <a:ext uri="{FF2B5EF4-FFF2-40B4-BE49-F238E27FC236}">
                <a16:creationId xmlns:a16="http://schemas.microsoft.com/office/drawing/2014/main" id="{A6680C3B-0006-8D16-8E60-B0A5B6DA89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9" name="Graphic 8">
            <a:hlinkClick r:id="" action="ppaction://hlinkshowjump?jump=previousslide"/>
            <a:extLst>
              <a:ext uri="{FF2B5EF4-FFF2-40B4-BE49-F238E27FC236}">
                <a16:creationId xmlns:a16="http://schemas.microsoft.com/office/drawing/2014/main" id="{200C81AD-21BE-872B-FA74-A7E757FE83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0" name="Oval 9">
            <a:hlinkClick r:id="rId4" action="ppaction://hlinksldjump"/>
            <a:extLst>
              <a:ext uri="{FF2B5EF4-FFF2-40B4-BE49-F238E27FC236}">
                <a16:creationId xmlns:a16="http://schemas.microsoft.com/office/drawing/2014/main" id="{D32E6623-8746-72B7-161B-C491EF5FD390}"/>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hlinkClick r:id="rId4" action="ppaction://hlinksldjump"/>
            <a:extLst>
              <a:ext uri="{FF2B5EF4-FFF2-40B4-BE49-F238E27FC236}">
                <a16:creationId xmlns:a16="http://schemas.microsoft.com/office/drawing/2014/main" id="{BD9BF2DE-8F04-64FA-4352-296B56BC10DA}"/>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2" name="Freeform: Shape 11">
            <a:hlinkClick r:id="rId4" action="ppaction://hlinksldjump"/>
            <a:extLst>
              <a:ext uri="{FF2B5EF4-FFF2-40B4-BE49-F238E27FC236}">
                <a16:creationId xmlns:a16="http://schemas.microsoft.com/office/drawing/2014/main" id="{DBD8F370-6A2E-7B92-21FC-0FBD9E987ADF}"/>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7371900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35713D-D566-4186-9787-C5E97CA19282}"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91A06E9C-627D-4867-4140-AB5065C8A6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8" name="Graphic 7">
            <a:hlinkClick r:id="" action="ppaction://hlinkshowjump?jump=previousslide"/>
            <a:extLst>
              <a:ext uri="{FF2B5EF4-FFF2-40B4-BE49-F238E27FC236}">
                <a16:creationId xmlns:a16="http://schemas.microsoft.com/office/drawing/2014/main" id="{0B8C94C2-1847-C7FE-0B4B-EEAD24FDE0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9" name="Oval 8">
            <a:hlinkClick r:id="rId4" action="ppaction://hlinksldjump"/>
            <a:extLst>
              <a:ext uri="{FF2B5EF4-FFF2-40B4-BE49-F238E27FC236}">
                <a16:creationId xmlns:a16="http://schemas.microsoft.com/office/drawing/2014/main" id="{4D1EF91A-B299-6D5E-C540-527CE3C410B7}"/>
              </a:ext>
            </a:extLst>
          </p:cNvPr>
          <p:cNvSpPr/>
          <p:nvPr userDrawn="1"/>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Shape 9">
            <a:hlinkClick r:id="rId4" action="ppaction://hlinksldjump"/>
            <a:extLst>
              <a:ext uri="{FF2B5EF4-FFF2-40B4-BE49-F238E27FC236}">
                <a16:creationId xmlns:a16="http://schemas.microsoft.com/office/drawing/2014/main" id="{A003D6E1-2AD1-2ED1-52A5-1E4D134E7C5F}"/>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1" name="Freeform: Shape 10">
            <a:hlinkClick r:id="rId4" action="ppaction://hlinksldjump"/>
            <a:extLst>
              <a:ext uri="{FF2B5EF4-FFF2-40B4-BE49-F238E27FC236}">
                <a16:creationId xmlns:a16="http://schemas.microsoft.com/office/drawing/2014/main" id="{99553577-A1F8-F107-28FF-412E06BCFD49}"/>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27508964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A4958079-C8E6-44E1-A683-939A710283EE}"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87EDD-928B-42CB-AB33-238AA66A31C6}"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C7184C36-3DD7-D1BD-7D7B-0B100C5F2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10" name="Graphic 9">
            <a:hlinkClick r:id="" action="ppaction://hlinkshowjump?jump=previousslide"/>
            <a:extLst>
              <a:ext uri="{FF2B5EF4-FFF2-40B4-BE49-F238E27FC236}">
                <a16:creationId xmlns:a16="http://schemas.microsoft.com/office/drawing/2014/main" id="{0E0A964F-50D2-5453-DCB0-DE9EFF43D3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2" name="Oval 11">
            <a:hlinkClick r:id="rId4" action="ppaction://hlinksldjump"/>
            <a:extLst>
              <a:ext uri="{FF2B5EF4-FFF2-40B4-BE49-F238E27FC236}">
                <a16:creationId xmlns:a16="http://schemas.microsoft.com/office/drawing/2014/main" id="{9A2FE4BE-C137-80B9-54B0-A310129AD076}"/>
              </a:ext>
            </a:extLst>
          </p:cNvPr>
          <p:cNvSpPr/>
          <p:nvPr userDrawn="1"/>
        </p:nvSpPr>
        <p:spPr>
          <a:xfrm>
            <a:off x="11297342" y="342751"/>
            <a:ext cx="395759" cy="395759"/>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Shape 12">
            <a:hlinkClick r:id="rId4" action="ppaction://hlinksldjump"/>
            <a:extLst>
              <a:ext uri="{FF2B5EF4-FFF2-40B4-BE49-F238E27FC236}">
                <a16:creationId xmlns:a16="http://schemas.microsoft.com/office/drawing/2014/main" id="{EC488C16-097F-8EC0-8181-35512B78F5D5}"/>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4" name="Freeform: Shape 13">
            <a:hlinkClick r:id="rId4" action="ppaction://hlinksldjump"/>
            <a:extLst>
              <a:ext uri="{FF2B5EF4-FFF2-40B4-BE49-F238E27FC236}">
                <a16:creationId xmlns:a16="http://schemas.microsoft.com/office/drawing/2014/main" id="{EABD7F8B-D142-A8A2-7AD3-3F57C55DBF6B}"/>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24352385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2001" y="3566964"/>
            <a:ext cx="11795760" cy="314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10"/>
          </p:nvPr>
        </p:nvSpPr>
        <p:spPr/>
        <p:txBody>
          <a:bodyPr/>
          <a:lstStyle/>
          <a:p>
            <a:fld id="{F5AB0D45-D70F-4565-90F4-8B70029F68B1}"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9" name="TextBox 8"/>
          <p:cNvSpPr txBox="1"/>
          <p:nvPr userDrawn="1"/>
        </p:nvSpPr>
        <p:spPr>
          <a:xfrm>
            <a:off x="10122716" y="6458243"/>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14C37AE1-B0D7-4988-87D2-C1230745B1AF}"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3" name="Subtitle 2"/>
          <p:cNvSpPr>
            <a:spLocks noGrp="1"/>
          </p:cNvSpPr>
          <p:nvPr>
            <p:ph type="subTitle" idx="1"/>
          </p:nvPr>
        </p:nvSpPr>
        <p:spPr>
          <a:xfrm>
            <a:off x="457201" y="3902256"/>
            <a:ext cx="11277602" cy="1655762"/>
          </a:xfrm>
        </p:spPr>
        <p:txBody>
          <a:bodyPr>
            <a:normAutofit/>
          </a:bodyPr>
          <a:lstStyle>
            <a:lvl1pPr marL="0" indent="0" algn="l">
              <a:buNone/>
              <a:defRPr sz="28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3" name="Text Placeholder 12"/>
          <p:cNvSpPr>
            <a:spLocks noGrp="1"/>
          </p:cNvSpPr>
          <p:nvPr>
            <p:ph type="body" sz="quarter" idx="12" hasCustomPrompt="1"/>
          </p:nvPr>
        </p:nvSpPr>
        <p:spPr>
          <a:xfrm>
            <a:off x="457200" y="5836501"/>
            <a:ext cx="10021888" cy="885825"/>
          </a:xfrm>
        </p:spPr>
        <p:txBody>
          <a:bodyPr anchor="b">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sp>
        <p:nvSpPr>
          <p:cNvPr id="2" name="Title 1"/>
          <p:cNvSpPr>
            <a:spLocks noGrp="1"/>
          </p:cNvSpPr>
          <p:nvPr>
            <p:ph type="ctrTitle"/>
          </p:nvPr>
        </p:nvSpPr>
        <p:spPr>
          <a:xfrm>
            <a:off x="457200" y="1299370"/>
            <a:ext cx="11277600" cy="2129630"/>
          </a:xfrm>
        </p:spPr>
        <p:txBody>
          <a:bodyPr anchor="t" anchorCtr="0">
            <a:normAutofit/>
          </a:bodyPr>
          <a:lstStyle>
            <a:lvl1pPr algn="l">
              <a:defRPr sz="4400">
                <a:solidFill>
                  <a:schemeClr val="tx2"/>
                </a:solidFill>
              </a:defRPr>
            </a:lvl1pPr>
          </a:lstStyle>
          <a:p>
            <a:r>
              <a:rPr lang="en-US"/>
              <a:t>Click to edit Master title style</a:t>
            </a:r>
          </a:p>
        </p:txBody>
      </p:sp>
      <p:sp>
        <p:nvSpPr>
          <p:cNvPr id="17" name="Rectangle 16">
            <a:extLst>
              <a:ext uri="{FF2B5EF4-FFF2-40B4-BE49-F238E27FC236}">
                <a16:creationId xmlns:a16="http://schemas.microsoft.com/office/drawing/2014/main" id="{FDEA1B75-62AE-479F-A417-ACF060C05D1E}"/>
              </a:ext>
            </a:extLst>
          </p:cNvPr>
          <p:cNvSpPr/>
          <p:nvPr userDrawn="1"/>
        </p:nvSpPr>
        <p:spPr>
          <a:xfrm>
            <a:off x="192001" y="3566964"/>
            <a:ext cx="11795760" cy="106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26931531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lobal Title Slide">
    <p:spTree>
      <p:nvGrpSpPr>
        <p:cNvPr id="1" name=""/>
        <p:cNvGrpSpPr/>
        <p:nvPr/>
      </p:nvGrpSpPr>
      <p:grpSpPr>
        <a:xfrm>
          <a:off x="0" y="0"/>
          <a:ext cx="0" cy="0"/>
          <a:chOff x="0" y="0"/>
          <a:chExt cx="0" cy="0"/>
        </a:xfrm>
      </p:grpSpPr>
      <p:pic>
        <p:nvPicPr>
          <p:cNvPr id="2" name="Picture 1" descr="AZ_RGB_H_COL.jp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9385013" y="142425"/>
            <a:ext cx="2664000" cy="879972"/>
          </a:xfrm>
          <a:prstGeom prst="rect">
            <a:avLst/>
          </a:prstGeom>
        </p:spPr>
      </p:pic>
      <p:sp>
        <p:nvSpPr>
          <p:cNvPr id="8" name="Rectangle 7"/>
          <p:cNvSpPr/>
          <p:nvPr userDrawn="1"/>
        </p:nvSpPr>
        <p:spPr>
          <a:xfrm>
            <a:off x="241013" y="1692146"/>
            <a:ext cx="11808000" cy="4971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ffectLst/>
            </a:endParaRPr>
          </a:p>
        </p:txBody>
      </p:sp>
      <p:sp>
        <p:nvSpPr>
          <p:cNvPr id="13" name="Title 8"/>
          <p:cNvSpPr>
            <a:spLocks noGrp="1"/>
          </p:cNvSpPr>
          <p:nvPr>
            <p:ph type="title" hasCustomPrompt="1"/>
          </p:nvPr>
        </p:nvSpPr>
        <p:spPr>
          <a:xfrm>
            <a:off x="288002" y="1848643"/>
            <a:ext cx="9097012" cy="672000"/>
          </a:xfrm>
          <a:prstGeom prst="rect">
            <a:avLst/>
          </a:prstGeom>
        </p:spPr>
        <p:txBody>
          <a:bodyPr vert="horz" anchor="t"/>
          <a:lstStyle>
            <a:lvl1pPr algn="l">
              <a:lnSpc>
                <a:spcPct val="90000"/>
              </a:lnSpc>
              <a:defRPr sz="3733" b="1" baseline="0">
                <a:solidFill>
                  <a:srgbClr val="FFFFFF"/>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88002" y="3190257"/>
            <a:ext cx="9097012" cy="1594294"/>
          </a:xfrm>
          <a:prstGeom prst="rect">
            <a:avLst/>
          </a:prstGeom>
        </p:spPr>
        <p:txBody>
          <a:bodyPr vert="horz" anchor="ctr">
            <a:normAutofit/>
          </a:bodyPr>
          <a:lstStyle>
            <a:lvl1pPr marL="0" indent="0">
              <a:lnSpc>
                <a:spcPts val="1467"/>
              </a:lnSpc>
              <a:spcBef>
                <a:spcPts val="0"/>
              </a:spcBef>
              <a:buNone/>
              <a:defRPr sz="3000" b="0">
                <a:solidFill>
                  <a:schemeClr val="bg1"/>
                </a:solidFill>
                <a:latin typeface="Arial" pitchFamily="34" charset="0"/>
                <a:cs typeface="Arial" pitchFamily="34" charset="0"/>
              </a:defRPr>
            </a:lvl1pPr>
          </a:lstStyle>
          <a:p>
            <a:pPr lvl="0"/>
            <a:r>
              <a:rPr lang="en-GB" noProof="0"/>
              <a:t>Click to add subtitle if necessary</a:t>
            </a:r>
          </a:p>
        </p:txBody>
      </p:sp>
      <p:sp>
        <p:nvSpPr>
          <p:cNvPr id="14" name="TextBox 13">
            <a:extLst>
              <a:ext uri="{FF2B5EF4-FFF2-40B4-BE49-F238E27FC236}">
                <a16:creationId xmlns:a16="http://schemas.microsoft.com/office/drawing/2014/main" id="{73483441-21AE-4117-994A-6649DC930E5E}"/>
              </a:ext>
            </a:extLst>
          </p:cNvPr>
          <p:cNvSpPr txBox="1"/>
          <p:nvPr userDrawn="1"/>
        </p:nvSpPr>
        <p:spPr>
          <a:xfrm>
            <a:off x="10160000" y="6611780"/>
            <a:ext cx="2032000" cy="246221"/>
          </a:xfrm>
          <a:prstGeom prst="rect">
            <a:avLst/>
          </a:prstGeom>
          <a:noFill/>
        </p:spPr>
        <p:txBody>
          <a:bodyPr wrap="square" rtlCol="0">
            <a:spAutoFit/>
          </a:bodyPr>
          <a:lstStyle/>
          <a:p>
            <a:pPr algn="r"/>
            <a:r>
              <a:rPr lang="en-US" sz="1000" b="0" baseline="0">
                <a:solidFill>
                  <a:schemeClr val="tx1"/>
                </a:solidFill>
                <a:latin typeface="Arial" pitchFamily="34" charset="0"/>
                <a:cs typeface="Arial" pitchFamily="34" charset="0"/>
              </a:rPr>
              <a:t>© AstraZeneca </a:t>
            </a:r>
            <a:fld id="{E63621C8-499B-49C1-9996-8B424FAB77A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10" name="Text Placeholder 7">
            <a:extLst>
              <a:ext uri="{FF2B5EF4-FFF2-40B4-BE49-F238E27FC236}">
                <a16:creationId xmlns:a16="http://schemas.microsoft.com/office/drawing/2014/main" id="{1FCA5801-9220-4E7B-9EDF-28B499B9CC48}"/>
              </a:ext>
            </a:extLst>
          </p:cNvPr>
          <p:cNvSpPr>
            <a:spLocks noGrp="1"/>
          </p:cNvSpPr>
          <p:nvPr>
            <p:ph type="body" sz="quarter" idx="14" hasCustomPrompt="1"/>
          </p:nvPr>
        </p:nvSpPr>
        <p:spPr>
          <a:xfrm>
            <a:off x="2883730" y="5865464"/>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 name="TextBox 4">
            <a:extLst>
              <a:ext uri="{FF2B5EF4-FFF2-40B4-BE49-F238E27FC236}">
                <a16:creationId xmlns:a16="http://schemas.microsoft.com/office/drawing/2014/main" id="{E8AE57FD-B4CA-4FEC-8695-AC40C5080EF3}"/>
              </a:ext>
            </a:extLst>
          </p:cNvPr>
          <p:cNvSpPr txBox="1"/>
          <p:nvPr userDrawn="1"/>
        </p:nvSpPr>
        <p:spPr>
          <a:xfrm>
            <a:off x="288003" y="5803221"/>
            <a:ext cx="2855248" cy="756297"/>
          </a:xfrm>
          <a:prstGeom prst="rect">
            <a:avLst/>
          </a:prstGeom>
          <a:noFill/>
        </p:spPr>
        <p:txBody>
          <a:bodyPr wrap="square" rtlCol="0">
            <a:spAutoFit/>
          </a:bodyPr>
          <a:lstStyle/>
          <a:p>
            <a:pPr>
              <a:lnSpc>
                <a:spcPct val="150000"/>
              </a:lnSpc>
              <a:spcBef>
                <a:spcPts val="600"/>
              </a:spcBef>
              <a:spcAft>
                <a:spcPts val="600"/>
              </a:spcAft>
            </a:pPr>
            <a:r>
              <a:rPr lang="en-US" sz="1000">
                <a:solidFill>
                  <a:schemeClr val="bg1"/>
                </a:solidFill>
              </a:rPr>
              <a:t>Veeva Vault MedComms Document Number: </a:t>
            </a:r>
            <a:br>
              <a:rPr lang="en-US" sz="1000">
                <a:solidFill>
                  <a:schemeClr val="bg1"/>
                </a:solidFill>
              </a:rPr>
            </a:br>
            <a:r>
              <a:rPr lang="en-US" sz="1000">
                <a:solidFill>
                  <a:schemeClr val="bg1"/>
                </a:solidFill>
              </a:rPr>
              <a:t>Approval Date:</a:t>
            </a:r>
            <a:br>
              <a:rPr lang="en-US" sz="1000">
                <a:solidFill>
                  <a:schemeClr val="bg1"/>
                </a:solidFill>
              </a:rPr>
            </a:br>
            <a:r>
              <a:rPr lang="en-US" sz="1000">
                <a:solidFill>
                  <a:schemeClr val="bg1"/>
                </a:solidFill>
              </a:rPr>
              <a:t>Expiration Date:</a:t>
            </a:r>
          </a:p>
        </p:txBody>
      </p:sp>
      <p:sp>
        <p:nvSpPr>
          <p:cNvPr id="16" name="Text Placeholder 7">
            <a:extLst>
              <a:ext uri="{FF2B5EF4-FFF2-40B4-BE49-F238E27FC236}">
                <a16:creationId xmlns:a16="http://schemas.microsoft.com/office/drawing/2014/main" id="{15AE65CC-53A8-4B6D-A45D-F840C8C137F5}"/>
              </a:ext>
            </a:extLst>
          </p:cNvPr>
          <p:cNvSpPr>
            <a:spLocks noGrp="1"/>
          </p:cNvSpPr>
          <p:nvPr>
            <p:ph type="body" sz="quarter" idx="16" hasCustomPrompt="1"/>
          </p:nvPr>
        </p:nvSpPr>
        <p:spPr>
          <a:xfrm>
            <a:off x="1309189" y="6321258"/>
            <a:ext cx="1451150" cy="18288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
        <p:nvSpPr>
          <p:cNvPr id="17" name="Text Placeholder 7">
            <a:extLst>
              <a:ext uri="{FF2B5EF4-FFF2-40B4-BE49-F238E27FC236}">
                <a16:creationId xmlns:a16="http://schemas.microsoft.com/office/drawing/2014/main" id="{C46DDC66-D58B-400F-82BF-795384A740E7}"/>
              </a:ext>
            </a:extLst>
          </p:cNvPr>
          <p:cNvSpPr>
            <a:spLocks noGrp="1"/>
          </p:cNvSpPr>
          <p:nvPr>
            <p:ph type="body" sz="quarter" idx="17" hasCustomPrompt="1"/>
          </p:nvPr>
        </p:nvSpPr>
        <p:spPr>
          <a:xfrm>
            <a:off x="1304733" y="6097533"/>
            <a:ext cx="1451150" cy="183970"/>
          </a:xfrm>
        </p:spPr>
        <p:txBody>
          <a:bodyPr anchor="t">
            <a:noAutofit/>
          </a:bodyPr>
          <a:lstStyle>
            <a:lvl1pPr marL="0" indent="0">
              <a:spcBef>
                <a:spcPts val="300"/>
              </a:spcBef>
              <a:buNone/>
              <a:defRPr sz="1000">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MM/YY</a:t>
            </a:r>
          </a:p>
        </p:txBody>
      </p:sp>
    </p:spTree>
    <p:extLst>
      <p:ext uri="{BB962C8B-B14F-4D97-AF65-F5344CB8AC3E}">
        <p14:creationId xmlns:p14="http://schemas.microsoft.com/office/powerpoint/2010/main" val="72555744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10027466" y="6531200"/>
            <a:ext cx="2069284" cy="257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93500" y="156117"/>
            <a:ext cx="11808000" cy="6559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Box 7"/>
          <p:cNvSpPr txBox="1"/>
          <p:nvPr userDrawn="1"/>
        </p:nvSpPr>
        <p:spPr>
          <a:xfrm>
            <a:off x="10122716" y="6453514"/>
            <a:ext cx="1878784" cy="246221"/>
          </a:xfrm>
          <a:prstGeom prst="rect">
            <a:avLst/>
          </a:prstGeom>
          <a:noFill/>
        </p:spPr>
        <p:txBody>
          <a:bodyPr wrap="square" rtlCol="0">
            <a:spAutoFit/>
          </a:bodyPr>
          <a:lstStyle/>
          <a:p>
            <a:pPr algn="r"/>
            <a:r>
              <a:rPr lang="en-US" sz="1000">
                <a:solidFill>
                  <a:srgbClr val="FFFFFF"/>
                </a:solidFill>
                <a:cs typeface="Arial" pitchFamily="34" charset="0"/>
              </a:rPr>
              <a:t>© AstraZeneca </a:t>
            </a:r>
            <a:fld id="{A4958079-C8E6-44E1-A683-939A710283EE}" type="datetimeyyyy">
              <a:rPr lang="en-US" sz="1000" smtClean="0">
                <a:solidFill>
                  <a:srgbClr val="FFFFFF"/>
                </a:solidFill>
                <a:cs typeface="Arial" pitchFamily="34" charset="0"/>
              </a:rPr>
              <a:t>2026</a:t>
            </a:fld>
            <a:endParaRPr lang="en-US" sz="1000">
              <a:solidFill>
                <a:srgbClr val="FFFFFF"/>
              </a:solidFill>
              <a:cs typeface="Arial" pitchFamily="34" charset="0"/>
            </a:endParaRPr>
          </a:p>
        </p:txBody>
      </p:sp>
      <p:sp>
        <p:nvSpPr>
          <p:cNvPr id="2" name="Title 1"/>
          <p:cNvSpPr>
            <a:spLocks noGrp="1"/>
          </p:cNvSpPr>
          <p:nvPr>
            <p:ph type="title"/>
          </p:nvPr>
        </p:nvSpPr>
        <p:spPr>
          <a:xfrm>
            <a:off x="476251" y="1295176"/>
            <a:ext cx="11258549" cy="914400"/>
          </a:xfrm>
        </p:spPr>
        <p:txBody>
          <a:bodyPr anchor="b">
            <a:normAutofit/>
          </a:bodyPr>
          <a:lstStyle>
            <a:lvl1pPr>
              <a:defRPr sz="36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76251" y="3435620"/>
            <a:ext cx="11258549" cy="1554480"/>
          </a:xfrm>
        </p:spPr>
        <p:txBody>
          <a:bodyPr>
            <a:no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A87EDD-928B-42CB-AB33-238AA66A31C6}"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11" name="Text Placeholder 10"/>
          <p:cNvSpPr>
            <a:spLocks noGrp="1"/>
          </p:cNvSpPr>
          <p:nvPr>
            <p:ph type="body" sz="quarter" idx="12" hasCustomPrompt="1"/>
          </p:nvPr>
        </p:nvSpPr>
        <p:spPr>
          <a:xfrm>
            <a:off x="457200" y="5829301"/>
            <a:ext cx="10058400" cy="885825"/>
          </a:xfrm>
        </p:spPr>
        <p:txBody>
          <a:bodyPr anchor="b" anchorCtr="0">
            <a:normAutofit/>
          </a:bodyPr>
          <a:lstStyle>
            <a:lvl1pPr marL="0" indent="0">
              <a:spcBef>
                <a:spcPts val="300"/>
              </a:spcBef>
              <a:buNone/>
              <a:defRPr sz="1000">
                <a:solidFill>
                  <a:schemeClr val="bg1"/>
                </a:solidFill>
              </a:defRPr>
            </a:lvl1pPr>
            <a:lvl2pPr marL="228594" indent="0">
              <a:buNone/>
              <a:defRPr>
                <a:solidFill>
                  <a:schemeClr val="bg1"/>
                </a:solidFill>
              </a:defRPr>
            </a:lvl2pPr>
            <a:lvl3pPr marL="457189" indent="0">
              <a:buNone/>
              <a:defRPr>
                <a:solidFill>
                  <a:schemeClr val="bg1"/>
                </a:solidFill>
              </a:defRPr>
            </a:lvl3pPr>
            <a:lvl4pPr marL="685783" indent="0">
              <a:buNone/>
              <a:defRPr>
                <a:solidFill>
                  <a:schemeClr val="bg1"/>
                </a:solidFill>
              </a:defRPr>
            </a:lvl4pPr>
            <a:lvl5pPr marL="914378" indent="0">
              <a:buNone/>
              <a:defRPr>
                <a:solidFill>
                  <a:schemeClr val="bg1"/>
                </a:solidFill>
              </a:defRPr>
            </a:lvl5pPr>
          </a:lstStyle>
          <a:p>
            <a:pPr lvl="0"/>
            <a:r>
              <a:rPr lang="en-US"/>
              <a:t>Reference(s)</a:t>
            </a:r>
          </a:p>
        </p:txBody>
      </p:sp>
      <p:pic>
        <p:nvPicPr>
          <p:cNvPr id="6" name="Graphic 5">
            <a:hlinkClick r:id="" action="ppaction://hlinkshowjump?jump=nextslide"/>
            <a:extLst>
              <a:ext uri="{FF2B5EF4-FFF2-40B4-BE49-F238E27FC236}">
                <a16:creationId xmlns:a16="http://schemas.microsoft.com/office/drawing/2014/main" id="{C7184C36-3DD7-D1BD-7D7B-0B100C5F2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78508" y="443305"/>
            <a:ext cx="121393" cy="194652"/>
          </a:xfrm>
          <a:prstGeom prst="rect">
            <a:avLst/>
          </a:prstGeom>
        </p:spPr>
      </p:pic>
      <p:pic>
        <p:nvPicPr>
          <p:cNvPr id="10" name="Graphic 9">
            <a:hlinkClick r:id="" action="ppaction://hlinkshowjump?jump=previousslide"/>
            <a:extLst>
              <a:ext uri="{FF2B5EF4-FFF2-40B4-BE49-F238E27FC236}">
                <a16:creationId xmlns:a16="http://schemas.microsoft.com/office/drawing/2014/main" id="{0E0A964F-50D2-5453-DCB0-DE9EFF43D3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1090543" y="443305"/>
            <a:ext cx="121393" cy="194652"/>
          </a:xfrm>
          <a:prstGeom prst="rect">
            <a:avLst/>
          </a:prstGeom>
        </p:spPr>
      </p:pic>
      <p:sp>
        <p:nvSpPr>
          <p:cNvPr id="12" name="Oval 11">
            <a:hlinkClick r:id="rId4" action="ppaction://hlinksldjump"/>
            <a:extLst>
              <a:ext uri="{FF2B5EF4-FFF2-40B4-BE49-F238E27FC236}">
                <a16:creationId xmlns:a16="http://schemas.microsoft.com/office/drawing/2014/main" id="{9A2FE4BE-C137-80B9-54B0-A310129AD076}"/>
              </a:ext>
            </a:extLst>
          </p:cNvPr>
          <p:cNvSpPr/>
          <p:nvPr userDrawn="1"/>
        </p:nvSpPr>
        <p:spPr>
          <a:xfrm>
            <a:off x="11297342" y="342751"/>
            <a:ext cx="395759" cy="395759"/>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Shape 12">
            <a:hlinkClick r:id="rId4" action="ppaction://hlinksldjump"/>
            <a:extLst>
              <a:ext uri="{FF2B5EF4-FFF2-40B4-BE49-F238E27FC236}">
                <a16:creationId xmlns:a16="http://schemas.microsoft.com/office/drawing/2014/main" id="{EC488C16-097F-8EC0-8181-35512B78F5D5}"/>
              </a:ext>
            </a:extLst>
          </p:cNvPr>
          <p:cNvSpPr/>
          <p:nvPr userDrawn="1"/>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endParaRPr lang="en-IN"/>
          </a:p>
        </p:txBody>
      </p:sp>
      <p:sp>
        <p:nvSpPr>
          <p:cNvPr id="14" name="Freeform: Shape 13">
            <a:hlinkClick r:id="rId4" action="ppaction://hlinksldjump"/>
            <a:extLst>
              <a:ext uri="{FF2B5EF4-FFF2-40B4-BE49-F238E27FC236}">
                <a16:creationId xmlns:a16="http://schemas.microsoft.com/office/drawing/2014/main" id="{EABD7F8B-D142-A8A2-7AD3-3F57C55DBF6B}"/>
              </a:ext>
            </a:extLst>
          </p:cNvPr>
          <p:cNvSpPr/>
          <p:nvPr userDrawn="1"/>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endParaRPr lang="en-IN"/>
          </a:p>
        </p:txBody>
      </p:sp>
    </p:spTree>
    <p:extLst>
      <p:ext uri="{BB962C8B-B14F-4D97-AF65-F5344CB8AC3E}">
        <p14:creationId xmlns:p14="http://schemas.microsoft.com/office/powerpoint/2010/main" val="381106988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C1F25-382D-4CE5-99D2-D389D07019C3}" type="datetime1">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a:t>Reference(s)</a:t>
            </a:r>
          </a:p>
        </p:txBody>
      </p:sp>
    </p:spTree>
    <p:extLst>
      <p:ext uri="{BB962C8B-B14F-4D97-AF65-F5344CB8AC3E}">
        <p14:creationId xmlns:p14="http://schemas.microsoft.com/office/powerpoint/2010/main" val="398137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E13010-457D-497C-BC1F-8982A0CFCC8F}" type="datetime1">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128122139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F1DF4-9EBB-415C-A0BA-652D75990D66}"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Click to edit caption</a:t>
            </a:r>
          </a:p>
        </p:txBody>
      </p:sp>
    </p:spTree>
    <p:extLst>
      <p:ext uri="{BB962C8B-B14F-4D97-AF65-F5344CB8AC3E}">
        <p14:creationId xmlns:p14="http://schemas.microsoft.com/office/powerpoint/2010/main" val="286387553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0A5CC-DF79-4C1F-BC9C-A9BAE87DA578}"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374330166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7E3D9C-0853-494F-954A-AEC44A66CB01}"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Rectangle 8"/>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457200" y="1028701"/>
            <a:ext cx="11277600" cy="4800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1248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Rectangle 7"/>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B50EDE-1F01-4A88-89D9-A077A040CD42}"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6441965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6" name="Text Placeholder 5"/>
          <p:cNvSpPr>
            <a:spLocks noGrp="1"/>
          </p:cNvSpPr>
          <p:nvPr>
            <p:ph type="body" sz="quarter" idx="13" hasCustomPrompt="1"/>
          </p:nvPr>
        </p:nvSpPr>
        <p:spPr>
          <a:xfrm>
            <a:off x="486229" y="5852160"/>
            <a:ext cx="10058398"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7" name="Rectangle 6"/>
          <p:cNvSpPr/>
          <p:nvPr userDrawn="1"/>
        </p:nvSpPr>
        <p:spPr>
          <a:xfrm>
            <a:off x="193500" y="1028701"/>
            <a:ext cx="11998500" cy="250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89851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AC1F25-382D-4CE5-99D2-D389D07019C3}" type="datetime1">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a:t>Reference(s)</a:t>
            </a:r>
          </a:p>
        </p:txBody>
      </p:sp>
    </p:spTree>
    <p:extLst>
      <p:ext uri="{BB962C8B-B14F-4D97-AF65-F5344CB8AC3E}">
        <p14:creationId xmlns:p14="http://schemas.microsoft.com/office/powerpoint/2010/main" val="46630319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1287E9-EBEB-4648-982B-10337D55F8BE}"/>
              </a:ext>
            </a:extLst>
          </p:cNvPr>
          <p:cNvSpPr>
            <a:spLocks noGrp="1"/>
          </p:cNvSpPr>
          <p:nvPr>
            <p:ph type="dt" sz="half" idx="10"/>
          </p:nvPr>
        </p:nvSpPr>
        <p:spPr/>
        <p:txBody>
          <a:bodyPr/>
          <a:lstStyle/>
          <a:p>
            <a:fld id="{E2EF650A-C38E-40FB-BCF6-2303E9A7CC69}" type="datetime1">
              <a:rPr lang="en-US" smtClean="0"/>
              <a:t>1/22/2026</a:t>
            </a:fld>
            <a:endParaRPr lang="en-US"/>
          </a:p>
        </p:txBody>
      </p:sp>
      <p:sp>
        <p:nvSpPr>
          <p:cNvPr id="4" name="Footer Placeholder 3">
            <a:extLst>
              <a:ext uri="{FF2B5EF4-FFF2-40B4-BE49-F238E27FC236}">
                <a16:creationId xmlns:a16="http://schemas.microsoft.com/office/drawing/2014/main" id="{6D9B78B9-0DDE-46C9-8ACD-9F2A63B73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89C07F-8571-41D4-9A89-601A8B9C53DC}"/>
              </a:ext>
            </a:extLst>
          </p:cNvPr>
          <p:cNvSpPr>
            <a:spLocks noGrp="1"/>
          </p:cNvSpPr>
          <p:nvPr>
            <p:ph type="sldNum" sz="quarter" idx="12"/>
          </p:nvPr>
        </p:nvSpPr>
        <p:spPr/>
        <p:txBody>
          <a:bodyPr/>
          <a:lstStyle/>
          <a:p>
            <a:fld id="{CC7432E5-F8E0-41AE-9A6B-AD730338B005}" type="slidenum">
              <a:rPr lang="en-US" smtClean="0"/>
              <a:pPr/>
              <a:t>‹#›</a:t>
            </a:fld>
            <a:endParaRPr lang="en-US"/>
          </a:p>
        </p:txBody>
      </p:sp>
      <p:sp>
        <p:nvSpPr>
          <p:cNvPr id="7" name="Content Placeholder 6">
            <a:extLst>
              <a:ext uri="{FF2B5EF4-FFF2-40B4-BE49-F238E27FC236}">
                <a16:creationId xmlns:a16="http://schemas.microsoft.com/office/drawing/2014/main" id="{065F5103-6F75-4D29-92B7-D96304B0DF91}"/>
              </a:ext>
            </a:extLst>
          </p:cNvPr>
          <p:cNvSpPr>
            <a:spLocks noGrp="1"/>
          </p:cNvSpPr>
          <p:nvPr>
            <p:ph sz="quarter" idx="13"/>
          </p:nvPr>
        </p:nvSpPr>
        <p:spPr>
          <a:xfrm>
            <a:off x="457200" y="1092426"/>
            <a:ext cx="11277600" cy="473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21867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S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2893625" y="6314749"/>
            <a:ext cx="6404747" cy="461665"/>
          </a:xfrm>
          <a:prstGeom prst="rect">
            <a:avLst/>
          </a:prstGeom>
          <a:noFill/>
          <a:ln>
            <a:noFill/>
          </a:ln>
        </p:spPr>
        <p:txBody>
          <a:bodyPr wrap="square" rtlCol="0" anchor="ctr">
            <a:spAutoFit/>
          </a:bodyPr>
          <a:lstStyle/>
          <a:p>
            <a:pPr marL="0" indent="0" algn="ctr">
              <a:buClr>
                <a:schemeClr val="accent1"/>
              </a:buClr>
              <a:buFont typeface="Arial" panose="020B0604020202020204" pitchFamily="34" charset="0"/>
              <a:buNone/>
            </a:pPr>
            <a:r>
              <a:rPr lang="en-US" sz="1400" b="1">
                <a:solidFill>
                  <a:schemeClr val="tx1"/>
                </a:solidFill>
              </a:rPr>
              <a:t>This Material is for Use by AstraZeneca Medical Personnel Only</a:t>
            </a:r>
          </a:p>
          <a:p>
            <a:pPr marL="0" indent="0" algn="ctr">
              <a:buClr>
                <a:schemeClr val="accent1"/>
              </a:buClr>
              <a:buFont typeface="Arial" panose="020B0604020202020204" pitchFamily="34" charset="0"/>
              <a:buNone/>
            </a:pPr>
            <a:r>
              <a:rPr lang="en-US" sz="1000" b="0">
                <a:solidFill>
                  <a:schemeClr val="tx1"/>
                </a:solidFill>
              </a:rPr>
              <a:t>Speaker notes are for internal use only and are not to be shown or disseminated outside of AstraZeneca</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3110790233"/>
              </p:ext>
            </p:extLst>
          </p:nvPr>
        </p:nvGraphicFramePr>
        <p:xfrm>
          <a:off x="1128801" y="3577114"/>
          <a:ext cx="9949787" cy="76805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4029">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1756266423"/>
              </p:ext>
            </p:extLst>
          </p:nvPr>
        </p:nvGraphicFramePr>
        <p:xfrm>
          <a:off x="1128801" y="1039470"/>
          <a:ext cx="9949787" cy="2298618"/>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61963846"/>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3103">
                <a:tc>
                  <a:txBody>
                    <a:bodyPr/>
                    <a:lstStyle/>
                    <a:p>
                      <a:endParaRPr lang="en-US" sz="12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2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4EE36229-DA3E-40CD-B190-673CEA6DC5F4}"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2972008" y="1102835"/>
            <a:ext cx="8106580"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&lt;MARP/MAAZAP&gt; &lt;#######&gt; &lt;TA&gt; &lt;Asset Title&gt; 70 character limit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6785854" y="1491653"/>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2972006" y="1491653"/>
            <a:ext cx="179760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or Proactive</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6785854" y="1880471"/>
            <a:ext cx="149677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 (if &lt;1 year)</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2972008" y="2658107"/>
            <a:ext cx="891692"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19" name="Text Placeholder 18">
            <a:extLst>
              <a:ext uri="{FF2B5EF4-FFF2-40B4-BE49-F238E27FC236}">
                <a16:creationId xmlns:a16="http://schemas.microsoft.com/office/drawing/2014/main" id="{A1F28B02-DF8E-4C7E-90E9-0214CD384EA9}"/>
              </a:ext>
            </a:extLst>
          </p:cNvPr>
          <p:cNvSpPr>
            <a:spLocks noGrp="1"/>
          </p:cNvSpPr>
          <p:nvPr>
            <p:ph type="body" sz="quarter" idx="18" hasCustomPrompt="1"/>
          </p:nvPr>
        </p:nvSpPr>
        <p:spPr>
          <a:xfrm>
            <a:off x="3893972" y="2658107"/>
            <a:ext cx="4221919"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 If Yes - Reactive via MI, Reactive via MA </a:t>
            </a:r>
            <a:r>
              <a:rPr lang="en-US" err="1"/>
              <a:t>SciP</a:t>
            </a:r>
            <a:r>
              <a:rPr lang="en-US"/>
              <a:t>, or Proactive</a:t>
            </a:r>
          </a:p>
        </p:txBody>
      </p:sp>
      <p:sp>
        <p:nvSpPr>
          <p:cNvPr id="21" name="Text Placeholder 20">
            <a:extLst>
              <a:ext uri="{FF2B5EF4-FFF2-40B4-BE49-F238E27FC236}">
                <a16:creationId xmlns:a16="http://schemas.microsoft.com/office/drawing/2014/main" id="{277F15F9-6B04-4325-BA35-6D4FC8B30B7D}"/>
              </a:ext>
            </a:extLst>
          </p:cNvPr>
          <p:cNvSpPr>
            <a:spLocks noGrp="1"/>
          </p:cNvSpPr>
          <p:nvPr>
            <p:ph type="body" sz="quarter" idx="19" hasCustomPrompt="1"/>
          </p:nvPr>
        </p:nvSpPr>
        <p:spPr>
          <a:xfrm>
            <a:off x="2972005" y="3046924"/>
            <a:ext cx="393672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Medical Personnel</a:t>
            </a:r>
          </a:p>
        </p:txBody>
      </p:sp>
      <p:sp>
        <p:nvSpPr>
          <p:cNvPr id="27" name="Text Placeholder 26">
            <a:extLst>
              <a:ext uri="{FF2B5EF4-FFF2-40B4-BE49-F238E27FC236}">
                <a16:creationId xmlns:a16="http://schemas.microsoft.com/office/drawing/2014/main" id="{DD881301-6455-4429-AC98-70F1B2B5BC88}"/>
              </a:ext>
            </a:extLst>
          </p:cNvPr>
          <p:cNvSpPr>
            <a:spLocks noGrp="1"/>
          </p:cNvSpPr>
          <p:nvPr>
            <p:ph type="body" sz="quarter" idx="22" hasCustomPrompt="1"/>
          </p:nvPr>
        </p:nvSpPr>
        <p:spPr>
          <a:xfrm>
            <a:off x="6785856" y="2269289"/>
            <a:ext cx="3284423"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Any HCP, MM Only, Contracted EE, or Other</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2972008" y="2269289"/>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1" name="Text Placeholder 30">
            <a:extLst>
              <a:ext uri="{FF2B5EF4-FFF2-40B4-BE49-F238E27FC236}">
                <a16:creationId xmlns:a16="http://schemas.microsoft.com/office/drawing/2014/main" id="{1C3ADFAF-903D-45A8-9EC3-263C6B88C9B5}"/>
              </a:ext>
            </a:extLst>
          </p:cNvPr>
          <p:cNvSpPr>
            <a:spLocks noGrp="1"/>
          </p:cNvSpPr>
          <p:nvPr>
            <p:ph type="body" sz="quarter" idx="24" hasCustomPrompt="1"/>
          </p:nvPr>
        </p:nvSpPr>
        <p:spPr>
          <a:xfrm>
            <a:off x="3900044" y="2269289"/>
            <a:ext cx="121231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MM/YY</a:t>
            </a:r>
          </a:p>
        </p:txBody>
      </p:sp>
      <p:sp>
        <p:nvSpPr>
          <p:cNvPr id="33" name="Text Placeholder 32">
            <a:extLst>
              <a:ext uri="{FF2B5EF4-FFF2-40B4-BE49-F238E27FC236}">
                <a16:creationId xmlns:a16="http://schemas.microsoft.com/office/drawing/2014/main" id="{699D1E98-12E4-4111-B43B-8EF5E67629AC}"/>
              </a:ext>
            </a:extLst>
          </p:cNvPr>
          <p:cNvSpPr>
            <a:spLocks noGrp="1"/>
          </p:cNvSpPr>
          <p:nvPr>
            <p:ph type="body" sz="quarter" idx="25" hasCustomPrompt="1"/>
          </p:nvPr>
        </p:nvSpPr>
        <p:spPr>
          <a:xfrm>
            <a:off x="2972006" y="5042742"/>
            <a:ext cx="8916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2972006" y="5379477"/>
            <a:ext cx="8106581"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972005" y="4043882"/>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9040224" y="4050835"/>
            <a:ext cx="2019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972005" y="3657303"/>
            <a:ext cx="445403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Asset Owner Name</a:t>
            </a:r>
          </a:p>
        </p:txBody>
      </p:sp>
      <p:sp>
        <p:nvSpPr>
          <p:cNvPr id="43" name="Text Placeholder 42">
            <a:extLst>
              <a:ext uri="{FF2B5EF4-FFF2-40B4-BE49-F238E27FC236}">
                <a16:creationId xmlns:a16="http://schemas.microsoft.com/office/drawing/2014/main" id="{D6785EC2-7CE7-4B29-BFA7-2A8950DFE928}"/>
              </a:ext>
            </a:extLst>
          </p:cNvPr>
          <p:cNvSpPr>
            <a:spLocks noGrp="1"/>
          </p:cNvSpPr>
          <p:nvPr>
            <p:ph type="body" sz="quarter" idx="30" hasCustomPrompt="1"/>
          </p:nvPr>
        </p:nvSpPr>
        <p:spPr>
          <a:xfrm>
            <a:off x="2972006" y="4646823"/>
            <a:ext cx="8993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5" name="Text Placeholder 44">
            <a:extLst>
              <a:ext uri="{FF2B5EF4-FFF2-40B4-BE49-F238E27FC236}">
                <a16:creationId xmlns:a16="http://schemas.microsoft.com/office/drawing/2014/main" id="{02111F09-1B27-4A1F-9662-63D673AA517F}"/>
              </a:ext>
            </a:extLst>
          </p:cNvPr>
          <p:cNvSpPr>
            <a:spLocks noGrp="1"/>
          </p:cNvSpPr>
          <p:nvPr>
            <p:ph type="body" sz="quarter" idx="31" hasCustomPrompt="1"/>
          </p:nvPr>
        </p:nvSpPr>
        <p:spPr>
          <a:xfrm>
            <a:off x="5989385" y="4646823"/>
            <a:ext cx="877792"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47" name="Text Placeholder 46">
            <a:extLst>
              <a:ext uri="{FF2B5EF4-FFF2-40B4-BE49-F238E27FC236}">
                <a16:creationId xmlns:a16="http://schemas.microsoft.com/office/drawing/2014/main" id="{31A21B67-AE66-4D44-8C58-A71F0B4E972C}"/>
              </a:ext>
            </a:extLst>
          </p:cNvPr>
          <p:cNvSpPr>
            <a:spLocks noGrp="1"/>
          </p:cNvSpPr>
          <p:nvPr>
            <p:ph type="body" sz="quarter" idx="32" hasCustomPrompt="1"/>
          </p:nvPr>
        </p:nvSpPr>
        <p:spPr>
          <a:xfrm>
            <a:off x="5989386" y="5042742"/>
            <a:ext cx="127190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If Yes - $Value</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2972008" y="1880471"/>
            <a:ext cx="17470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Brand or TA Name</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9991674" y="1494084"/>
            <a:ext cx="923131"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32578" y="1036716"/>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5348628"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32578" y="1423839"/>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5348628" y="1810962"/>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Expiration Date</a:t>
            </a:r>
          </a:p>
        </p:txBody>
      </p:sp>
      <p:sp>
        <p:nvSpPr>
          <p:cNvPr id="56" name="TextBox 55">
            <a:extLst>
              <a:ext uri="{FF2B5EF4-FFF2-40B4-BE49-F238E27FC236}">
                <a16:creationId xmlns:a16="http://schemas.microsoft.com/office/drawing/2014/main" id="{149F3220-7D9B-445A-8058-358753CF9360}"/>
              </a:ext>
            </a:extLst>
          </p:cNvPr>
          <p:cNvSpPr txBox="1"/>
          <p:nvPr userDrawn="1"/>
        </p:nvSpPr>
        <p:spPr>
          <a:xfrm>
            <a:off x="1132578" y="2585208"/>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Distribution</a:t>
            </a:r>
          </a:p>
        </p:txBody>
      </p:sp>
      <p:sp>
        <p:nvSpPr>
          <p:cNvPr id="58" name="TextBox 57">
            <a:extLst>
              <a:ext uri="{FF2B5EF4-FFF2-40B4-BE49-F238E27FC236}">
                <a16:creationId xmlns:a16="http://schemas.microsoft.com/office/drawing/2014/main" id="{447AD0CF-AE31-45DA-96AF-9BF462D0EBD5}"/>
              </a:ext>
            </a:extLst>
          </p:cNvPr>
          <p:cNvSpPr txBox="1"/>
          <p:nvPr userDrawn="1"/>
        </p:nvSpPr>
        <p:spPr>
          <a:xfrm>
            <a:off x="1132578" y="2972330"/>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Use By</a:t>
            </a:r>
          </a:p>
        </p:txBody>
      </p:sp>
      <p:sp>
        <p:nvSpPr>
          <p:cNvPr id="61" name="TextBox 60">
            <a:extLst>
              <a:ext uri="{FF2B5EF4-FFF2-40B4-BE49-F238E27FC236}">
                <a16:creationId xmlns:a16="http://schemas.microsoft.com/office/drawing/2014/main" id="{EC74B5DD-D8E4-46DE-A3C8-C17D4C0070F8}"/>
              </a:ext>
            </a:extLst>
          </p:cNvPr>
          <p:cNvSpPr txBox="1"/>
          <p:nvPr userDrawn="1"/>
        </p:nvSpPr>
        <p:spPr>
          <a:xfrm>
            <a:off x="5348628" y="2198085"/>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Audience</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1132578" y="2198085"/>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One Time Use</a:t>
            </a:r>
          </a:p>
        </p:txBody>
      </p:sp>
      <p:sp>
        <p:nvSpPr>
          <p:cNvPr id="68" name="TextBox 67">
            <a:extLst>
              <a:ext uri="{FF2B5EF4-FFF2-40B4-BE49-F238E27FC236}">
                <a16:creationId xmlns:a16="http://schemas.microsoft.com/office/drawing/2014/main" id="{CA229345-0EF5-4489-BFD2-ED28EF6A19AF}"/>
              </a:ext>
            </a:extLst>
          </p:cNvPr>
          <p:cNvSpPr txBox="1"/>
          <p:nvPr userDrawn="1"/>
        </p:nvSpPr>
        <p:spPr>
          <a:xfrm>
            <a:off x="1132578" y="4974162"/>
            <a:ext cx="182880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MSL Leave-behind</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2"/>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US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32578" y="5372146"/>
            <a:ext cx="1828800" cy="461665"/>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8451354" y="1423839"/>
            <a:ext cx="13716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Website</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32578" y="3979411"/>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7527637" y="3979411"/>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32578" y="3585295"/>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a:t>
            </a:r>
          </a:p>
        </p:txBody>
      </p:sp>
      <p:sp>
        <p:nvSpPr>
          <p:cNvPr id="75" name="TextBox 74">
            <a:extLst>
              <a:ext uri="{FF2B5EF4-FFF2-40B4-BE49-F238E27FC236}">
                <a16:creationId xmlns:a16="http://schemas.microsoft.com/office/drawing/2014/main" id="{18F3D524-8618-4B93-A131-5DAC4985A561}"/>
              </a:ext>
            </a:extLst>
          </p:cNvPr>
          <p:cNvSpPr txBox="1"/>
          <p:nvPr userDrawn="1"/>
        </p:nvSpPr>
        <p:spPr>
          <a:xfrm>
            <a:off x="1132578" y="4575502"/>
            <a:ext cx="182880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Veeva CRM</a:t>
            </a:r>
          </a:p>
        </p:txBody>
      </p:sp>
      <p:sp>
        <p:nvSpPr>
          <p:cNvPr id="76" name="TextBox 75">
            <a:extLst>
              <a:ext uri="{FF2B5EF4-FFF2-40B4-BE49-F238E27FC236}">
                <a16:creationId xmlns:a16="http://schemas.microsoft.com/office/drawing/2014/main" id="{29BCA70B-07F3-4184-B119-07E8A73B0D29}"/>
              </a:ext>
            </a:extLst>
          </p:cNvPr>
          <p:cNvSpPr txBox="1"/>
          <p:nvPr userDrawn="1"/>
        </p:nvSpPr>
        <p:spPr>
          <a:xfrm>
            <a:off x="3961877" y="457550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Restricted Use</a:t>
            </a:r>
          </a:p>
        </p:txBody>
      </p:sp>
      <p:sp>
        <p:nvSpPr>
          <p:cNvPr id="77" name="TextBox 76">
            <a:extLst>
              <a:ext uri="{FF2B5EF4-FFF2-40B4-BE49-F238E27FC236}">
                <a16:creationId xmlns:a16="http://schemas.microsoft.com/office/drawing/2014/main" id="{ABC6F0CE-3EF3-4748-8537-A266C0CD9329}"/>
              </a:ext>
            </a:extLst>
          </p:cNvPr>
          <p:cNvSpPr txBox="1"/>
          <p:nvPr userDrawn="1"/>
        </p:nvSpPr>
        <p:spPr>
          <a:xfrm>
            <a:off x="3961877" y="4974162"/>
            <a:ext cx="201168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If Yes, Fair Market Value</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32578" y="1810962"/>
            <a:ext cx="1828800" cy="365760"/>
          </a:xfrm>
          <a:prstGeom prst="rect">
            <a:avLst/>
          </a:prstGeom>
          <a:solidFill>
            <a:schemeClr val="accent2"/>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Brand or TA Name</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7527637" y="3585295"/>
            <a:ext cx="1512587"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graphicFrame>
        <p:nvGraphicFramePr>
          <p:cNvPr id="59" name="Table 58">
            <a:extLst>
              <a:ext uri="{FF2B5EF4-FFF2-40B4-BE49-F238E27FC236}">
                <a16:creationId xmlns:a16="http://schemas.microsoft.com/office/drawing/2014/main" id="{26419F55-E696-4649-B99D-36B08665CB7C}"/>
              </a:ext>
            </a:extLst>
          </p:cNvPr>
          <p:cNvGraphicFramePr>
            <a:graphicFrameLocks noGrp="1"/>
          </p:cNvGraphicFramePr>
          <p:nvPr userDrawn="1">
            <p:extLst>
              <p:ext uri="{D42A27DB-BD31-4B8C-83A1-F6EECF244321}">
                <p14:modId xmlns:p14="http://schemas.microsoft.com/office/powerpoint/2010/main" val="1180601841"/>
              </p:ext>
            </p:extLst>
          </p:nvPr>
        </p:nvGraphicFramePr>
        <p:xfrm>
          <a:off x="1131937" y="4566546"/>
          <a:ext cx="9949787" cy="778996"/>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9498">
                <a:tc>
                  <a:txBody>
                    <a:bodyPr/>
                    <a:lstStyle/>
                    <a:p>
                      <a:endParaRPr lang="en-US" sz="10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0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9039199" y="3656903"/>
            <a:ext cx="2020226"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ML-XXXX-US-XXXX</a:t>
            </a:r>
          </a:p>
        </p:txBody>
      </p:sp>
    </p:spTree>
    <p:extLst>
      <p:ext uri="{BB962C8B-B14F-4D97-AF65-F5344CB8AC3E}">
        <p14:creationId xmlns:p14="http://schemas.microsoft.com/office/powerpoint/2010/main" val="65254719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lobal Cover Sheet">
    <p:spTree>
      <p:nvGrpSpPr>
        <p:cNvPr id="1" name=""/>
        <p:cNvGrpSpPr/>
        <p:nvPr/>
      </p:nvGrpSpPr>
      <p:grpSpPr>
        <a:xfrm>
          <a:off x="0" y="0"/>
          <a:ext cx="0" cy="0"/>
          <a:chOff x="0" y="0"/>
          <a:chExt cx="0" cy="0"/>
        </a:xfrm>
      </p:grpSpPr>
      <p:sp>
        <p:nvSpPr>
          <p:cNvPr id="79" name="TextBox 78">
            <a:extLst>
              <a:ext uri="{FF2B5EF4-FFF2-40B4-BE49-F238E27FC236}">
                <a16:creationId xmlns:a16="http://schemas.microsoft.com/office/drawing/2014/main" id="{86D12817-4053-40BC-82BB-7AF5EE51AEBA}"/>
              </a:ext>
            </a:extLst>
          </p:cNvPr>
          <p:cNvSpPr txBox="1"/>
          <p:nvPr userDrawn="1"/>
        </p:nvSpPr>
        <p:spPr>
          <a:xfrm>
            <a:off x="526473" y="6034668"/>
            <a:ext cx="11208327" cy="830997"/>
          </a:xfrm>
          <a:prstGeom prst="rect">
            <a:avLst/>
          </a:prstGeom>
          <a:noFill/>
          <a:ln>
            <a:noFill/>
          </a:ln>
        </p:spPr>
        <p:txBody>
          <a:bodyPr wrap="square" rtlCol="0" anchor="b">
            <a:spAutoFit/>
          </a:bodyPr>
          <a:lstStyle/>
          <a:p>
            <a:pPr marL="0" indent="0" algn="ctr">
              <a:buClr>
                <a:schemeClr val="accent1"/>
              </a:buClr>
              <a:buFont typeface="Arial" panose="020B0604020202020204" pitchFamily="34" charset="0"/>
              <a:buNone/>
            </a:pPr>
            <a:r>
              <a:rPr lang="en-US" sz="1400" b="1">
                <a:solidFill>
                  <a:schemeClr val="tx1"/>
                </a:solidFill>
              </a:rPr>
              <a:t>External use of any of the content must be approved for release </a:t>
            </a:r>
            <a:br>
              <a:rPr lang="en-US" sz="1400" b="1">
                <a:solidFill>
                  <a:schemeClr val="tx1"/>
                </a:solidFill>
              </a:rPr>
            </a:br>
            <a:r>
              <a:rPr lang="en-US" sz="1400" b="1">
                <a:solidFill>
                  <a:schemeClr val="tx1"/>
                </a:solidFill>
              </a:rPr>
              <a:t>by your local nominated signatory/local medical process to ensure compliance with local regulations. </a:t>
            </a:r>
          </a:p>
          <a:p>
            <a:pPr marL="0" indent="0" algn="ctr">
              <a:buClr>
                <a:schemeClr val="accent1"/>
              </a:buClr>
              <a:buFont typeface="Arial" panose="020B0604020202020204" pitchFamily="34" charset="0"/>
              <a:buNone/>
            </a:pPr>
            <a:r>
              <a:rPr lang="en-US" sz="1000" b="0">
                <a:solidFill>
                  <a:schemeClr val="tx1"/>
                </a:solidFill>
              </a:rPr>
              <a:t>Refer to the General Properties for this asset in GMIP Content (Veeva Vault </a:t>
            </a:r>
            <a:r>
              <a:rPr lang="en-US" sz="1000" b="0" err="1">
                <a:solidFill>
                  <a:schemeClr val="tx1"/>
                </a:solidFill>
              </a:rPr>
              <a:t>MedComms</a:t>
            </a:r>
            <a:r>
              <a:rPr lang="en-US" sz="1000" b="0">
                <a:solidFill>
                  <a:schemeClr val="tx1"/>
                </a:solidFill>
              </a:rPr>
              <a:t>) for additional details. </a:t>
            </a:r>
          </a:p>
          <a:p>
            <a:pPr marL="0" indent="0" algn="ctr">
              <a:buClr>
                <a:schemeClr val="accent1"/>
              </a:buClr>
              <a:buFont typeface="Arial" panose="020B0604020202020204" pitchFamily="34" charset="0"/>
              <a:buNone/>
            </a:pPr>
            <a:r>
              <a:rPr lang="en-US" sz="1000" b="0">
                <a:solidFill>
                  <a:schemeClr val="tx1"/>
                </a:solidFill>
              </a:rPr>
              <a:t>Questions on this asset should be directed to asset owners.</a:t>
            </a:r>
          </a:p>
        </p:txBody>
      </p:sp>
      <p:graphicFrame>
        <p:nvGraphicFramePr>
          <p:cNvPr id="50" name="Table 49">
            <a:extLst>
              <a:ext uri="{FF2B5EF4-FFF2-40B4-BE49-F238E27FC236}">
                <a16:creationId xmlns:a16="http://schemas.microsoft.com/office/drawing/2014/main" id="{83D05D04-05CE-47AA-8F7B-B08C33B32C3F}"/>
              </a:ext>
            </a:extLst>
          </p:cNvPr>
          <p:cNvGraphicFramePr>
            <a:graphicFrameLocks noGrp="1"/>
          </p:cNvGraphicFramePr>
          <p:nvPr userDrawn="1">
            <p:extLst>
              <p:ext uri="{D42A27DB-BD31-4B8C-83A1-F6EECF244321}">
                <p14:modId xmlns:p14="http://schemas.microsoft.com/office/powerpoint/2010/main" val="429134625"/>
              </p:ext>
            </p:extLst>
          </p:nvPr>
        </p:nvGraphicFramePr>
        <p:xfrm>
          <a:off x="1128801" y="2274791"/>
          <a:ext cx="9949787" cy="1529404"/>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9134820"/>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9025149"/>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3252475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52630277"/>
                  </a:ext>
                </a:extLst>
              </a:tr>
            </a:tbl>
          </a:graphicData>
        </a:graphic>
      </p:graphicFrame>
      <p:graphicFrame>
        <p:nvGraphicFramePr>
          <p:cNvPr id="5" name="Table 4">
            <a:extLst>
              <a:ext uri="{FF2B5EF4-FFF2-40B4-BE49-F238E27FC236}">
                <a16:creationId xmlns:a16="http://schemas.microsoft.com/office/drawing/2014/main" id="{3C8DCB22-4BDC-4256-9886-290008A41E58}"/>
              </a:ext>
            </a:extLst>
          </p:cNvPr>
          <p:cNvGraphicFramePr>
            <a:graphicFrameLocks noGrp="1"/>
          </p:cNvGraphicFramePr>
          <p:nvPr userDrawn="1">
            <p:extLst>
              <p:ext uri="{D42A27DB-BD31-4B8C-83A1-F6EECF244321}">
                <p14:modId xmlns:p14="http://schemas.microsoft.com/office/powerpoint/2010/main" val="4120293828"/>
              </p:ext>
            </p:extLst>
          </p:nvPr>
        </p:nvGraphicFramePr>
        <p:xfrm>
          <a:off x="1128801" y="1039471"/>
          <a:ext cx="9949787" cy="1147053"/>
        </p:xfrm>
        <a:graphic>
          <a:graphicData uri="http://schemas.openxmlformats.org/drawingml/2006/table">
            <a:tbl>
              <a:tblPr>
                <a:tableStyleId>{21E4AEA4-8DFA-4A89-87EB-49C32662AFE0}</a:tableStyleId>
              </a:tblPr>
              <a:tblGrid>
                <a:gridCol w="2931948">
                  <a:extLst>
                    <a:ext uri="{9D8B030D-6E8A-4147-A177-3AD203B41FA5}">
                      <a16:colId xmlns:a16="http://schemas.microsoft.com/office/drawing/2014/main" val="3458750997"/>
                    </a:ext>
                  </a:extLst>
                </a:gridCol>
                <a:gridCol w="3701243">
                  <a:extLst>
                    <a:ext uri="{9D8B030D-6E8A-4147-A177-3AD203B41FA5}">
                      <a16:colId xmlns:a16="http://schemas.microsoft.com/office/drawing/2014/main" val="4071395440"/>
                    </a:ext>
                  </a:extLst>
                </a:gridCol>
                <a:gridCol w="3316596">
                  <a:extLst>
                    <a:ext uri="{9D8B030D-6E8A-4147-A177-3AD203B41FA5}">
                      <a16:colId xmlns:a16="http://schemas.microsoft.com/office/drawing/2014/main" val="668771908"/>
                    </a:ext>
                  </a:extLst>
                </a:gridCol>
              </a:tblGrid>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2342139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68834974"/>
                  </a:ext>
                </a:extLst>
              </a:tr>
              <a:tr h="382351">
                <a:tc>
                  <a:txBody>
                    <a:bodyPr/>
                    <a:lstStyle/>
                    <a:p>
                      <a:endParaRPr lang="en-US" sz="1800"/>
                    </a:p>
                  </a:txBody>
                  <a:tcP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800"/>
                    </a:p>
                  </a:txBody>
                  <a:tcP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51146587"/>
                  </a:ext>
                </a:extLst>
              </a:tr>
            </a:tbl>
          </a:graphicData>
        </a:graphic>
      </p:graphicFrame>
      <p:sp>
        <p:nvSpPr>
          <p:cNvPr id="2" name="Date Placeholder 1"/>
          <p:cNvSpPr>
            <a:spLocks noGrp="1"/>
          </p:cNvSpPr>
          <p:nvPr>
            <p:ph type="dt" sz="half" idx="10"/>
          </p:nvPr>
        </p:nvSpPr>
        <p:spPr/>
        <p:txBody>
          <a:bodyPr/>
          <a:lstStyle/>
          <a:p>
            <a:fld id="{4B959C31-8071-4657-BA84-2004C5131029}"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Box 7">
            <a:extLst>
              <a:ext uri="{FF2B5EF4-FFF2-40B4-BE49-F238E27FC236}">
                <a16:creationId xmlns:a16="http://schemas.microsoft.com/office/drawing/2014/main" id="{FF897A55-CB79-4D07-BEF1-54B1E974D126}"/>
              </a:ext>
            </a:extLst>
          </p:cNvPr>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E86B8DE1-4020-4A49-9267-F9ACDA6D789A}"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9" name="Text Placeholder 8">
            <a:extLst>
              <a:ext uri="{FF2B5EF4-FFF2-40B4-BE49-F238E27FC236}">
                <a16:creationId xmlns:a16="http://schemas.microsoft.com/office/drawing/2014/main" id="{A9E08680-4520-4EA6-B4A7-FD0062F8A6E5}"/>
              </a:ext>
            </a:extLst>
          </p:cNvPr>
          <p:cNvSpPr>
            <a:spLocks noGrp="1"/>
          </p:cNvSpPr>
          <p:nvPr>
            <p:ph type="body" sz="quarter" idx="13" hasCustomPrompt="1"/>
          </p:nvPr>
        </p:nvSpPr>
        <p:spPr>
          <a:xfrm>
            <a:off x="3260437" y="1102835"/>
            <a:ext cx="7798987" cy="228600"/>
          </a:xfrm>
        </p:spPr>
        <p:txBody>
          <a:bodyPr anchor="ctr">
            <a:normAutofit/>
          </a:bodyPr>
          <a:lstStyle>
            <a:lvl1pPr marL="0" indent="0">
              <a:buFont typeface="Arial" panose="020B0604020202020204" pitchFamily="34" charse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&lt;Generic Name&gt; - &lt;Title from Veeva Vault&gt;</a:t>
            </a:r>
          </a:p>
        </p:txBody>
      </p:sp>
      <p:sp>
        <p:nvSpPr>
          <p:cNvPr id="11" name="Text Placeholder 10">
            <a:extLst>
              <a:ext uri="{FF2B5EF4-FFF2-40B4-BE49-F238E27FC236}">
                <a16:creationId xmlns:a16="http://schemas.microsoft.com/office/drawing/2014/main" id="{CF687FD7-F293-4468-AE23-E28EE4619773}"/>
              </a:ext>
            </a:extLst>
          </p:cNvPr>
          <p:cNvSpPr>
            <a:spLocks noGrp="1"/>
          </p:cNvSpPr>
          <p:nvPr>
            <p:ph type="body" sz="quarter" idx="14" hasCustomPrompt="1"/>
          </p:nvPr>
        </p:nvSpPr>
        <p:spPr>
          <a:xfrm>
            <a:off x="8191826" y="3110879"/>
            <a:ext cx="720437"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13" name="Text Placeholder 12">
            <a:extLst>
              <a:ext uri="{FF2B5EF4-FFF2-40B4-BE49-F238E27FC236}">
                <a16:creationId xmlns:a16="http://schemas.microsoft.com/office/drawing/2014/main" id="{5BA6C7CD-771E-461C-A133-67764B81E611}"/>
              </a:ext>
            </a:extLst>
          </p:cNvPr>
          <p:cNvSpPr>
            <a:spLocks noGrp="1"/>
          </p:cNvSpPr>
          <p:nvPr>
            <p:ph type="body" sz="quarter" idx="15" hasCustomPrompt="1"/>
          </p:nvPr>
        </p:nvSpPr>
        <p:spPr>
          <a:xfrm>
            <a:off x="3260436" y="1491653"/>
            <a:ext cx="7620000"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Reactive, Internal, or Reactive/Proactive by Local Nominated Signatory Review</a:t>
            </a:r>
          </a:p>
        </p:txBody>
      </p:sp>
      <p:sp>
        <p:nvSpPr>
          <p:cNvPr id="15" name="Text Placeholder 14">
            <a:extLst>
              <a:ext uri="{FF2B5EF4-FFF2-40B4-BE49-F238E27FC236}">
                <a16:creationId xmlns:a16="http://schemas.microsoft.com/office/drawing/2014/main" id="{6E33F1E3-ED30-4982-A86D-2C076E1C3B62}"/>
              </a:ext>
            </a:extLst>
          </p:cNvPr>
          <p:cNvSpPr>
            <a:spLocks noGrp="1"/>
          </p:cNvSpPr>
          <p:nvPr>
            <p:ph type="body" sz="quarter" idx="16" hasCustomPrompt="1"/>
          </p:nvPr>
        </p:nvSpPr>
        <p:spPr>
          <a:xfrm>
            <a:off x="5103652" y="3507944"/>
            <a:ext cx="5850676"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No, or N/A </a:t>
            </a:r>
          </a:p>
        </p:txBody>
      </p:sp>
      <p:sp>
        <p:nvSpPr>
          <p:cNvPr id="17" name="Text Placeholder 16">
            <a:extLst>
              <a:ext uri="{FF2B5EF4-FFF2-40B4-BE49-F238E27FC236}">
                <a16:creationId xmlns:a16="http://schemas.microsoft.com/office/drawing/2014/main" id="{12286C0F-7CF6-40B2-B8FA-7AF1D25B9922}"/>
              </a:ext>
            </a:extLst>
          </p:cNvPr>
          <p:cNvSpPr>
            <a:spLocks noGrp="1"/>
          </p:cNvSpPr>
          <p:nvPr>
            <p:ph type="body" sz="quarter" idx="17" hasCustomPrompt="1"/>
          </p:nvPr>
        </p:nvSpPr>
        <p:spPr>
          <a:xfrm>
            <a:off x="5103651" y="3119257"/>
            <a:ext cx="1795083" cy="228600"/>
          </a:xfrm>
        </p:spPr>
        <p:txBody>
          <a:bodyPr anchor="ctr">
            <a:noAutofit/>
          </a:bodyPr>
          <a:lstStyle>
            <a:lvl1pPr marL="0" indent="0">
              <a:buFont typeface="Arial" panose="020B0604020202020204" pitchFamily="34" charse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Yes or No/List 3rd Party</a:t>
            </a:r>
          </a:p>
        </p:txBody>
      </p:sp>
      <p:sp>
        <p:nvSpPr>
          <p:cNvPr id="29" name="Text Placeholder 28">
            <a:extLst>
              <a:ext uri="{FF2B5EF4-FFF2-40B4-BE49-F238E27FC236}">
                <a16:creationId xmlns:a16="http://schemas.microsoft.com/office/drawing/2014/main" id="{110857ED-F4F0-4AED-89F7-6595C2BD781E}"/>
              </a:ext>
            </a:extLst>
          </p:cNvPr>
          <p:cNvSpPr>
            <a:spLocks noGrp="1"/>
          </p:cNvSpPr>
          <p:nvPr>
            <p:ph type="body" sz="quarter" idx="23" hasCustomPrompt="1"/>
          </p:nvPr>
        </p:nvSpPr>
        <p:spPr>
          <a:xfrm>
            <a:off x="10362377" y="3112464"/>
            <a:ext cx="711200"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MM/YY</a:t>
            </a:r>
          </a:p>
        </p:txBody>
      </p:sp>
      <p:sp>
        <p:nvSpPr>
          <p:cNvPr id="35" name="Text Placeholder 34">
            <a:extLst>
              <a:ext uri="{FF2B5EF4-FFF2-40B4-BE49-F238E27FC236}">
                <a16:creationId xmlns:a16="http://schemas.microsoft.com/office/drawing/2014/main" id="{B511FB73-1515-4896-A191-A9E5140DA205}"/>
              </a:ext>
            </a:extLst>
          </p:cNvPr>
          <p:cNvSpPr>
            <a:spLocks noGrp="1"/>
          </p:cNvSpPr>
          <p:nvPr>
            <p:ph type="body" sz="quarter" idx="26" hasCustomPrompt="1"/>
          </p:nvPr>
        </p:nvSpPr>
        <p:spPr>
          <a:xfrm>
            <a:off x="3251201" y="4843764"/>
            <a:ext cx="7808084" cy="258532"/>
          </a:xfrm>
        </p:spPr>
        <p:txBody>
          <a:bodyPr wrap="square" anchor="ctr">
            <a:sp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N/A or Enter Instructions</a:t>
            </a:r>
          </a:p>
        </p:txBody>
      </p:sp>
      <p:sp>
        <p:nvSpPr>
          <p:cNvPr id="37" name="Text Placeholder 36">
            <a:extLst>
              <a:ext uri="{FF2B5EF4-FFF2-40B4-BE49-F238E27FC236}">
                <a16:creationId xmlns:a16="http://schemas.microsoft.com/office/drawing/2014/main" id="{1E7DEFF9-F91F-49E6-94A9-010D12455C1C}"/>
              </a:ext>
            </a:extLst>
          </p:cNvPr>
          <p:cNvSpPr>
            <a:spLocks noGrp="1"/>
          </p:cNvSpPr>
          <p:nvPr>
            <p:ph type="body" sz="quarter" idx="27" hasCustomPrompt="1"/>
          </p:nvPr>
        </p:nvSpPr>
        <p:spPr>
          <a:xfrm>
            <a:off x="2741821" y="2741564"/>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New, Renewal, or Renewal with Changes</a:t>
            </a:r>
          </a:p>
        </p:txBody>
      </p:sp>
      <p:sp>
        <p:nvSpPr>
          <p:cNvPr id="39" name="Text Placeholder 38">
            <a:extLst>
              <a:ext uri="{FF2B5EF4-FFF2-40B4-BE49-F238E27FC236}">
                <a16:creationId xmlns:a16="http://schemas.microsoft.com/office/drawing/2014/main" id="{FA339AE6-73E5-47C9-8111-E129355C911C}"/>
              </a:ext>
            </a:extLst>
          </p:cNvPr>
          <p:cNvSpPr>
            <a:spLocks noGrp="1"/>
          </p:cNvSpPr>
          <p:nvPr>
            <p:ph type="body" sz="quarter" idx="28" hasCustomPrompt="1"/>
          </p:nvPr>
        </p:nvSpPr>
        <p:spPr>
          <a:xfrm>
            <a:off x="7258510" y="2748517"/>
            <a:ext cx="3800914"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PromoMats/</a:t>
            </a:r>
            <a:r>
              <a:rPr lang="en-US" err="1"/>
              <a:t>MedComms</a:t>
            </a:r>
            <a:r>
              <a:rPr lang="en-US"/>
              <a:t> #</a:t>
            </a:r>
          </a:p>
        </p:txBody>
      </p:sp>
      <p:sp>
        <p:nvSpPr>
          <p:cNvPr id="41" name="Text Placeholder 40">
            <a:extLst>
              <a:ext uri="{FF2B5EF4-FFF2-40B4-BE49-F238E27FC236}">
                <a16:creationId xmlns:a16="http://schemas.microsoft.com/office/drawing/2014/main" id="{F085F8C8-CE31-4A7B-87E4-06397B5B41DA}"/>
              </a:ext>
            </a:extLst>
          </p:cNvPr>
          <p:cNvSpPr>
            <a:spLocks noGrp="1"/>
          </p:cNvSpPr>
          <p:nvPr>
            <p:ph type="body" sz="quarter" idx="29" hasCustomPrompt="1"/>
          </p:nvPr>
        </p:nvSpPr>
        <p:spPr>
          <a:xfrm>
            <a:off x="2741821" y="2354985"/>
            <a:ext cx="2983416"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AZ MI Lead/Global Medical Affairs Lead</a:t>
            </a:r>
          </a:p>
        </p:txBody>
      </p:sp>
      <p:sp>
        <p:nvSpPr>
          <p:cNvPr id="49" name="Text Placeholder 48">
            <a:extLst>
              <a:ext uri="{FF2B5EF4-FFF2-40B4-BE49-F238E27FC236}">
                <a16:creationId xmlns:a16="http://schemas.microsoft.com/office/drawing/2014/main" id="{FFBD88D7-1F68-4A55-9958-01B92024FDF7}"/>
              </a:ext>
            </a:extLst>
          </p:cNvPr>
          <p:cNvSpPr>
            <a:spLocks noGrp="1"/>
          </p:cNvSpPr>
          <p:nvPr>
            <p:ph type="body" sz="quarter" idx="33" hasCustomPrompt="1"/>
          </p:nvPr>
        </p:nvSpPr>
        <p:spPr>
          <a:xfrm>
            <a:off x="3260438" y="1880471"/>
            <a:ext cx="3555167"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No or Yes, Pending Local Market Approval</a:t>
            </a:r>
          </a:p>
        </p:txBody>
      </p:sp>
      <p:sp>
        <p:nvSpPr>
          <p:cNvPr id="51" name="Text Placeholder 50">
            <a:extLst>
              <a:ext uri="{FF2B5EF4-FFF2-40B4-BE49-F238E27FC236}">
                <a16:creationId xmlns:a16="http://schemas.microsoft.com/office/drawing/2014/main" id="{D75479AB-AB9C-4737-A1D0-F9E28AC4F163}"/>
              </a:ext>
            </a:extLst>
          </p:cNvPr>
          <p:cNvSpPr>
            <a:spLocks noGrp="1"/>
          </p:cNvSpPr>
          <p:nvPr>
            <p:ph type="body" sz="quarter" idx="34" hasCustomPrompt="1"/>
          </p:nvPr>
        </p:nvSpPr>
        <p:spPr>
          <a:xfrm>
            <a:off x="8191826" y="1881207"/>
            <a:ext cx="2867599" cy="228600"/>
          </a:xfrm>
        </p:spPr>
        <p:txBody>
          <a:bodyPr anchor="ctr">
            <a:noAutofit/>
          </a:bodyPr>
          <a:lstStyle>
            <a:lvl1pPr marL="0" indent="0">
              <a:buNone/>
              <a:defRPr sz="1200"/>
            </a:lvl1pPr>
            <a:lvl2pPr marL="228594" indent="0">
              <a:buNone/>
              <a:defRPr sz="1200"/>
            </a:lvl2pPr>
            <a:lvl3pPr marL="457189" indent="0">
              <a:buNone/>
              <a:defRPr sz="1200"/>
            </a:lvl3pPr>
            <a:lvl4pPr marL="685783" indent="0">
              <a:buNone/>
              <a:defRPr sz="1200"/>
            </a:lvl4pPr>
            <a:lvl5pPr marL="914378" indent="0">
              <a:buNone/>
              <a:defRPr sz="1200"/>
            </a:lvl5pPr>
          </a:lstStyle>
          <a:p>
            <a:pPr lvl="0"/>
            <a:r>
              <a:rPr lang="en-US"/>
              <a:t>Therapy Area</a:t>
            </a:r>
          </a:p>
        </p:txBody>
      </p:sp>
      <p:sp>
        <p:nvSpPr>
          <p:cNvPr id="52" name="TextBox 51">
            <a:extLst>
              <a:ext uri="{FF2B5EF4-FFF2-40B4-BE49-F238E27FC236}">
                <a16:creationId xmlns:a16="http://schemas.microsoft.com/office/drawing/2014/main" id="{7085AA13-451C-453D-AD0D-E8AF815127C2}"/>
              </a:ext>
            </a:extLst>
          </p:cNvPr>
          <p:cNvSpPr txBox="1"/>
          <p:nvPr userDrawn="1"/>
        </p:nvSpPr>
        <p:spPr>
          <a:xfrm>
            <a:off x="1127566" y="1036716"/>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Title</a:t>
            </a:r>
          </a:p>
        </p:txBody>
      </p:sp>
      <p:sp>
        <p:nvSpPr>
          <p:cNvPr id="53" name="TextBox 52">
            <a:extLst>
              <a:ext uri="{FF2B5EF4-FFF2-40B4-BE49-F238E27FC236}">
                <a16:creationId xmlns:a16="http://schemas.microsoft.com/office/drawing/2014/main" id="{A88B6979-D240-45DF-8FFB-111611A15632}"/>
              </a:ext>
            </a:extLst>
          </p:cNvPr>
          <p:cNvSpPr txBox="1"/>
          <p:nvPr userDrawn="1"/>
        </p:nvSpPr>
        <p:spPr>
          <a:xfrm>
            <a:off x="6898734" y="3043065"/>
            <a:ext cx="1209963"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Approval Date</a:t>
            </a:r>
          </a:p>
        </p:txBody>
      </p:sp>
      <p:sp>
        <p:nvSpPr>
          <p:cNvPr id="54" name="TextBox 53">
            <a:extLst>
              <a:ext uri="{FF2B5EF4-FFF2-40B4-BE49-F238E27FC236}">
                <a16:creationId xmlns:a16="http://schemas.microsoft.com/office/drawing/2014/main" id="{13F32247-E803-4B9D-8739-4086AE7EDFE5}"/>
              </a:ext>
            </a:extLst>
          </p:cNvPr>
          <p:cNvSpPr txBox="1"/>
          <p:nvPr userDrawn="1"/>
        </p:nvSpPr>
        <p:spPr>
          <a:xfrm>
            <a:off x="1127566" y="1423839"/>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Intended Use</a:t>
            </a:r>
          </a:p>
        </p:txBody>
      </p:sp>
      <p:sp>
        <p:nvSpPr>
          <p:cNvPr id="55" name="TextBox 54">
            <a:extLst>
              <a:ext uri="{FF2B5EF4-FFF2-40B4-BE49-F238E27FC236}">
                <a16:creationId xmlns:a16="http://schemas.microsoft.com/office/drawing/2014/main" id="{142B0649-53B3-4494-A56E-67DCF07E8290}"/>
              </a:ext>
            </a:extLst>
          </p:cNvPr>
          <p:cNvSpPr txBox="1"/>
          <p:nvPr userDrawn="1"/>
        </p:nvSpPr>
        <p:spPr>
          <a:xfrm>
            <a:off x="1127567" y="3438435"/>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Copyright Permissions Obtained for Graphics</a:t>
            </a:r>
          </a:p>
        </p:txBody>
      </p:sp>
      <p:sp>
        <p:nvSpPr>
          <p:cNvPr id="66" name="TextBox 65">
            <a:extLst>
              <a:ext uri="{FF2B5EF4-FFF2-40B4-BE49-F238E27FC236}">
                <a16:creationId xmlns:a16="http://schemas.microsoft.com/office/drawing/2014/main" id="{67900F06-4765-44ED-A269-1CD58C5E952C}"/>
              </a:ext>
            </a:extLst>
          </p:cNvPr>
          <p:cNvSpPr txBox="1"/>
          <p:nvPr userDrawn="1"/>
        </p:nvSpPr>
        <p:spPr>
          <a:xfrm>
            <a:off x="8920974" y="3041260"/>
            <a:ext cx="1321330" cy="365760"/>
          </a:xfrm>
          <a:prstGeom prst="rect">
            <a:avLst/>
          </a:prstGeom>
          <a:solidFill>
            <a:schemeClr val="tx1">
              <a:lumMod val="65000"/>
              <a:lumOff val="35000"/>
            </a:schemeClr>
          </a:solidFill>
          <a:ln>
            <a:noFill/>
          </a:ln>
        </p:spPr>
        <p:txBody>
          <a:bodyPr wrap="none" rtlCol="0" anchor="ctr">
            <a:noAutofit/>
          </a:bodyPr>
          <a:lstStyle/>
          <a:p>
            <a:pPr marL="0" marR="0" lvl="0" indent="0" algn="r" defTabSz="914378"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sz="1200" b="1">
                <a:solidFill>
                  <a:schemeClr val="bg1"/>
                </a:solidFill>
              </a:rPr>
              <a:t> Expiration Date</a:t>
            </a:r>
          </a:p>
        </p:txBody>
      </p:sp>
      <p:sp>
        <p:nvSpPr>
          <p:cNvPr id="69" name="TextBox 68">
            <a:extLst>
              <a:ext uri="{FF2B5EF4-FFF2-40B4-BE49-F238E27FC236}">
                <a16:creationId xmlns:a16="http://schemas.microsoft.com/office/drawing/2014/main" id="{621D8C32-5CB3-4252-B385-54C66A9E1EE6}"/>
              </a:ext>
            </a:extLst>
          </p:cNvPr>
          <p:cNvSpPr txBox="1"/>
          <p:nvPr userDrawn="1"/>
        </p:nvSpPr>
        <p:spPr>
          <a:xfrm>
            <a:off x="3" y="123146"/>
            <a:ext cx="12191998" cy="461665"/>
          </a:xfrm>
          <a:prstGeom prst="rect">
            <a:avLst/>
          </a:prstGeom>
          <a:solidFill>
            <a:schemeClr val="accent1"/>
          </a:solidFill>
          <a:ln>
            <a:noFill/>
          </a:ln>
        </p:spPr>
        <p:txBody>
          <a:bodyPr wrap="square" rtlCol="0" anchor="ctr">
            <a:spAutoFit/>
          </a:bodyPr>
          <a:lstStyle/>
          <a:p>
            <a:pPr marL="0" indent="0" algn="ctr">
              <a:buClr>
                <a:schemeClr val="accent1"/>
              </a:buClr>
              <a:buFont typeface="Arial" panose="020B0604020202020204" pitchFamily="34" charset="0"/>
              <a:buNone/>
            </a:pPr>
            <a:r>
              <a:rPr lang="en-US" sz="2400" b="1">
                <a:solidFill>
                  <a:schemeClr val="bg1"/>
                </a:solidFill>
              </a:rPr>
              <a:t>Global Medical Asset Cover Sheet</a:t>
            </a:r>
          </a:p>
        </p:txBody>
      </p:sp>
      <p:sp>
        <p:nvSpPr>
          <p:cNvPr id="70" name="TextBox 69">
            <a:extLst>
              <a:ext uri="{FF2B5EF4-FFF2-40B4-BE49-F238E27FC236}">
                <a16:creationId xmlns:a16="http://schemas.microsoft.com/office/drawing/2014/main" id="{6811B402-BB33-4FBF-A25A-6A132332CC41}"/>
              </a:ext>
            </a:extLst>
          </p:cNvPr>
          <p:cNvSpPr txBox="1"/>
          <p:nvPr userDrawn="1"/>
        </p:nvSpPr>
        <p:spPr>
          <a:xfrm>
            <a:off x="1127567" y="4808725"/>
            <a:ext cx="2044731" cy="461665"/>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Special Instructions</a:t>
            </a:r>
            <a:br>
              <a:rPr lang="en-US" sz="1200" b="1">
                <a:solidFill>
                  <a:schemeClr val="bg1"/>
                </a:solidFill>
              </a:rPr>
            </a:br>
            <a:r>
              <a:rPr lang="en-US" sz="1200" b="1">
                <a:solidFill>
                  <a:schemeClr val="bg1"/>
                </a:solidFill>
              </a:rPr>
              <a:t>and/or Disclaimers</a:t>
            </a:r>
          </a:p>
        </p:txBody>
      </p:sp>
      <p:sp>
        <p:nvSpPr>
          <p:cNvPr id="71" name="TextBox 70">
            <a:extLst>
              <a:ext uri="{FF2B5EF4-FFF2-40B4-BE49-F238E27FC236}">
                <a16:creationId xmlns:a16="http://schemas.microsoft.com/office/drawing/2014/main" id="{A1A1B573-DC23-488B-93DB-AD4DD88A4651}"/>
              </a:ext>
            </a:extLst>
          </p:cNvPr>
          <p:cNvSpPr txBox="1"/>
          <p:nvPr userDrawn="1"/>
        </p:nvSpPr>
        <p:spPr>
          <a:xfrm>
            <a:off x="6898734" y="1810962"/>
            <a:ext cx="1209963"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Therapy Area</a:t>
            </a:r>
          </a:p>
        </p:txBody>
      </p:sp>
      <p:sp>
        <p:nvSpPr>
          <p:cNvPr id="72" name="TextBox 71">
            <a:extLst>
              <a:ext uri="{FF2B5EF4-FFF2-40B4-BE49-F238E27FC236}">
                <a16:creationId xmlns:a16="http://schemas.microsoft.com/office/drawing/2014/main" id="{A294A206-A31C-476D-ACCB-00ABD9DE8B78}"/>
              </a:ext>
            </a:extLst>
          </p:cNvPr>
          <p:cNvSpPr txBox="1"/>
          <p:nvPr userDrawn="1"/>
        </p:nvSpPr>
        <p:spPr>
          <a:xfrm>
            <a:off x="1127566" y="2677093"/>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New Asset/Renewal</a:t>
            </a:r>
          </a:p>
        </p:txBody>
      </p:sp>
      <p:sp>
        <p:nvSpPr>
          <p:cNvPr id="73" name="TextBox 72">
            <a:extLst>
              <a:ext uri="{FF2B5EF4-FFF2-40B4-BE49-F238E27FC236}">
                <a16:creationId xmlns:a16="http://schemas.microsoft.com/office/drawing/2014/main" id="{759580AA-6B1E-4C65-9D3B-8A40CBD8E220}"/>
              </a:ext>
            </a:extLst>
          </p:cNvPr>
          <p:cNvSpPr txBox="1"/>
          <p:nvPr userDrawn="1"/>
        </p:nvSpPr>
        <p:spPr>
          <a:xfrm>
            <a:off x="5835586" y="2677093"/>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Based On Asset</a:t>
            </a:r>
          </a:p>
        </p:txBody>
      </p:sp>
      <p:sp>
        <p:nvSpPr>
          <p:cNvPr id="74" name="TextBox 73">
            <a:extLst>
              <a:ext uri="{FF2B5EF4-FFF2-40B4-BE49-F238E27FC236}">
                <a16:creationId xmlns:a16="http://schemas.microsoft.com/office/drawing/2014/main" id="{00EE63BC-019F-46D2-85ED-E2FABA47A87D}"/>
              </a:ext>
            </a:extLst>
          </p:cNvPr>
          <p:cNvSpPr txBox="1"/>
          <p:nvPr userDrawn="1"/>
        </p:nvSpPr>
        <p:spPr>
          <a:xfrm>
            <a:off x="1127566" y="2282977"/>
            <a:ext cx="1633640"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Asset Owner(s)</a:t>
            </a:r>
          </a:p>
        </p:txBody>
      </p:sp>
      <p:sp>
        <p:nvSpPr>
          <p:cNvPr id="78" name="TextBox 77">
            <a:extLst>
              <a:ext uri="{FF2B5EF4-FFF2-40B4-BE49-F238E27FC236}">
                <a16:creationId xmlns:a16="http://schemas.microsoft.com/office/drawing/2014/main" id="{D3001B95-73C8-4B7F-998E-B0AE7A43DE82}"/>
              </a:ext>
            </a:extLst>
          </p:cNvPr>
          <p:cNvSpPr txBox="1"/>
          <p:nvPr userDrawn="1"/>
        </p:nvSpPr>
        <p:spPr>
          <a:xfrm>
            <a:off x="1127566" y="1810962"/>
            <a:ext cx="2044732" cy="365760"/>
          </a:xfrm>
          <a:prstGeom prst="rect">
            <a:avLst/>
          </a:prstGeom>
          <a:solidFill>
            <a:schemeClr val="accent1"/>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Approved for Distribution</a:t>
            </a:r>
          </a:p>
        </p:txBody>
      </p:sp>
      <p:sp>
        <p:nvSpPr>
          <p:cNvPr id="48" name="TextBox 47">
            <a:extLst>
              <a:ext uri="{FF2B5EF4-FFF2-40B4-BE49-F238E27FC236}">
                <a16:creationId xmlns:a16="http://schemas.microsoft.com/office/drawing/2014/main" id="{F0DE83F5-9900-4234-8A5B-4EFEB16F6D34}"/>
              </a:ext>
            </a:extLst>
          </p:cNvPr>
          <p:cNvSpPr txBox="1"/>
          <p:nvPr userDrawn="1"/>
        </p:nvSpPr>
        <p:spPr>
          <a:xfrm>
            <a:off x="5835586" y="2282977"/>
            <a:ext cx="1431636"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Document #</a:t>
            </a:r>
          </a:p>
        </p:txBody>
      </p:sp>
      <p:sp>
        <p:nvSpPr>
          <p:cNvPr id="7" name="Text Placeholder 6">
            <a:extLst>
              <a:ext uri="{FF2B5EF4-FFF2-40B4-BE49-F238E27FC236}">
                <a16:creationId xmlns:a16="http://schemas.microsoft.com/office/drawing/2014/main" id="{C399C3AD-3A79-4CAB-8984-EE85DD84E0A2}"/>
              </a:ext>
            </a:extLst>
          </p:cNvPr>
          <p:cNvSpPr>
            <a:spLocks noGrp="1"/>
          </p:cNvSpPr>
          <p:nvPr>
            <p:ph type="body" sz="quarter" idx="35" hasCustomPrompt="1"/>
          </p:nvPr>
        </p:nvSpPr>
        <p:spPr>
          <a:xfrm>
            <a:off x="7267222" y="2354585"/>
            <a:ext cx="3792203" cy="238125"/>
          </a:xfrm>
        </p:spPr>
        <p:txBody>
          <a:bodyPr>
            <a:noAutofit/>
          </a:bodyPr>
          <a:lstStyle>
            <a:lvl1pPr marL="0" indent="0">
              <a:buNone/>
              <a:defRPr sz="1200"/>
            </a:lvl1pPr>
            <a:lvl2pPr marL="228594" indent="0">
              <a:buNone/>
              <a:defRPr/>
            </a:lvl2pPr>
            <a:lvl3pPr marL="457189" indent="0">
              <a:buNone/>
              <a:defRPr/>
            </a:lvl3pPr>
            <a:lvl4pPr marL="685783" indent="0">
              <a:buNone/>
              <a:defRPr/>
            </a:lvl4pPr>
            <a:lvl5pPr marL="914378" indent="0">
              <a:buNone/>
              <a:defRPr/>
            </a:lvl5pPr>
          </a:lstStyle>
          <a:p>
            <a:pPr lvl="0"/>
            <a:r>
              <a:rPr lang="en-US"/>
              <a:t>ML-XXXX-ALL-XXXX</a:t>
            </a:r>
          </a:p>
        </p:txBody>
      </p:sp>
      <p:sp>
        <p:nvSpPr>
          <p:cNvPr id="57" name="TextBox 56">
            <a:extLst>
              <a:ext uri="{FF2B5EF4-FFF2-40B4-BE49-F238E27FC236}">
                <a16:creationId xmlns:a16="http://schemas.microsoft.com/office/drawing/2014/main" id="{71FDDFED-CF51-4158-8A3B-DD9E176FC125}"/>
              </a:ext>
            </a:extLst>
          </p:cNvPr>
          <p:cNvSpPr txBox="1"/>
          <p:nvPr userDrawn="1"/>
        </p:nvSpPr>
        <p:spPr>
          <a:xfrm>
            <a:off x="1127569" y="3060427"/>
            <a:ext cx="3976084" cy="365760"/>
          </a:xfrm>
          <a:prstGeom prst="rect">
            <a:avLst/>
          </a:prstGeom>
          <a:solidFill>
            <a:schemeClr val="tx1">
              <a:lumMod val="65000"/>
              <a:lumOff val="35000"/>
            </a:schemeClr>
          </a:solidFill>
          <a:ln>
            <a:noFill/>
          </a:ln>
        </p:spPr>
        <p:txBody>
          <a:bodyPr wrap="none" rtlCol="0" anchor="ctr">
            <a:noAutofit/>
          </a:bodyPr>
          <a:lstStyle/>
          <a:p>
            <a:pPr marL="0" indent="0" algn="r">
              <a:buClr>
                <a:schemeClr val="accent1"/>
              </a:buClr>
              <a:buFont typeface="Arial" panose="020B0604020202020204" pitchFamily="34" charset="0"/>
              <a:buNone/>
            </a:pPr>
            <a:r>
              <a:rPr lang="en-US" sz="1200" b="1">
                <a:solidFill>
                  <a:schemeClr val="bg1"/>
                </a:solidFill>
              </a:rPr>
              <a:t>Technical Review/Fact Check by Medical Information</a:t>
            </a:r>
          </a:p>
        </p:txBody>
      </p:sp>
      <p:sp>
        <p:nvSpPr>
          <p:cNvPr id="62" name="TextBox 61">
            <a:extLst>
              <a:ext uri="{FF2B5EF4-FFF2-40B4-BE49-F238E27FC236}">
                <a16:creationId xmlns:a16="http://schemas.microsoft.com/office/drawing/2014/main" id="{65509915-7361-4754-AA26-9EB5B15ABE0F}"/>
              </a:ext>
            </a:extLst>
          </p:cNvPr>
          <p:cNvSpPr txBox="1"/>
          <p:nvPr userDrawn="1"/>
        </p:nvSpPr>
        <p:spPr>
          <a:xfrm>
            <a:off x="1127568" y="4112135"/>
            <a:ext cx="9946009" cy="717459"/>
          </a:xfrm>
          <a:prstGeom prst="rect">
            <a:avLst/>
          </a:prstGeom>
          <a:solidFill>
            <a:schemeClr val="accent1"/>
          </a:solidFill>
          <a:ln>
            <a:noFill/>
          </a:ln>
        </p:spPr>
        <p:txBody>
          <a:bodyPr wrap="none" rtlCol="0" anchor="ctr">
            <a:noAutofit/>
          </a:bodyPr>
          <a:lstStyle/>
          <a:p>
            <a:pPr marL="0" indent="0" algn="ctr">
              <a:buClr>
                <a:schemeClr val="accent1"/>
              </a:buClr>
              <a:buFont typeface="Arial" panose="020B0604020202020204" pitchFamily="34" charset="0"/>
              <a:buNone/>
            </a:pPr>
            <a:r>
              <a:rPr lang="en-US" sz="1200" b="1">
                <a:solidFill>
                  <a:schemeClr val="bg1"/>
                </a:solidFill>
              </a:rPr>
              <a:t>This material is globally approved for use by AstraZeneca Medical Personnel only. The local market is responsible for interpreting, </a:t>
            </a:r>
            <a:br>
              <a:rPr lang="en-US" sz="1200" b="1">
                <a:solidFill>
                  <a:schemeClr val="bg1"/>
                </a:solidFill>
              </a:rPr>
            </a:br>
            <a:r>
              <a:rPr lang="en-US" sz="1200" b="1">
                <a:solidFill>
                  <a:schemeClr val="bg1"/>
                </a:solidFill>
              </a:rPr>
              <a:t>reviewing, and approving the content according to their local label, rules, and regulations.</a:t>
            </a:r>
          </a:p>
          <a:p>
            <a:pPr marL="0" indent="0" algn="ctr">
              <a:buClr>
                <a:schemeClr val="accent1"/>
              </a:buClr>
              <a:buFont typeface="Arial" panose="020B0604020202020204" pitchFamily="34" charset="0"/>
              <a:buNone/>
            </a:pPr>
            <a:r>
              <a:rPr lang="en-US" sz="1200" b="1">
                <a:solidFill>
                  <a:schemeClr val="bg1"/>
                </a:solidFill>
              </a:rPr>
              <a:t>AstraZeneca does not, under any circumstances, promote its products for off-label or unapproved uses. </a:t>
            </a:r>
          </a:p>
        </p:txBody>
      </p:sp>
    </p:spTree>
    <p:extLst>
      <p:ext uri="{BB962C8B-B14F-4D97-AF65-F5344CB8AC3E}">
        <p14:creationId xmlns:p14="http://schemas.microsoft.com/office/powerpoint/2010/main" val="300081718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o Not Use-&gt;">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956BE7-CD1E-4053-9515-31D954D7F822}"/>
              </a:ext>
            </a:extLst>
          </p:cNvPr>
          <p:cNvSpPr>
            <a:spLocks noGrp="1"/>
          </p:cNvSpPr>
          <p:nvPr>
            <p:ph type="dt" sz="half" idx="10"/>
          </p:nvPr>
        </p:nvSpPr>
        <p:spPr/>
        <p:txBody>
          <a:bodyPr/>
          <a:lstStyle/>
          <a:p>
            <a:fld id="{CD760F18-88F3-4EF5-B415-6A2DEC6930B5}" type="datetime1">
              <a:rPr lang="en-US" smtClean="0"/>
              <a:t>1/22/2026</a:t>
            </a:fld>
            <a:endParaRPr lang="en-US"/>
          </a:p>
        </p:txBody>
      </p:sp>
      <p:sp>
        <p:nvSpPr>
          <p:cNvPr id="4" name="Footer Placeholder 3">
            <a:extLst>
              <a:ext uri="{FF2B5EF4-FFF2-40B4-BE49-F238E27FC236}">
                <a16:creationId xmlns:a16="http://schemas.microsoft.com/office/drawing/2014/main" id="{0C667D6A-BD1D-455C-A68F-2B5E1FF8E70F}"/>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E6BF02FB-EFBA-4E7D-9306-E2A3E6AEDB9F}"/>
              </a:ext>
            </a:extLst>
          </p:cNvPr>
          <p:cNvSpPr txBox="1"/>
          <p:nvPr userDrawn="1"/>
        </p:nvSpPr>
        <p:spPr>
          <a:xfrm>
            <a:off x="1842207" y="1928917"/>
            <a:ext cx="2892137" cy="1323439"/>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7" name="TextBox 6">
            <a:extLst>
              <a:ext uri="{FF2B5EF4-FFF2-40B4-BE49-F238E27FC236}">
                <a16:creationId xmlns:a16="http://schemas.microsoft.com/office/drawing/2014/main" id="{83043284-78F9-4E81-A97D-42F957CD6C75}"/>
              </a:ext>
            </a:extLst>
          </p:cNvPr>
          <p:cNvSpPr txBox="1"/>
          <p:nvPr userDrawn="1"/>
        </p:nvSpPr>
        <p:spPr>
          <a:xfrm>
            <a:off x="7640333" y="1313363"/>
            <a:ext cx="2892137" cy="1938992"/>
          </a:xfrm>
          <a:prstGeom prst="rect">
            <a:avLst/>
          </a:prstGeom>
          <a:noFill/>
        </p:spPr>
        <p:txBody>
          <a:bodyPr wrap="none" rtlCol="0">
            <a:spAutoFit/>
          </a:bodyPr>
          <a:lstStyle/>
          <a:p>
            <a:pPr marL="0" indent="0" algn="ctr">
              <a:buClr>
                <a:schemeClr val="accent1"/>
              </a:buClr>
              <a:buFont typeface="Arial" panose="020B0604020202020204" pitchFamily="34" charset="0"/>
              <a:buNone/>
            </a:pPr>
            <a:r>
              <a:rPr lang="en-US" sz="4000" b="1">
                <a:solidFill>
                  <a:schemeClr val="bg1"/>
                </a:solidFill>
              </a:rPr>
              <a:t>DO NOT</a:t>
            </a:r>
          </a:p>
          <a:p>
            <a:pPr marL="0" indent="0" algn="ctr">
              <a:buClr>
                <a:schemeClr val="accent1"/>
              </a:buClr>
              <a:buFont typeface="Arial" panose="020B0604020202020204" pitchFamily="34" charset="0"/>
              <a:buNone/>
            </a:pPr>
            <a:r>
              <a:rPr lang="en-US" sz="4000" b="1">
                <a:solidFill>
                  <a:schemeClr val="bg1"/>
                </a:solidFill>
              </a:rPr>
              <a:t>Use These </a:t>
            </a:r>
            <a:br>
              <a:rPr lang="en-US" sz="4000" b="1">
                <a:solidFill>
                  <a:schemeClr val="bg1"/>
                </a:solidFill>
              </a:rPr>
            </a:br>
            <a:r>
              <a:rPr lang="en-US" sz="4000" b="1">
                <a:solidFill>
                  <a:schemeClr val="bg1"/>
                </a:solidFill>
              </a:rPr>
              <a:t>Layouts</a:t>
            </a:r>
          </a:p>
        </p:txBody>
      </p:sp>
      <p:sp>
        <p:nvSpPr>
          <p:cNvPr id="8" name="Arrow: Right 7">
            <a:extLst>
              <a:ext uri="{FF2B5EF4-FFF2-40B4-BE49-F238E27FC236}">
                <a16:creationId xmlns:a16="http://schemas.microsoft.com/office/drawing/2014/main" id="{7A78AFAA-7418-4F48-AE4E-B278A265CE75}"/>
              </a:ext>
            </a:extLst>
          </p:cNvPr>
          <p:cNvSpPr/>
          <p:nvPr userDrawn="1"/>
        </p:nvSpPr>
        <p:spPr>
          <a:xfrm>
            <a:off x="6961910" y="3464646"/>
            <a:ext cx="4301836" cy="21820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Arrow: Right 8">
            <a:extLst>
              <a:ext uri="{FF2B5EF4-FFF2-40B4-BE49-F238E27FC236}">
                <a16:creationId xmlns:a16="http://schemas.microsoft.com/office/drawing/2014/main" id="{304CDD4A-5E0D-4DF4-B3F7-19367E77F2F4}"/>
              </a:ext>
            </a:extLst>
          </p:cNvPr>
          <p:cNvSpPr/>
          <p:nvPr userDrawn="1"/>
        </p:nvSpPr>
        <p:spPr>
          <a:xfrm flipH="1">
            <a:off x="987139" y="3464646"/>
            <a:ext cx="4301836" cy="21820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86427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933" y="228601"/>
            <a:ext cx="11257867" cy="800100"/>
          </a:xfrm>
        </p:spPr>
        <p:txBody>
          <a:bodyPr/>
          <a:lstStyle/>
          <a:p>
            <a:r>
              <a:rPr lang="en-US"/>
              <a:t>Click to edit Master title style</a:t>
            </a:r>
          </a:p>
        </p:txBody>
      </p:sp>
      <p:sp>
        <p:nvSpPr>
          <p:cNvPr id="3" name="Text Placeholder 2"/>
          <p:cNvSpPr>
            <a:spLocks noGrp="1"/>
          </p:cNvSpPr>
          <p:nvPr>
            <p:ph type="body" idx="1"/>
          </p:nvPr>
        </p:nvSpPr>
        <p:spPr>
          <a:xfrm>
            <a:off x="476931" y="1274765"/>
            <a:ext cx="5520644"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76931" y="1823406"/>
            <a:ext cx="5520644"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274765"/>
            <a:ext cx="5562599" cy="548640"/>
          </a:xfrm>
        </p:spPr>
        <p:txBody>
          <a:bodyPr anchor="b">
            <a:normAutofit/>
          </a:bodyPr>
          <a:lstStyle>
            <a:lvl1pPr marL="0" indent="0">
              <a:buNone/>
              <a:defRPr sz="20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1823406"/>
            <a:ext cx="5562597" cy="4005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E13010-457D-497C-BC1F-8982A0CFCC8F}" type="datetime1">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432E5-F8E0-41AE-9A6B-AD730338B005}" type="slidenum">
              <a:rPr lang="en-US" smtClean="0"/>
              <a:pPr/>
              <a:t>‹#›</a:t>
            </a:fld>
            <a:endParaRPr lang="en-US"/>
          </a:p>
        </p:txBody>
      </p:sp>
      <p:sp>
        <p:nvSpPr>
          <p:cNvPr id="11" name="Text Placeholder 10"/>
          <p:cNvSpPr>
            <a:spLocks noGrp="1"/>
          </p:cNvSpPr>
          <p:nvPr>
            <p:ph type="body" sz="quarter" idx="13" hasCustomPrompt="1"/>
          </p:nvPr>
        </p:nvSpPr>
        <p:spPr>
          <a:xfrm>
            <a:off x="476931" y="5852160"/>
            <a:ext cx="10038667"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Tree>
    <p:extLst>
      <p:ext uri="{BB962C8B-B14F-4D97-AF65-F5344CB8AC3E}">
        <p14:creationId xmlns:p14="http://schemas.microsoft.com/office/powerpoint/2010/main" val="7780884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84131"/>
            <a:ext cx="11277600" cy="4100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F1DF4-9EBB-415C-A0BA-652D75990D66}" type="datetime1">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a:t>Reference(s)</a:t>
            </a:r>
          </a:p>
        </p:txBody>
      </p:sp>
      <p:sp>
        <p:nvSpPr>
          <p:cNvPr id="9" name="Text Placeholder 8"/>
          <p:cNvSpPr>
            <a:spLocks noGrp="1"/>
          </p:cNvSpPr>
          <p:nvPr>
            <p:ph type="body" sz="quarter" idx="14" hasCustomPrompt="1"/>
          </p:nvPr>
        </p:nvSpPr>
        <p:spPr>
          <a:xfrm>
            <a:off x="1306289" y="5424412"/>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buNone/>
              <a:defRPr/>
            </a:lvl2pPr>
            <a:lvl3pPr marL="457189" indent="0">
              <a:buNone/>
              <a:defRPr/>
            </a:lvl3pPr>
            <a:lvl4pPr marL="685783" indent="0">
              <a:buNone/>
              <a:defRPr/>
            </a:lvl4pPr>
            <a:lvl5pPr marL="914378" indent="0">
              <a:buNone/>
              <a:defRPr/>
            </a:lvl5pPr>
          </a:lstStyle>
          <a:p>
            <a:pPr lvl="0"/>
            <a:r>
              <a:rPr lang="en-US"/>
              <a:t>Click to edit caption</a:t>
            </a:r>
          </a:p>
        </p:txBody>
      </p:sp>
    </p:spTree>
    <p:extLst>
      <p:ext uri="{BB962C8B-B14F-4D97-AF65-F5344CB8AC3E}">
        <p14:creationId xmlns:p14="http://schemas.microsoft.com/office/powerpoint/2010/main" val="29430211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0A5CC-DF79-4C1F-BC9C-A9BAE87DA578}" type="datetime1">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a:p>
        </p:txBody>
      </p:sp>
      <p:sp>
        <p:nvSpPr>
          <p:cNvPr id="7" name="Text Placeholder 6"/>
          <p:cNvSpPr>
            <a:spLocks noGrp="1"/>
          </p:cNvSpPr>
          <p:nvPr>
            <p:ph type="body" sz="quarter" idx="13" hasCustomPrompt="1"/>
          </p:nvPr>
        </p:nvSpPr>
        <p:spPr>
          <a:xfrm>
            <a:off x="457200" y="5829300"/>
            <a:ext cx="10058400" cy="102870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a:t>Reference(s)</a:t>
            </a:r>
          </a:p>
        </p:txBody>
      </p:sp>
      <p:sp>
        <p:nvSpPr>
          <p:cNvPr id="8" name="Text Placeholder 7"/>
          <p:cNvSpPr>
            <a:spLocks noGrp="1"/>
          </p:cNvSpPr>
          <p:nvPr>
            <p:ph type="body" sz="quarter" idx="14" hasCustomPrompt="1"/>
          </p:nvPr>
        </p:nvSpPr>
        <p:spPr>
          <a:xfrm>
            <a:off x="1299034" y="5428720"/>
            <a:ext cx="9601200" cy="377976"/>
          </a:xfrm>
          <a:prstGeom prst="roundRect">
            <a:avLst/>
          </a:prstGeom>
          <a:solidFill>
            <a:schemeClr val="accent2"/>
          </a:solidFill>
        </p:spPr>
        <p:txBody>
          <a:bodyPr anchor="b" anchorCtr="0">
            <a:spAutoFit/>
          </a:bodyPr>
          <a:lstStyle>
            <a:lvl1pPr marL="0" indent="0" algn="ctr">
              <a:buNone/>
              <a:defRPr sz="1800" b="1">
                <a:solidFill>
                  <a:schemeClr val="bg1"/>
                </a:solidFill>
              </a:defRPr>
            </a:lvl1pPr>
            <a:lvl2pPr marL="228594" indent="0" algn="ctr">
              <a:buNone/>
              <a:defRPr b="1">
                <a:solidFill>
                  <a:schemeClr val="bg1"/>
                </a:solidFill>
              </a:defRPr>
            </a:lvl2pPr>
            <a:lvl3pPr marL="457189" indent="0" algn="ctr">
              <a:buNone/>
              <a:defRPr b="1">
                <a:solidFill>
                  <a:schemeClr val="bg1"/>
                </a:solidFill>
              </a:defRPr>
            </a:lvl3pPr>
            <a:lvl4pPr marL="685783" indent="0" algn="ctr">
              <a:buNone/>
              <a:defRPr b="1">
                <a:solidFill>
                  <a:schemeClr val="bg1"/>
                </a:solidFill>
              </a:defRPr>
            </a:lvl4pPr>
            <a:lvl5pPr marL="914378" indent="0" algn="ctr">
              <a:buNone/>
              <a:defRPr b="1">
                <a:solidFill>
                  <a:schemeClr val="bg1"/>
                </a:solidFill>
              </a:defRPr>
            </a:lvl5pPr>
          </a:lstStyle>
          <a:p>
            <a:pPr lvl="0"/>
            <a:r>
              <a:rPr lang="en-US"/>
              <a:t>Click to edit caption</a:t>
            </a:r>
          </a:p>
        </p:txBody>
      </p:sp>
    </p:spTree>
    <p:extLst>
      <p:ext uri="{BB962C8B-B14F-4D97-AF65-F5344CB8AC3E}">
        <p14:creationId xmlns:p14="http://schemas.microsoft.com/office/powerpoint/2010/main" val="2835528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t>1/22/2026</a:t>
            </a:fld>
            <a:endParaRPr lang="en-US"/>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B373A2DE-D3D0-4038-AC1D-6F999C464BE0}"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89141471"/>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76" r:id="rId3"/>
    <p:sldLayoutId id="2147483711" r:id="rId4"/>
    <p:sldLayoutId id="2147483678" r:id="rId5"/>
    <p:sldLayoutId id="2147483679" r:id="rId6"/>
    <p:sldLayoutId id="2147483680" r:id="rId7"/>
    <p:sldLayoutId id="2147483683" r:id="rId8"/>
    <p:sldLayoutId id="2147483684" r:id="rId9"/>
    <p:sldLayoutId id="2147483685" r:id="rId10"/>
    <p:sldLayoutId id="2147483686" r:id="rId11"/>
    <p:sldLayoutId id="2147483682" r:id="rId12"/>
    <p:sldLayoutId id="2147483699" r:id="rId13"/>
    <p:sldLayoutId id="2147483708" r:id="rId14"/>
    <p:sldLayoutId id="2147483716" r:id="rId15"/>
    <p:sldLayoutId id="2147483703" r:id="rId16"/>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guide id="5" orient="horz" pos="144" userDrawn="1">
          <p15:clr>
            <a:srgbClr val="F26B43"/>
          </p15:clr>
        </p15:guide>
        <p15:guide id="6" orient="horz" pos="648" userDrawn="1">
          <p15:clr>
            <a:srgbClr val="F26B43"/>
          </p15:clr>
        </p15:guide>
        <p15:guide id="7" orient="horz" pos="792" userDrawn="1">
          <p15:clr>
            <a:srgbClr val="F26B43"/>
          </p15:clr>
        </p15:guide>
        <p15:guide id="8" orient="horz" pos="36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12910E70-1FB2-4D6A-A99C-9984B48553E7}" type="datetime1">
              <a:rPr lang="en-US" smtClean="0"/>
              <a:t>1/22/2026</a:t>
            </a:fld>
            <a:endParaRPr lang="en-US"/>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367F8ECF-F751-4D48-A2D6-9F615E41B617}"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7A145687-4DDC-49FE-9043-3F36C5259E81}"/>
              </a:ext>
            </a:extLst>
          </p:cNvPr>
          <p:cNvSpPr txBox="1"/>
          <p:nvPr userDrawn="1"/>
        </p:nvSpPr>
        <p:spPr>
          <a:xfrm>
            <a:off x="1" y="12700"/>
            <a:ext cx="6346609" cy="307777"/>
          </a:xfrm>
          <a:prstGeom prst="rect">
            <a:avLst/>
          </a:prstGeom>
          <a:noFill/>
        </p:spPr>
        <p:txBody>
          <a:bodyPr wrap="none" rtlCol="0">
            <a:spAutoFit/>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400" b="0">
                <a:solidFill>
                  <a:schemeClr val="accent1"/>
                </a:solidFill>
              </a:rPr>
              <a:t>&lt;&lt;Brand Name&gt;&gt;&lt;&lt;</a:t>
            </a:r>
            <a:r>
              <a:rPr lang="en-US" sz="1400" b="0" baseline="30000">
                <a:solidFill>
                  <a:schemeClr val="accent1"/>
                </a:solidFill>
              </a:rPr>
              <a:t>®</a:t>
            </a:r>
            <a:r>
              <a:rPr lang="en-US" sz="1400" b="0">
                <a:solidFill>
                  <a:schemeClr val="accent1"/>
                </a:solidFill>
              </a:rPr>
              <a:t> or ™ Symbol&gt;&gt; (&lt;&lt;Generic Name&gt;&gt;) &lt;&lt;Formulation&gt;&gt;</a:t>
            </a:r>
            <a:endParaRPr lang="en-US" sz="1400"/>
          </a:p>
        </p:txBody>
      </p:sp>
    </p:spTree>
    <p:extLst>
      <p:ext uri="{BB962C8B-B14F-4D97-AF65-F5344CB8AC3E}">
        <p14:creationId xmlns:p14="http://schemas.microsoft.com/office/powerpoint/2010/main" val="25178913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17" r:id="rId13"/>
    <p:sldLayoutId id="2147483704" r:id="rId14"/>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88" userDrawn="1">
          <p15:clr>
            <a:srgbClr val="F26B43"/>
          </p15:clr>
        </p15:guide>
        <p15:guide id="4" pos="7392" userDrawn="1">
          <p15:clr>
            <a:srgbClr val="F26B43"/>
          </p15:clr>
        </p15:guide>
        <p15:guide id="5" orient="horz" pos="144" userDrawn="1">
          <p15:clr>
            <a:srgbClr val="F26B43"/>
          </p15:clr>
        </p15:guide>
        <p15:guide id="6" orient="horz" pos="648" userDrawn="1">
          <p15:clr>
            <a:srgbClr val="F26B43"/>
          </p15:clr>
        </p15:guide>
        <p15:guide id="7" orient="horz" pos="792" userDrawn="1">
          <p15:clr>
            <a:srgbClr val="F26B43"/>
          </p15:clr>
        </p15:guide>
        <p15:guide id="8" orient="horz" pos="36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D886DD6B-4015-48A4-A7F7-82AEFBAD2FC0}" type="datetime1">
              <a:rPr lang="en-US" smtClean="0"/>
              <a:t>1/22/2026</a:t>
            </a:fld>
            <a:endParaRPr lang="en-US"/>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B373A2DE-D3D0-4038-AC1D-6F999C464BE0}"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933567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1"/>
            <a:ext cx="11277600" cy="8001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200" y="1284131"/>
            <a:ext cx="11277600" cy="45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211" y="5646737"/>
            <a:ext cx="2743200" cy="365125"/>
          </a:xfrm>
          <a:prstGeom prst="rect">
            <a:avLst/>
          </a:prstGeom>
        </p:spPr>
        <p:txBody>
          <a:bodyPr vert="horz" lIns="91440" tIns="45720" rIns="91440" bIns="45720" rtlCol="0" anchor="ctr"/>
          <a:lstStyle>
            <a:lvl1pPr algn="l">
              <a:defRPr sz="1200">
                <a:solidFill>
                  <a:schemeClr val="tx1"/>
                </a:solidFill>
              </a:defRPr>
            </a:lvl1pPr>
          </a:lstStyle>
          <a:p>
            <a:fld id="{CD760F18-88F3-4EF5-B415-6A2DEC6930B5}" type="datetime1">
              <a:rPr lang="en-US" smtClean="0"/>
              <a:t>1/22/2026</a:t>
            </a:fld>
            <a:endParaRPr lang="en-US"/>
          </a:p>
        </p:txBody>
      </p:sp>
      <p:sp>
        <p:nvSpPr>
          <p:cNvPr id="5" name="Footer Placeholder 4"/>
          <p:cNvSpPr>
            <a:spLocks noGrp="1"/>
          </p:cNvSpPr>
          <p:nvPr>
            <p:ph type="ftr" sz="quarter" idx="3"/>
          </p:nvPr>
        </p:nvSpPr>
        <p:spPr>
          <a:xfrm>
            <a:off x="-4956810" y="6173787"/>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1" y="6492876"/>
            <a:ext cx="457200" cy="365125"/>
          </a:xfrm>
          <a:prstGeom prst="rect">
            <a:avLst/>
          </a:prstGeom>
        </p:spPr>
        <p:txBody>
          <a:bodyPr vert="horz" lIns="91440" tIns="45720" rIns="91440" bIns="0" rtlCol="0" anchor="ctr"/>
          <a:lstStyle>
            <a:lvl1pPr algn="r">
              <a:defRPr sz="1000">
                <a:solidFill>
                  <a:schemeClr val="tx1"/>
                </a:solidFill>
              </a:defRPr>
            </a:lvl1pPr>
          </a:lstStyle>
          <a:p>
            <a:fld id="{CC7432E5-F8E0-41AE-9A6B-AD730338B005}" type="slidenum">
              <a:rPr lang="en-US" smtClean="0"/>
              <a:pPr/>
              <a:t>‹#›</a:t>
            </a:fld>
            <a:endParaRPr lang="en-US"/>
          </a:p>
        </p:txBody>
      </p:sp>
      <p:sp>
        <p:nvSpPr>
          <p:cNvPr id="7" name="TextBox 6"/>
          <p:cNvSpPr txBox="1"/>
          <p:nvPr userDrawn="1"/>
        </p:nvSpPr>
        <p:spPr>
          <a:xfrm>
            <a:off x="10160000" y="6611780"/>
            <a:ext cx="2032000" cy="246221"/>
          </a:xfrm>
          <a:prstGeom prst="rect">
            <a:avLst/>
          </a:prstGeom>
          <a:noFill/>
        </p:spPr>
        <p:txBody>
          <a:bodyPr wrap="square" rtlCol="0" anchor="b" anchorCtr="0">
            <a:spAutoFit/>
          </a:bodyPr>
          <a:lstStyle/>
          <a:p>
            <a:pPr algn="r"/>
            <a:r>
              <a:rPr lang="en-US" sz="1000" b="0" baseline="0">
                <a:solidFill>
                  <a:schemeClr val="tx1"/>
                </a:solidFill>
                <a:latin typeface="Arial" pitchFamily="34" charset="0"/>
                <a:cs typeface="Arial" pitchFamily="34" charset="0"/>
              </a:rPr>
              <a:t>© AstraZeneca </a:t>
            </a:r>
            <a:fld id="{B373A2DE-D3D0-4038-AC1D-6F999C464BE0}" type="datetimeyyyy">
              <a:rPr lang="en-US" sz="1000" b="0" baseline="0" smtClean="0">
                <a:solidFill>
                  <a:schemeClr val="tx1"/>
                </a:solidFill>
                <a:latin typeface="Arial" pitchFamily="34" charset="0"/>
                <a:cs typeface="Arial" pitchFamily="34" charset="0"/>
              </a:rPr>
              <a:t>2026</a:t>
            </a:fld>
            <a:endParaRPr lang="en-US" sz="1000" b="0" baseline="0">
              <a:solidFill>
                <a:schemeClr val="tx1"/>
              </a:solidFill>
              <a:latin typeface="Arial" pitchFamily="34" charset="0"/>
              <a:cs typeface="Arial" pitchFamily="34" charset="0"/>
            </a:endParaRPr>
          </a:p>
        </p:txBody>
      </p:sp>
      <p:sp>
        <p:nvSpPr>
          <p:cNvPr id="8" name="Rectangle 7"/>
          <p:cNvSpPr/>
          <p:nvPr userDrawn="1"/>
        </p:nvSpPr>
        <p:spPr>
          <a:xfrm>
            <a:off x="457201" y="1129284"/>
            <a:ext cx="11734800" cy="18288"/>
          </a:xfrm>
          <a:prstGeom prst="rect">
            <a:avLst/>
          </a:prstGeom>
          <a:gradFill flip="none" rotWithShape="1">
            <a:gsLst>
              <a:gs pos="26000">
                <a:schemeClr val="accent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10075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ransition>
    <p:fade/>
  </p:transition>
  <p:hf hdr="0" ftr="0" dt="0"/>
  <p:txStyles>
    <p:titleStyle>
      <a:lvl1pPr algn="l" defTabSz="914378"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88">
          <p15:clr>
            <a:srgbClr val="F26B43"/>
          </p15:clr>
        </p15:guide>
        <p15:guide id="4" pos="7392">
          <p15:clr>
            <a:srgbClr val="F26B43"/>
          </p15:clr>
        </p15:guide>
        <p15:guide id="5" orient="horz" pos="144">
          <p15:clr>
            <a:srgbClr val="F26B43"/>
          </p15:clr>
        </p15:guide>
        <p15:guide id="6" orient="horz" pos="648">
          <p15:clr>
            <a:srgbClr val="F26B43"/>
          </p15:clr>
        </p15:guide>
        <p15:guide id="7" orient="horz" pos="792">
          <p15:clr>
            <a:srgbClr val="F26B43"/>
          </p15:clr>
        </p15:guide>
        <p15:guide id="8" orient="horz" pos="36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chart" Target="../charts/chart2.xml"/><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7.emf"/><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emf"/><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slide" Target="slide4.xml"/><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20.sv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6.svg"/><Relationship Id="rId9"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9.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hyperlink" Target="http://azmedical.co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slide" Target="slide4.xml"/><Relationship Id="rId3" Type="http://schemas.openxmlformats.org/officeDocument/2006/relationships/notesSlide" Target="../notesSlides/notesSlide20.xml"/><Relationship Id="rId7" Type="http://schemas.openxmlformats.org/officeDocument/2006/relationships/image" Target="../media/image62.emf"/><Relationship Id="rId12" Type="http://schemas.openxmlformats.org/officeDocument/2006/relationships/image" Target="../media/image66.png"/><Relationship Id="rId17" Type="http://schemas.openxmlformats.org/officeDocument/2006/relationships/image" Target="../media/image70.png"/><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tags" Target="../tags/tag4.xml"/><Relationship Id="rId6" Type="http://schemas.openxmlformats.org/officeDocument/2006/relationships/image" Target="../media/image61.svg"/><Relationship Id="rId11" Type="http://schemas.openxmlformats.org/officeDocument/2006/relationships/image" Target="../media/image65.svg"/><Relationship Id="rId5" Type="http://schemas.openxmlformats.org/officeDocument/2006/relationships/image" Target="../media/image60.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slide" Target="slide23.xml"/><Relationship Id="rId9" Type="http://schemas.microsoft.com/office/2007/relationships/hdphoto" Target="../media/hdphoto1.wdp"/><Relationship Id="rId1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63.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slide" Target="slide4.xml"/><Relationship Id="rId2" Type="http://schemas.openxmlformats.org/officeDocument/2006/relationships/notesSlide" Target="../notesSlides/notesSlide26.xml"/><Relationship Id="rId16" Type="http://schemas.openxmlformats.org/officeDocument/2006/relationships/image" Target="../media/image2.sv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1.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slide" Target="slide4.xml"/><Relationship Id="rId3" Type="http://schemas.openxmlformats.org/officeDocument/2006/relationships/image" Target="../media/image81.png"/><Relationship Id="rId7" Type="http://schemas.openxmlformats.org/officeDocument/2006/relationships/image" Target="../media/image84.svg"/><Relationship Id="rId12" Type="http://schemas.openxmlformats.org/officeDocument/2006/relationships/image" Target="../media/image89.png"/><Relationship Id="rId17" Type="http://schemas.openxmlformats.org/officeDocument/2006/relationships/image" Target="../media/image6.svg"/><Relationship Id="rId2" Type="http://schemas.openxmlformats.org/officeDocument/2006/relationships/notesSlide" Target="../notesSlides/notesSlide32.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svg"/><Relationship Id="rId10" Type="http://schemas.openxmlformats.org/officeDocument/2006/relationships/image" Target="../media/image87.svg"/><Relationship Id="rId4" Type="http://schemas.openxmlformats.org/officeDocument/2006/relationships/hyperlink" Target="https://medicalinformation.astrazeneca-us.com/" TargetMode="External"/><Relationship Id="rId9" Type="http://schemas.openxmlformats.org/officeDocument/2006/relationships/image" Target="../media/image86.png"/><Relationship Id="rId14" Type="http://schemas.openxmlformats.org/officeDocument/2006/relationships/image" Target="../media/image9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5.xml"/><Relationship Id="rId7" Type="http://schemas.openxmlformats.org/officeDocument/2006/relationships/slide" Target="slide18.xml"/><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4.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slide" Target="slide30.xml"/><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svg"/><Relationship Id="rId12"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slide" Target="slide4.xml"/><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27691-2C80-4009-8493-7B6471E502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CCC1BDD6-CCAC-43BE-96AF-822FCFD30CC6}"/>
              </a:ext>
            </a:extLst>
          </p:cNvPr>
          <p:cNvSpPr>
            <a:spLocks noGrp="1"/>
          </p:cNvSpPr>
          <p:nvPr>
            <p:ph sz="quarter" idx="13"/>
          </p:nvPr>
        </p:nvSpPr>
        <p:spPr/>
        <p:txBody>
          <a:bodyPr/>
          <a:lstStyle/>
          <a:p>
            <a:pPr marL="0" indent="0">
              <a:buNone/>
            </a:pPr>
            <a:r>
              <a:rPr lang="en-US" sz="1800" b="1" dirty="0"/>
              <a:t>Important Information for Health Care Providers receiving this slide deck</a:t>
            </a:r>
          </a:p>
          <a:p>
            <a:r>
              <a:rPr lang="en-US" sz="1800" dirty="0"/>
              <a:t>This slide deck is being provided in response to your request for a slide presentation regarding Aldosterone as an Underlying Driver of Hypertension &amp; Adverse Cardiovascular &amp; Kidney Outcomes </a:t>
            </a:r>
            <a:r>
              <a:rPr lang="en-GB" sz="1800" dirty="0"/>
              <a:t> </a:t>
            </a:r>
          </a:p>
          <a:p>
            <a:r>
              <a:rPr lang="en-US" sz="1800" dirty="0"/>
              <a:t>This slide deck was prepared and is intended to be presented in its entirety and should not be edited</a:t>
            </a:r>
          </a:p>
          <a:p>
            <a:r>
              <a:rPr lang="en-US" sz="1800" dirty="0"/>
              <a:t>You are not speaking on behalf of AstraZeneca and receipt of this deck does not imply that you are</a:t>
            </a:r>
          </a:p>
          <a:p>
            <a:r>
              <a:rPr lang="en-US" sz="1800" dirty="0"/>
              <a:t>This deck is for use by the recipient institution or organization, its employees or agents, for medical education purposes only, and should not be forwarded to other third parties</a:t>
            </a:r>
          </a:p>
          <a:p>
            <a:r>
              <a:rPr lang="en-US" sz="1800" dirty="0"/>
              <a:t>This deck should not be used for patient education</a:t>
            </a:r>
          </a:p>
          <a:p>
            <a:r>
              <a:rPr lang="en-US" sz="1800" dirty="0"/>
              <a:t>This slide deck may contain hyperlinks that are not functional in this format</a:t>
            </a:r>
          </a:p>
          <a:p>
            <a:r>
              <a:rPr lang="en-US" sz="1800" dirty="0"/>
              <a:t>The attached slide deck may contain copyright protected work(s):</a:t>
            </a:r>
          </a:p>
          <a:p>
            <a:pPr lvl="1"/>
            <a:r>
              <a:rPr lang="en-US" sz="1600" dirty="0"/>
              <a:t>AstraZeneca has obtained permission from the copyright owner to use such work in this presentation</a:t>
            </a:r>
          </a:p>
          <a:p>
            <a:pPr lvl="1"/>
            <a:r>
              <a:rPr lang="en-US" sz="1600" dirty="0"/>
              <a:t>You may not reproduce, prepare derivative works from, display or distribute this work unless you obtain the permission of the copyright owner, or as otherwise might be permitted by law</a:t>
            </a:r>
          </a:p>
          <a:p>
            <a:endParaRPr lang="en-US" dirty="0"/>
          </a:p>
        </p:txBody>
      </p:sp>
    </p:spTree>
    <p:extLst>
      <p:ext uri="{BB962C8B-B14F-4D97-AF65-F5344CB8AC3E}">
        <p14:creationId xmlns:p14="http://schemas.microsoft.com/office/powerpoint/2010/main" val="10480327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C905-D27B-797E-BD7F-69F65E20A2F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137262-0E9B-6214-9863-A59FD540306E}"/>
              </a:ext>
            </a:extLst>
          </p:cNvPr>
          <p:cNvSpPr/>
          <p:nvPr/>
        </p:nvSpPr>
        <p:spPr>
          <a:xfrm>
            <a:off x="6260487" y="2127326"/>
            <a:ext cx="5474311" cy="3401082"/>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26238-21FC-DED9-3C8F-FA307C649FFA}"/>
              </a:ext>
            </a:extLst>
          </p:cNvPr>
          <p:cNvSpPr>
            <a:spLocks noGrp="1"/>
          </p:cNvSpPr>
          <p:nvPr>
            <p:ph type="title"/>
          </p:nvPr>
        </p:nvSpPr>
        <p:spPr>
          <a:xfrm>
            <a:off x="457200" y="228601"/>
            <a:ext cx="10665604" cy="800100"/>
          </a:xfrm>
        </p:spPr>
        <p:txBody>
          <a:bodyPr>
            <a:noAutofit/>
          </a:bodyPr>
          <a:lstStyle/>
          <a:p>
            <a:r>
              <a:rPr lang="en-US" sz="2200"/>
              <a:t>Patients with Inadequately Controlled HTN are at a Higher Risk of Adverse Cardiorenal and Metabolic Outcomes Compared to Those With Controlled HTN </a:t>
            </a:r>
          </a:p>
        </p:txBody>
      </p:sp>
      <p:sp>
        <p:nvSpPr>
          <p:cNvPr id="3" name="Slide Number Placeholder 2">
            <a:extLst>
              <a:ext uri="{FF2B5EF4-FFF2-40B4-BE49-F238E27FC236}">
                <a16:creationId xmlns:a16="http://schemas.microsoft.com/office/drawing/2014/main" id="{5488838A-F29F-D7B4-BEE9-34C069E03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9" name="Text Placeholder 3">
            <a:extLst>
              <a:ext uri="{FF2B5EF4-FFF2-40B4-BE49-F238E27FC236}">
                <a16:creationId xmlns:a16="http://schemas.microsoft.com/office/drawing/2014/main" id="{A364E188-F7A9-BA03-D3F9-D21727CFCE40}"/>
              </a:ext>
            </a:extLst>
          </p:cNvPr>
          <p:cNvSpPr>
            <a:spLocks noGrp="1"/>
          </p:cNvSpPr>
          <p:nvPr>
            <p:ph type="body" sz="quarter" idx="13"/>
          </p:nvPr>
        </p:nvSpPr>
        <p:spPr>
          <a:xfrm>
            <a:off x="457199" y="5508362"/>
            <a:ext cx="11277601" cy="1370966"/>
          </a:xfrm>
        </p:spPr>
        <p:txBody>
          <a:bodyPr/>
          <a:lstStyle/>
          <a:p>
            <a:r>
              <a:rPr lang="en-US" sz="800" baseline="30000" err="1">
                <a:latin typeface="Arial" panose="020B0604020202020204" pitchFamily="34" charset="0"/>
              </a:rPr>
              <a:t>a</a:t>
            </a:r>
            <a:r>
              <a:rPr lang="en-US" sz="800" err="1"/>
              <a:t>EnligHTN</a:t>
            </a:r>
            <a:r>
              <a:rPr lang="en-US" sz="800"/>
              <a:t> is an observational, longitudinal, multinational, cohort study of over 240,000 patients with HTN that assessed clinical characteristics and real-world disease burden in patients with controlled or inadequately controlled HTN using secondary de-identified claims and EMR data of patients with HTN including IQVIA Ambulatory EMR-US linked with IQVIA </a:t>
            </a:r>
            <a:r>
              <a:rPr lang="en-US" sz="800" err="1"/>
              <a:t>PharMetrics</a:t>
            </a:r>
            <a:r>
              <a:rPr lang="en-US" sz="800" baseline="30000"/>
              <a:t>®</a:t>
            </a:r>
            <a:r>
              <a:rPr lang="en-US" sz="800"/>
              <a:t> Plus claims. Patient characteristics were summarized by country. Patients were included if they were ≥18 years, diagnosed with HTN between 2018-2023, treated with </a:t>
            </a:r>
            <a:r>
              <a:rPr lang="en-US" sz="800">
                <a:latin typeface="Arial" panose="020B0604020202020204" pitchFamily="34" charset="0"/>
              </a:rPr>
              <a:t>≥</a:t>
            </a:r>
            <a:r>
              <a:rPr lang="en-US" sz="800"/>
              <a:t>2 antihypertensive medications for </a:t>
            </a:r>
            <a:r>
              <a:rPr lang="en-US" sz="800">
                <a:latin typeface="Arial" panose="020B0604020202020204" pitchFamily="34" charset="0"/>
              </a:rPr>
              <a:t>≥</a:t>
            </a:r>
            <a:r>
              <a:rPr lang="en-US" sz="800"/>
              <a:t>30 days, and </a:t>
            </a:r>
            <a:r>
              <a:rPr lang="en-US" sz="800">
                <a:latin typeface="Arial" panose="020B0604020202020204" pitchFamily="34" charset="0"/>
              </a:rPr>
              <a:t>≥1</a:t>
            </a:r>
            <a:r>
              <a:rPr lang="en-US" sz="800"/>
              <a:t> day of follow-up and excluded if they had secondary causes of HTN; </a:t>
            </a:r>
            <a:r>
              <a:rPr lang="en-US" sz="800" baseline="30000" err="1"/>
              <a:t>b</a:t>
            </a:r>
            <a:r>
              <a:rPr lang="en-US" sz="800" err="1"/>
              <a:t>In</a:t>
            </a:r>
            <a:r>
              <a:rPr lang="en-US" sz="800"/>
              <a:t> US patients (N=41,994), controlled HTN (n=12,864; 31%) was defined as BP &lt;130/80 mm Hg and inadequately controlled HTN (n=29,130, 69%) was defined as BP&gt;130/80 mm Hg; </a:t>
            </a:r>
            <a:r>
              <a:rPr lang="en-US" sz="800" baseline="30000" err="1"/>
              <a:t>c</a:t>
            </a:r>
            <a:r>
              <a:rPr lang="en-US" sz="800" err="1"/>
              <a:t>Evaluated</a:t>
            </a:r>
            <a:r>
              <a:rPr lang="en-US" sz="800"/>
              <a:t> by multivariable Cox proportional hazards model adjusted for disease risk score. HR &gt;1 corresponds to a higher risk of the adverse outcome in patients with </a:t>
            </a:r>
            <a:r>
              <a:rPr lang="en-US" sz="800" err="1"/>
              <a:t>icHTN</a:t>
            </a:r>
            <a:r>
              <a:rPr lang="en-US" sz="800"/>
              <a:t> vs </a:t>
            </a:r>
            <a:r>
              <a:rPr lang="en-US" sz="800" err="1"/>
              <a:t>cHTN</a:t>
            </a:r>
            <a:r>
              <a:rPr lang="en-US" sz="800"/>
              <a:t>; </a:t>
            </a:r>
            <a:r>
              <a:rPr lang="en-US" sz="800" baseline="30000" err="1"/>
              <a:t>d</a:t>
            </a:r>
            <a:r>
              <a:rPr lang="en-US" sz="800" err="1"/>
              <a:t>Defined</a:t>
            </a:r>
            <a:r>
              <a:rPr lang="en-US" sz="800"/>
              <a:t> as first event of any worsening of CKD stage after index that resulted in a change in CKD stage identified by either a change in CKD stage diagnosis code or eGFR rate. Patients could either be CKD free at index but show a worsening of CKD stage in the post-index period or have CKD stage data at index which worsened during follow-up.</a:t>
            </a:r>
          </a:p>
          <a:p>
            <a:r>
              <a:rPr lang="en-US" sz="800"/>
              <a:t>BP = blood pressure; </a:t>
            </a:r>
            <a:r>
              <a:rPr lang="en-US" sz="800" err="1"/>
              <a:t>cHTN</a:t>
            </a:r>
            <a:r>
              <a:rPr lang="en-US" sz="800"/>
              <a:t> = controlled hypertension; CI = confidence interval; CKD = chronic kidney disease; eGFR = estimated glomerular filtration rate; EMR = electronic medical record; ESRD = end stage renal disease; HR = hazard ratio; HTN = hypertension; </a:t>
            </a:r>
            <a:r>
              <a:rPr lang="en-US" sz="800" err="1"/>
              <a:t>icHTN</a:t>
            </a:r>
            <a:r>
              <a:rPr lang="en-US" sz="800"/>
              <a:t> = inadequately controlled hypertension; MACE = major adverse cardiovascular event; MI = myocardial infarction; T2D = type 2 diabetes; TIA = transient ischemic attack; US = United States.</a:t>
            </a:r>
          </a:p>
          <a:p>
            <a:r>
              <a:rPr lang="en-US" sz="800"/>
              <a:t>McCormack T et al. Presented at: European Society of Cardiology (ESC) Congress; August 29, 2025; Madrid, Spain. </a:t>
            </a:r>
          </a:p>
        </p:txBody>
      </p:sp>
      <p:sp>
        <p:nvSpPr>
          <p:cNvPr id="10" name="TextBox 9">
            <a:extLst>
              <a:ext uri="{FF2B5EF4-FFF2-40B4-BE49-F238E27FC236}">
                <a16:creationId xmlns:a16="http://schemas.microsoft.com/office/drawing/2014/main" id="{3792F15E-BF5A-0015-461B-B21FF9A5F5D2}"/>
              </a:ext>
            </a:extLst>
          </p:cNvPr>
          <p:cNvSpPr txBox="1">
            <a:spLocks/>
          </p:cNvSpPr>
          <p:nvPr/>
        </p:nvSpPr>
        <p:spPr>
          <a:xfrm>
            <a:off x="0" y="1192358"/>
            <a:ext cx="12192000" cy="608273"/>
          </a:xfrm>
          <a:prstGeom prst="rect">
            <a:avLst/>
          </a:prstGeom>
          <a:solidFill>
            <a:schemeClr val="accent2"/>
          </a:solidFill>
        </p:spPr>
        <p:txBody>
          <a:bodyPr wrap="square" lIns="1828800" rIns="18288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err="1">
                <a:ln>
                  <a:noFill/>
                </a:ln>
                <a:solidFill>
                  <a:srgbClr val="FFFFFF"/>
                </a:solidFill>
                <a:effectLst/>
                <a:uLnTx/>
                <a:uFillTx/>
                <a:latin typeface="Arial" panose="020B0604020202020204"/>
                <a:ea typeface="微软雅黑"/>
                <a:cs typeface="Arial" panose="020B0604020202020204" pitchFamily="34" charset="0"/>
              </a:rPr>
              <a:t>EnligHTN</a:t>
            </a:r>
            <a:r>
              <a:rPr kumimoji="0" lang="en-GB" sz="2000" b="1" i="0" u="none" strike="noStrike" kern="1200" cap="none" spc="0" normalizeH="0" baseline="0" noProof="0">
                <a:ln>
                  <a:noFill/>
                </a:ln>
                <a:solidFill>
                  <a:srgbClr val="FFFFFF"/>
                </a:solidFill>
                <a:effectLst/>
                <a:uLnTx/>
                <a:uFillTx/>
                <a:latin typeface="Arial" panose="020B0604020202020204"/>
                <a:ea typeface="微软雅黑"/>
                <a:cs typeface="Arial" panose="020B0604020202020204" pitchFamily="34" charset="0"/>
              </a:rPr>
              <a:t> Study</a:t>
            </a:r>
            <a:r>
              <a:rPr lang="en-GB" sz="2000" b="1">
                <a:solidFill>
                  <a:srgbClr val="FFFFFF"/>
                </a:solidFill>
                <a:latin typeface="Arial" panose="020B0604020202020204"/>
                <a:ea typeface="微软雅黑"/>
                <a:cs typeface="Arial" panose="020B0604020202020204" pitchFamily="34" charset="0"/>
              </a:rPr>
              <a:t> in US Patients</a:t>
            </a:r>
            <a:r>
              <a:rPr kumimoji="0" lang="en-GB" sz="2000" b="1" i="0" u="none" strike="noStrike" kern="1200" cap="none" spc="0" normalizeH="0" baseline="30000" noProof="0" err="1">
                <a:ln>
                  <a:noFill/>
                </a:ln>
                <a:solidFill>
                  <a:srgbClr val="FFFFFF"/>
                </a:solidFill>
                <a:effectLst/>
                <a:uLnTx/>
                <a:uFillTx/>
                <a:latin typeface="Arial" panose="020B0604020202020204"/>
                <a:ea typeface="微软雅黑"/>
                <a:cs typeface="Arial" panose="020B0604020202020204" pitchFamily="34" charset="0"/>
              </a:rPr>
              <a:t>a,b</a:t>
            </a:r>
            <a:endParaRPr kumimoji="0" lang="en-GB" sz="2000" b="1" i="0" u="none" strike="noStrike" kern="1200" cap="none" spc="0" normalizeH="0" baseline="30000" noProof="0">
              <a:ln>
                <a:noFill/>
              </a:ln>
              <a:solidFill>
                <a:srgbClr val="FFFFFF"/>
              </a:solidFill>
              <a:effectLst/>
              <a:uLnTx/>
              <a:uFillTx/>
              <a:latin typeface="Arial" panose="020B0604020202020204"/>
              <a:ea typeface="微软雅黑"/>
              <a:cs typeface="Arial" panose="020B0604020202020204" pitchFamily="34" charset="0"/>
            </a:endParaRPr>
          </a:p>
        </p:txBody>
      </p:sp>
      <p:grpSp>
        <p:nvGrpSpPr>
          <p:cNvPr id="11" name="Group 10">
            <a:extLst>
              <a:ext uri="{FF2B5EF4-FFF2-40B4-BE49-F238E27FC236}">
                <a16:creationId xmlns:a16="http://schemas.microsoft.com/office/drawing/2014/main" id="{35F12D27-2B1B-9CE9-1B8A-A20DF1DE06D1}"/>
              </a:ext>
            </a:extLst>
          </p:cNvPr>
          <p:cNvGrpSpPr/>
          <p:nvPr/>
        </p:nvGrpSpPr>
        <p:grpSpPr>
          <a:xfrm>
            <a:off x="7353259" y="2416866"/>
            <a:ext cx="3278054" cy="2946849"/>
            <a:chOff x="7471575" y="2562578"/>
            <a:chExt cx="3278054" cy="2801137"/>
          </a:xfrm>
        </p:grpSpPr>
        <p:cxnSp>
          <p:nvCxnSpPr>
            <p:cNvPr id="12" name="Straight Connector 11">
              <a:extLst>
                <a:ext uri="{FF2B5EF4-FFF2-40B4-BE49-F238E27FC236}">
                  <a16:creationId xmlns:a16="http://schemas.microsoft.com/office/drawing/2014/main" id="{DE0A8FB4-74D5-1B72-5B7B-C6EEAB74E275}"/>
                </a:ext>
              </a:extLst>
            </p:cNvPr>
            <p:cNvCxnSpPr>
              <a:cxnSpLocks/>
            </p:cNvCxnSpPr>
            <p:nvPr/>
          </p:nvCxnSpPr>
          <p:spPr>
            <a:xfrm>
              <a:off x="7471575" y="2562578"/>
              <a:ext cx="0" cy="2801137"/>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03762A-CB7F-EFFB-4D22-99ABC5B26D3E}"/>
                </a:ext>
              </a:extLst>
            </p:cNvPr>
            <p:cNvCxnSpPr>
              <a:cxnSpLocks/>
            </p:cNvCxnSpPr>
            <p:nvPr/>
          </p:nvCxnSpPr>
          <p:spPr>
            <a:xfrm>
              <a:off x="8643331" y="2562578"/>
              <a:ext cx="0" cy="2801137"/>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B77CF6-70DD-2877-E8C3-4A9F5FDEB737}"/>
                </a:ext>
              </a:extLst>
            </p:cNvPr>
            <p:cNvCxnSpPr>
              <a:cxnSpLocks/>
            </p:cNvCxnSpPr>
            <p:nvPr/>
          </p:nvCxnSpPr>
          <p:spPr>
            <a:xfrm>
              <a:off x="9696480" y="2562578"/>
              <a:ext cx="0" cy="2801137"/>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6FB4BA-F6C3-D3FF-93FD-608145238EAE}"/>
                </a:ext>
              </a:extLst>
            </p:cNvPr>
            <p:cNvCxnSpPr>
              <a:cxnSpLocks/>
            </p:cNvCxnSpPr>
            <p:nvPr/>
          </p:nvCxnSpPr>
          <p:spPr>
            <a:xfrm>
              <a:off x="10749629" y="2562578"/>
              <a:ext cx="0" cy="2801137"/>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E23EA07-78EE-EB95-B5F6-2E43C7088009}"/>
              </a:ext>
            </a:extLst>
          </p:cNvPr>
          <p:cNvGrpSpPr/>
          <p:nvPr/>
        </p:nvGrpSpPr>
        <p:grpSpPr>
          <a:xfrm>
            <a:off x="6301541" y="2862340"/>
            <a:ext cx="931680" cy="1701733"/>
            <a:chOff x="6419857" y="2862340"/>
            <a:chExt cx="931680" cy="1701733"/>
          </a:xfrm>
        </p:grpSpPr>
        <p:sp>
          <p:nvSpPr>
            <p:cNvPr id="33" name="Graphic 1030">
              <a:extLst>
                <a:ext uri="{FF2B5EF4-FFF2-40B4-BE49-F238E27FC236}">
                  <a16:creationId xmlns:a16="http://schemas.microsoft.com/office/drawing/2014/main" id="{22903FAF-A45F-3286-3529-3083FF6A1923}"/>
                </a:ext>
              </a:extLst>
            </p:cNvPr>
            <p:cNvSpPr/>
            <p:nvPr/>
          </p:nvSpPr>
          <p:spPr>
            <a:xfrm rot="16200000">
              <a:off x="6703472" y="2862340"/>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4280C578-278A-594D-992E-E4E6E7D9B11D}"/>
                </a:ext>
              </a:extLst>
            </p:cNvPr>
            <p:cNvSpPr txBox="1">
              <a:spLocks/>
            </p:cNvSpPr>
            <p:nvPr/>
          </p:nvSpPr>
          <p:spPr>
            <a:xfrm>
              <a:off x="6419857" y="3581619"/>
              <a:ext cx="931680" cy="476726"/>
            </a:xfrm>
            <a:prstGeom prst="roundRect">
              <a:avLst/>
            </a:prstGeom>
            <a:solidFill>
              <a:srgbClr val="FFFFFF"/>
            </a:solidFill>
          </p:spPr>
          <p:txBody>
            <a:bodyPr wrap="square" lIns="182880" tIns="91440" rIns="182880" bIns="9144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16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~1.8x</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48" name="TextBox 47">
              <a:extLst>
                <a:ext uri="{FF2B5EF4-FFF2-40B4-BE49-F238E27FC236}">
                  <a16:creationId xmlns:a16="http://schemas.microsoft.com/office/drawing/2014/main" id="{50006D3A-0D2C-B17F-39DB-DB9295A82AC2}"/>
                </a:ext>
              </a:extLst>
            </p:cNvPr>
            <p:cNvSpPr txBox="1">
              <a:spLocks/>
            </p:cNvSpPr>
            <p:nvPr/>
          </p:nvSpPr>
          <p:spPr>
            <a:xfrm>
              <a:off x="6786311" y="4348629"/>
              <a:ext cx="198772" cy="215444"/>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MI</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grpSp>
      <p:grpSp>
        <p:nvGrpSpPr>
          <p:cNvPr id="49" name="Group 48">
            <a:extLst>
              <a:ext uri="{FF2B5EF4-FFF2-40B4-BE49-F238E27FC236}">
                <a16:creationId xmlns:a16="http://schemas.microsoft.com/office/drawing/2014/main" id="{CAF01FB8-59C9-0200-AA08-6FA36A61D3EA}"/>
              </a:ext>
            </a:extLst>
          </p:cNvPr>
          <p:cNvGrpSpPr/>
          <p:nvPr/>
        </p:nvGrpSpPr>
        <p:grpSpPr>
          <a:xfrm>
            <a:off x="10751354" y="2862340"/>
            <a:ext cx="931680" cy="1701733"/>
            <a:chOff x="10869670" y="2862340"/>
            <a:chExt cx="931680" cy="1701733"/>
          </a:xfrm>
        </p:grpSpPr>
        <p:sp>
          <p:nvSpPr>
            <p:cNvPr id="50" name="Graphic 1030">
              <a:extLst>
                <a:ext uri="{FF2B5EF4-FFF2-40B4-BE49-F238E27FC236}">
                  <a16:creationId xmlns:a16="http://schemas.microsoft.com/office/drawing/2014/main" id="{B5266570-F829-AFD4-17B6-8763FB589705}"/>
                </a:ext>
              </a:extLst>
            </p:cNvPr>
            <p:cNvSpPr/>
            <p:nvPr/>
          </p:nvSpPr>
          <p:spPr>
            <a:xfrm rot="16200000">
              <a:off x="11153285" y="2862340"/>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78CEE77F-3B17-EB2F-518A-408E90398A5E}"/>
                </a:ext>
              </a:extLst>
            </p:cNvPr>
            <p:cNvSpPr txBox="1">
              <a:spLocks/>
            </p:cNvSpPr>
            <p:nvPr/>
          </p:nvSpPr>
          <p:spPr>
            <a:xfrm>
              <a:off x="10869670" y="3581619"/>
              <a:ext cx="931680" cy="476726"/>
            </a:xfrm>
            <a:prstGeom prst="roundRect">
              <a:avLst/>
            </a:prstGeom>
            <a:solidFill>
              <a:srgbClr val="FFFFFF"/>
            </a:solidFill>
          </p:spPr>
          <p:txBody>
            <a:bodyPr wrap="square" lIns="182880" tIns="91440" rIns="182880" bIns="9144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16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~1.3x</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52" name="TextBox 51">
              <a:extLst>
                <a:ext uri="{FF2B5EF4-FFF2-40B4-BE49-F238E27FC236}">
                  <a16:creationId xmlns:a16="http://schemas.microsoft.com/office/drawing/2014/main" id="{4403B2D5-172A-CADB-A5C1-66D60D43F275}"/>
                </a:ext>
              </a:extLst>
            </p:cNvPr>
            <p:cNvSpPr txBox="1">
              <a:spLocks/>
            </p:cNvSpPr>
            <p:nvPr/>
          </p:nvSpPr>
          <p:spPr>
            <a:xfrm>
              <a:off x="11166393" y="4348629"/>
              <a:ext cx="338234" cy="215444"/>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T2D</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grpSp>
      <p:grpSp>
        <p:nvGrpSpPr>
          <p:cNvPr id="53" name="Group 52">
            <a:extLst>
              <a:ext uri="{FF2B5EF4-FFF2-40B4-BE49-F238E27FC236}">
                <a16:creationId xmlns:a16="http://schemas.microsoft.com/office/drawing/2014/main" id="{EF115BC6-6CCB-ED01-5761-F7A0F335FA2B}"/>
              </a:ext>
            </a:extLst>
          </p:cNvPr>
          <p:cNvGrpSpPr/>
          <p:nvPr/>
        </p:nvGrpSpPr>
        <p:grpSpPr>
          <a:xfrm>
            <a:off x="9698202" y="2862340"/>
            <a:ext cx="813073" cy="1701733"/>
            <a:chOff x="9816518" y="2862340"/>
            <a:chExt cx="813073" cy="1701733"/>
          </a:xfrm>
        </p:grpSpPr>
        <p:sp>
          <p:nvSpPr>
            <p:cNvPr id="54" name="Graphic 1030">
              <a:extLst>
                <a:ext uri="{FF2B5EF4-FFF2-40B4-BE49-F238E27FC236}">
                  <a16:creationId xmlns:a16="http://schemas.microsoft.com/office/drawing/2014/main" id="{25F2E43C-AD5D-2D97-36CD-777AD135CCBE}"/>
                </a:ext>
              </a:extLst>
            </p:cNvPr>
            <p:cNvSpPr/>
            <p:nvPr/>
          </p:nvSpPr>
          <p:spPr>
            <a:xfrm rot="16200000">
              <a:off x="10040829" y="2862340"/>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4124D87-AD36-C737-ABC4-D39AD9D3971E}"/>
                </a:ext>
              </a:extLst>
            </p:cNvPr>
            <p:cNvSpPr txBox="1">
              <a:spLocks/>
            </p:cNvSpPr>
            <p:nvPr/>
          </p:nvSpPr>
          <p:spPr>
            <a:xfrm>
              <a:off x="9816518" y="3581619"/>
              <a:ext cx="813073" cy="476726"/>
            </a:xfrm>
            <a:prstGeom prst="roundRect">
              <a:avLst/>
            </a:prstGeom>
            <a:solidFill>
              <a:srgbClr val="FFFFFF"/>
            </a:solidFill>
          </p:spPr>
          <p:txBody>
            <a:bodyPr wrap="square" lIns="182880" tIns="91440" rIns="182880" bIns="9144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16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2.5x</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56" name="TextBox 55">
              <a:extLst>
                <a:ext uri="{FF2B5EF4-FFF2-40B4-BE49-F238E27FC236}">
                  <a16:creationId xmlns:a16="http://schemas.microsoft.com/office/drawing/2014/main" id="{6BABE5BB-0BD4-8D1C-A8DB-F510758313FF}"/>
                </a:ext>
              </a:extLst>
            </p:cNvPr>
            <p:cNvSpPr txBox="1">
              <a:spLocks/>
            </p:cNvSpPr>
            <p:nvPr/>
          </p:nvSpPr>
          <p:spPr>
            <a:xfrm>
              <a:off x="9972985" y="4348629"/>
              <a:ext cx="500138" cy="215444"/>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ESRD</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grpSp>
      <p:grpSp>
        <p:nvGrpSpPr>
          <p:cNvPr id="57" name="Group 56">
            <a:extLst>
              <a:ext uri="{FF2B5EF4-FFF2-40B4-BE49-F238E27FC236}">
                <a16:creationId xmlns:a16="http://schemas.microsoft.com/office/drawing/2014/main" id="{423FE631-A28F-65AE-887E-1CB750CBA76D}"/>
              </a:ext>
            </a:extLst>
          </p:cNvPr>
          <p:cNvGrpSpPr/>
          <p:nvPr/>
        </p:nvGrpSpPr>
        <p:grpSpPr>
          <a:xfrm>
            <a:off x="7473297" y="2862340"/>
            <a:ext cx="931680" cy="1701733"/>
            <a:chOff x="7591613" y="2862340"/>
            <a:chExt cx="931680" cy="1701733"/>
          </a:xfrm>
        </p:grpSpPr>
        <p:sp>
          <p:nvSpPr>
            <p:cNvPr id="58" name="Graphic 1030">
              <a:extLst>
                <a:ext uri="{FF2B5EF4-FFF2-40B4-BE49-F238E27FC236}">
                  <a16:creationId xmlns:a16="http://schemas.microsoft.com/office/drawing/2014/main" id="{92F87F82-483A-2C55-4653-19D5D41D55AF}"/>
                </a:ext>
              </a:extLst>
            </p:cNvPr>
            <p:cNvSpPr/>
            <p:nvPr/>
          </p:nvSpPr>
          <p:spPr>
            <a:xfrm rot="16200000">
              <a:off x="7875228" y="2862340"/>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3C1053"/>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E4AA3B00-D007-077A-55FF-688E952E735B}"/>
                </a:ext>
              </a:extLst>
            </p:cNvPr>
            <p:cNvSpPr txBox="1">
              <a:spLocks/>
            </p:cNvSpPr>
            <p:nvPr/>
          </p:nvSpPr>
          <p:spPr>
            <a:xfrm>
              <a:off x="7591613" y="3581620"/>
              <a:ext cx="931680" cy="476726"/>
            </a:xfrm>
            <a:prstGeom prst="roundRect">
              <a:avLst/>
            </a:prstGeom>
            <a:solidFill>
              <a:srgbClr val="FFFFFF"/>
            </a:solidFill>
          </p:spPr>
          <p:txBody>
            <a:bodyPr wrap="square" lIns="182880" tIns="91440" rIns="182880" bIns="9144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16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~2.2x</a:t>
              </a:r>
            </a:p>
          </p:txBody>
        </p:sp>
        <p:sp>
          <p:nvSpPr>
            <p:cNvPr id="60" name="TextBox 59">
              <a:extLst>
                <a:ext uri="{FF2B5EF4-FFF2-40B4-BE49-F238E27FC236}">
                  <a16:creationId xmlns:a16="http://schemas.microsoft.com/office/drawing/2014/main" id="{82991B40-B61D-ABDF-BBCF-6C0B5EEE013E}"/>
                </a:ext>
              </a:extLst>
            </p:cNvPr>
            <p:cNvSpPr txBox="1">
              <a:spLocks/>
            </p:cNvSpPr>
            <p:nvPr/>
          </p:nvSpPr>
          <p:spPr>
            <a:xfrm>
              <a:off x="7778531" y="4348629"/>
              <a:ext cx="557845" cy="215444"/>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Stroke</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grpSp>
      <p:grpSp>
        <p:nvGrpSpPr>
          <p:cNvPr id="61" name="Group 60">
            <a:extLst>
              <a:ext uri="{FF2B5EF4-FFF2-40B4-BE49-F238E27FC236}">
                <a16:creationId xmlns:a16="http://schemas.microsoft.com/office/drawing/2014/main" id="{F26EE0FF-1F40-D5DF-EB90-65CDF972B929}"/>
              </a:ext>
            </a:extLst>
          </p:cNvPr>
          <p:cNvGrpSpPr/>
          <p:nvPr/>
        </p:nvGrpSpPr>
        <p:grpSpPr>
          <a:xfrm>
            <a:off x="8645053" y="2862340"/>
            <a:ext cx="813073" cy="1701733"/>
            <a:chOff x="8763369" y="2862340"/>
            <a:chExt cx="813073" cy="1701733"/>
          </a:xfrm>
        </p:grpSpPr>
        <p:sp>
          <p:nvSpPr>
            <p:cNvPr id="62" name="TextBox 61">
              <a:extLst>
                <a:ext uri="{FF2B5EF4-FFF2-40B4-BE49-F238E27FC236}">
                  <a16:creationId xmlns:a16="http://schemas.microsoft.com/office/drawing/2014/main" id="{D4F6F40A-2DA5-985A-1587-AED373232AD0}"/>
                </a:ext>
              </a:extLst>
            </p:cNvPr>
            <p:cNvSpPr txBox="1">
              <a:spLocks/>
            </p:cNvSpPr>
            <p:nvPr/>
          </p:nvSpPr>
          <p:spPr>
            <a:xfrm>
              <a:off x="8763369" y="3581619"/>
              <a:ext cx="813073" cy="476726"/>
            </a:xfrm>
            <a:prstGeom prst="roundRect">
              <a:avLst/>
            </a:prstGeom>
            <a:solidFill>
              <a:srgbClr val="FFFFFF"/>
            </a:solidFill>
          </p:spPr>
          <p:txBody>
            <a:bodyPr wrap="square" lIns="182880" tIns="91440" rIns="182880" bIns="9144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16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2.5x</a:t>
              </a:r>
            </a:p>
          </p:txBody>
        </p:sp>
        <p:sp>
          <p:nvSpPr>
            <p:cNvPr id="63" name="Graphic 1030">
              <a:extLst>
                <a:ext uri="{FF2B5EF4-FFF2-40B4-BE49-F238E27FC236}">
                  <a16:creationId xmlns:a16="http://schemas.microsoft.com/office/drawing/2014/main" id="{E101D525-3BCC-6157-57C6-FD06A778F5DA}"/>
                </a:ext>
              </a:extLst>
            </p:cNvPr>
            <p:cNvSpPr/>
            <p:nvPr/>
          </p:nvSpPr>
          <p:spPr>
            <a:xfrm rot="16200000">
              <a:off x="8987680" y="2862340"/>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3914F664-0C90-7AB1-32FE-F73F185646F3}"/>
                </a:ext>
              </a:extLst>
            </p:cNvPr>
            <p:cNvSpPr txBox="1">
              <a:spLocks/>
            </p:cNvSpPr>
            <p:nvPr/>
          </p:nvSpPr>
          <p:spPr>
            <a:xfrm>
              <a:off x="9025635" y="4348629"/>
              <a:ext cx="288541" cy="215444"/>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TIA</a:t>
              </a:r>
            </a:p>
          </p:txBody>
        </p:sp>
      </p:grpSp>
      <p:graphicFrame>
        <p:nvGraphicFramePr>
          <p:cNvPr id="68" name="Table 67">
            <a:extLst>
              <a:ext uri="{FF2B5EF4-FFF2-40B4-BE49-F238E27FC236}">
                <a16:creationId xmlns:a16="http://schemas.microsoft.com/office/drawing/2014/main" id="{C1131E6E-6CEF-924A-4A74-1DDA5D14E81A}"/>
              </a:ext>
            </a:extLst>
          </p:cNvPr>
          <p:cNvGraphicFramePr>
            <a:graphicFrameLocks noGrp="1"/>
          </p:cNvGraphicFramePr>
          <p:nvPr/>
        </p:nvGraphicFramePr>
        <p:xfrm>
          <a:off x="457200" y="2385477"/>
          <a:ext cx="5653643" cy="2839600"/>
        </p:xfrm>
        <a:graphic>
          <a:graphicData uri="http://schemas.openxmlformats.org/drawingml/2006/table">
            <a:tbl>
              <a:tblPr firstRow="1" bandRow="1">
                <a:tableStyleId>{5C22544A-7EE6-4342-B048-85BDC9FD1C3A}</a:tableStyleId>
              </a:tblPr>
              <a:tblGrid>
                <a:gridCol w="2066032">
                  <a:extLst>
                    <a:ext uri="{9D8B030D-6E8A-4147-A177-3AD203B41FA5}">
                      <a16:colId xmlns:a16="http://schemas.microsoft.com/office/drawing/2014/main" val="4095877062"/>
                    </a:ext>
                  </a:extLst>
                </a:gridCol>
                <a:gridCol w="2662393">
                  <a:extLst>
                    <a:ext uri="{9D8B030D-6E8A-4147-A177-3AD203B41FA5}">
                      <a16:colId xmlns:a16="http://schemas.microsoft.com/office/drawing/2014/main" val="1033584028"/>
                    </a:ext>
                  </a:extLst>
                </a:gridCol>
                <a:gridCol w="925218">
                  <a:extLst>
                    <a:ext uri="{9D8B030D-6E8A-4147-A177-3AD203B41FA5}">
                      <a16:colId xmlns:a16="http://schemas.microsoft.com/office/drawing/2014/main" val="1446521622"/>
                    </a:ext>
                  </a:extLst>
                </a:gridCol>
              </a:tblGrid>
              <a:tr h="358583">
                <a:tc>
                  <a:txBody>
                    <a:bodyPr/>
                    <a:lstStyle/>
                    <a:p>
                      <a:r>
                        <a:rPr lang="en-IN" sz="1000"/>
                        <a:t>Adverse outcome</a:t>
                      </a:r>
                    </a:p>
                  </a:txBody>
                  <a:tcPr marL="95506" marR="9550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endParaRPr lang="en-IN" sz="900"/>
                    </a:p>
                  </a:txBody>
                  <a:tcPr marL="95506" marR="95506"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IN" sz="1000"/>
                        <a:t>Adjusted HR</a:t>
                      </a:r>
                      <a:br>
                        <a:rPr lang="en-IN" sz="1000"/>
                      </a:br>
                      <a:r>
                        <a:rPr lang="en-IN" sz="1000"/>
                        <a:t>(95% CI)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16198756"/>
                  </a:ext>
                </a:extLst>
              </a:tr>
              <a:tr h="225547">
                <a:tc>
                  <a:txBody>
                    <a:bodyPr/>
                    <a:lstStyle/>
                    <a:p>
                      <a:r>
                        <a:rPr lang="en-IN" sz="900">
                          <a:solidFill>
                            <a:schemeClr val="tx1"/>
                          </a:solidFill>
                        </a:rPr>
                        <a:t>CKD</a:t>
                      </a:r>
                    </a:p>
                  </a:txBody>
                  <a:tcPr marL="95506" marR="95506" marT="38202" marB="3820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0.93 (0.88,1.00)</a:t>
                      </a:r>
                    </a:p>
                  </a:txBody>
                  <a:tcPr marL="0" marR="0" marT="38202" marB="3820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1838737810"/>
                  </a:ext>
                </a:extLst>
              </a:tr>
              <a:tr h="225547">
                <a:tc>
                  <a:txBody>
                    <a:bodyPr/>
                    <a:lstStyle/>
                    <a:p>
                      <a:r>
                        <a:rPr lang="en-IN" sz="900">
                          <a:solidFill>
                            <a:schemeClr val="tx1"/>
                          </a:solidFill>
                        </a:rPr>
                        <a:t>Heart failure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IN" sz="900">
                          <a:solidFill>
                            <a:schemeClr val="tx1"/>
                          </a:solidFill>
                        </a:rPr>
                        <a:t>1.22 (1.09, 1.37)</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4625818"/>
                  </a:ext>
                </a:extLst>
              </a:tr>
              <a:tr h="225547">
                <a:tc>
                  <a:txBody>
                    <a:bodyPr/>
                    <a:lstStyle/>
                    <a:p>
                      <a:r>
                        <a:rPr lang="en-IN" sz="900">
                          <a:solidFill>
                            <a:schemeClr val="tx1"/>
                          </a:solidFill>
                        </a:rPr>
                        <a:t>Chronic ischemic heart disease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1.02 (0.92, 1.12)</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909667537"/>
                  </a:ext>
                </a:extLst>
              </a:tr>
              <a:tr h="225547">
                <a:tc>
                  <a:txBody>
                    <a:bodyPr/>
                    <a:lstStyle/>
                    <a:p>
                      <a:r>
                        <a:rPr lang="en-IN" sz="900">
                          <a:solidFill>
                            <a:schemeClr val="tx1"/>
                          </a:solidFill>
                        </a:rPr>
                        <a:t>Myocardial infarction</a:t>
                      </a:r>
                    </a:p>
                  </a:txBody>
                  <a:tcPr marL="95506" marR="95506" marT="38202" marB="3820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IN" sz="900">
                        <a:solidFill>
                          <a:schemeClr val="tx1"/>
                        </a:solidFill>
                      </a:endParaRPr>
                    </a:p>
                  </a:txBody>
                  <a:tcPr marL="95506" marR="95506" marT="38202" marB="3820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IN" sz="900">
                          <a:solidFill>
                            <a:schemeClr val="tx1"/>
                          </a:solidFill>
                        </a:rPr>
                        <a:t>1.78 (1.48, 2.12)</a:t>
                      </a:r>
                    </a:p>
                  </a:txBody>
                  <a:tcPr marL="0" marR="0" marT="38202" marB="3820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3033173"/>
                  </a:ext>
                </a:extLst>
              </a:tr>
              <a:tr h="225547">
                <a:tc>
                  <a:txBody>
                    <a:bodyPr/>
                    <a:lstStyle/>
                    <a:p>
                      <a:r>
                        <a:rPr lang="en-IN" sz="900">
                          <a:solidFill>
                            <a:schemeClr val="tx1"/>
                          </a:solidFill>
                        </a:rPr>
                        <a:t>Stroke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2.17 (1.79, 2.64)</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912987672"/>
                  </a:ext>
                </a:extLst>
              </a:tr>
              <a:tr h="225547">
                <a:tc>
                  <a:txBody>
                    <a:bodyPr/>
                    <a:lstStyle/>
                    <a:p>
                      <a:r>
                        <a:rPr lang="en-IN" sz="900">
                          <a:solidFill>
                            <a:schemeClr val="tx1"/>
                          </a:solidFill>
                        </a:rPr>
                        <a:t>Transient ischemic attack</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IN" sz="900">
                          <a:solidFill>
                            <a:schemeClr val="tx1"/>
                          </a:solidFill>
                        </a:rPr>
                        <a:t>2.50 (1.95, 3.21)</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1410033"/>
                  </a:ext>
                </a:extLst>
              </a:tr>
              <a:tr h="225547">
                <a:tc>
                  <a:txBody>
                    <a:bodyPr/>
                    <a:lstStyle/>
                    <a:p>
                      <a:r>
                        <a:rPr lang="en-IN" sz="900">
                          <a:solidFill>
                            <a:schemeClr val="tx1"/>
                          </a:solidFill>
                        </a:rPr>
                        <a:t>Type 2 diabetes</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1.29 (1.16, 1.43)</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138527868"/>
                  </a:ext>
                </a:extLst>
              </a:tr>
              <a:tr h="225547">
                <a:tc>
                  <a:txBody>
                    <a:bodyPr/>
                    <a:lstStyle/>
                    <a:p>
                      <a:r>
                        <a:rPr lang="en-IN" sz="900">
                          <a:solidFill>
                            <a:schemeClr val="tx1"/>
                          </a:solidFill>
                        </a:rPr>
                        <a:t>Death (all cause)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IN" sz="900">
                          <a:solidFill>
                            <a:schemeClr val="tx1"/>
                          </a:solidFill>
                        </a:rPr>
                        <a:t>1.25 (1.06, 1.47)</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7048795"/>
                  </a:ext>
                </a:extLst>
              </a:tr>
              <a:tr h="225547">
                <a:tc>
                  <a:txBody>
                    <a:bodyPr/>
                    <a:lstStyle/>
                    <a:p>
                      <a:r>
                        <a:rPr lang="en-IN" sz="900">
                          <a:solidFill>
                            <a:schemeClr val="tx1"/>
                          </a:solidFill>
                        </a:rPr>
                        <a:t>MACE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1.06 (0.96, 1.18)</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380802437"/>
                  </a:ext>
                </a:extLst>
              </a:tr>
              <a:tr h="225547">
                <a:tc>
                  <a:txBody>
                    <a:bodyPr/>
                    <a:lstStyle/>
                    <a:p>
                      <a:r>
                        <a:rPr lang="en-IN" sz="900">
                          <a:solidFill>
                            <a:schemeClr val="tx1"/>
                          </a:solidFill>
                        </a:rPr>
                        <a:t>End-stage renal disease</a:t>
                      </a: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IN" sz="900">
                          <a:solidFill>
                            <a:schemeClr val="tx1"/>
                          </a:solidFill>
                        </a:rPr>
                        <a:t>2.54 (1.79, 3.59)</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0754969"/>
                  </a:ext>
                </a:extLst>
              </a:tr>
              <a:tr h="225547">
                <a:tc>
                  <a:txBody>
                    <a:bodyPr/>
                    <a:lstStyle/>
                    <a:p>
                      <a:r>
                        <a:rPr lang="en-IN" sz="900">
                          <a:solidFill>
                            <a:schemeClr val="tx1"/>
                          </a:solidFill>
                        </a:rPr>
                        <a:t>CKD stage </a:t>
                      </a:r>
                      <a:r>
                        <a:rPr lang="en-IN" sz="900" err="1">
                          <a:solidFill>
                            <a:schemeClr val="tx1"/>
                          </a:solidFill>
                        </a:rPr>
                        <a:t>progression</a:t>
                      </a:r>
                      <a:r>
                        <a:rPr lang="en-IN" sz="900" baseline="30000" err="1">
                          <a:solidFill>
                            <a:schemeClr val="tx1"/>
                          </a:solidFill>
                        </a:rPr>
                        <a:t>d</a:t>
                      </a:r>
                      <a:endParaRPr lang="en-IN" sz="900" baseline="300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endParaRPr lang="en-IN" sz="900">
                        <a:solidFill>
                          <a:schemeClr val="tx1"/>
                        </a:solidFill>
                      </a:endParaRPr>
                    </a:p>
                  </a:txBody>
                  <a:tcPr marL="95506" marR="95506"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tc>
                  <a:txBody>
                    <a:bodyPr/>
                    <a:lstStyle/>
                    <a:p>
                      <a:r>
                        <a:rPr lang="en-IN" sz="900">
                          <a:solidFill>
                            <a:schemeClr val="tx1"/>
                          </a:solidFill>
                        </a:rPr>
                        <a:t>1.35 (1.14, 1.60)</a:t>
                      </a:r>
                    </a:p>
                  </a:txBody>
                  <a:tcPr marL="0" marR="0" marT="38202" marB="38202">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8EA"/>
                    </a:solidFill>
                  </a:tcPr>
                </a:tc>
                <a:extLst>
                  <a:ext uri="{0D108BD9-81ED-4DB2-BD59-A6C34878D82A}">
                    <a16:rowId xmlns:a16="http://schemas.microsoft.com/office/drawing/2014/main" val="2221331837"/>
                  </a:ext>
                </a:extLst>
              </a:tr>
            </a:tbl>
          </a:graphicData>
        </a:graphic>
      </p:graphicFrame>
      <p:grpSp>
        <p:nvGrpSpPr>
          <p:cNvPr id="69" name="Group 68">
            <a:extLst>
              <a:ext uri="{FF2B5EF4-FFF2-40B4-BE49-F238E27FC236}">
                <a16:creationId xmlns:a16="http://schemas.microsoft.com/office/drawing/2014/main" id="{D675D036-BE7B-ED8E-E42B-BBA32CE30ED2}"/>
              </a:ext>
            </a:extLst>
          </p:cNvPr>
          <p:cNvGrpSpPr/>
          <p:nvPr/>
        </p:nvGrpSpPr>
        <p:grpSpPr>
          <a:xfrm>
            <a:off x="1568907" y="2715139"/>
            <a:ext cx="3686664" cy="3133935"/>
            <a:chOff x="4039437" y="2040129"/>
            <a:chExt cx="5225143" cy="4076282"/>
          </a:xfrm>
        </p:grpSpPr>
        <p:grpSp>
          <p:nvGrpSpPr>
            <p:cNvPr id="70" name="Group 69">
              <a:extLst>
                <a:ext uri="{FF2B5EF4-FFF2-40B4-BE49-F238E27FC236}">
                  <a16:creationId xmlns:a16="http://schemas.microsoft.com/office/drawing/2014/main" id="{78B15BD3-6D33-BD89-2736-0CC3AC2CADFB}"/>
                </a:ext>
              </a:extLst>
            </p:cNvPr>
            <p:cNvGrpSpPr/>
            <p:nvPr/>
          </p:nvGrpSpPr>
          <p:grpSpPr>
            <a:xfrm>
              <a:off x="4039437" y="2040129"/>
              <a:ext cx="5225143" cy="4076282"/>
              <a:chOff x="4039437" y="2040129"/>
              <a:chExt cx="5225143" cy="4076282"/>
            </a:xfrm>
          </p:grpSpPr>
          <p:graphicFrame>
            <p:nvGraphicFramePr>
              <p:cNvPr id="72" name="Chart 71">
                <a:extLst>
                  <a:ext uri="{FF2B5EF4-FFF2-40B4-BE49-F238E27FC236}">
                    <a16:creationId xmlns:a16="http://schemas.microsoft.com/office/drawing/2014/main" id="{E733D819-DB4C-E616-405D-421F86E0F7CA}"/>
                  </a:ext>
                </a:extLst>
              </p:cNvPr>
              <p:cNvGraphicFramePr>
                <a:graphicFrameLocks noChangeAspect="1"/>
              </p:cNvGraphicFramePr>
              <p:nvPr/>
            </p:nvGraphicFramePr>
            <p:xfrm>
              <a:off x="4039437" y="2040129"/>
              <a:ext cx="5225143" cy="4076282"/>
            </p:xfrm>
            <a:graphic>
              <a:graphicData uri="http://schemas.openxmlformats.org/drawingml/2006/chart">
                <c:chart xmlns:c="http://schemas.openxmlformats.org/drawingml/2006/chart" xmlns:r="http://schemas.openxmlformats.org/officeDocument/2006/relationships" r:id="rId3"/>
              </a:graphicData>
            </a:graphic>
          </p:graphicFrame>
          <p:grpSp>
            <p:nvGrpSpPr>
              <p:cNvPr id="73" name="Group 72">
                <a:extLst>
                  <a:ext uri="{FF2B5EF4-FFF2-40B4-BE49-F238E27FC236}">
                    <a16:creationId xmlns:a16="http://schemas.microsoft.com/office/drawing/2014/main" id="{7E53CB24-BC3E-A442-9B91-0F27CBA62D63}"/>
                  </a:ext>
                </a:extLst>
              </p:cNvPr>
              <p:cNvGrpSpPr/>
              <p:nvPr/>
            </p:nvGrpSpPr>
            <p:grpSpPr>
              <a:xfrm>
                <a:off x="4123793" y="5304790"/>
                <a:ext cx="5049294" cy="394534"/>
                <a:chOff x="3669031" y="5676265"/>
                <a:chExt cx="5495962" cy="394534"/>
              </a:xfrm>
            </p:grpSpPr>
            <p:grpSp>
              <p:nvGrpSpPr>
                <p:cNvPr id="74" name="Group 73">
                  <a:extLst>
                    <a:ext uri="{FF2B5EF4-FFF2-40B4-BE49-F238E27FC236}">
                      <a16:creationId xmlns:a16="http://schemas.microsoft.com/office/drawing/2014/main" id="{E012FC01-0656-26F2-7C80-98DB5EC66014}"/>
                    </a:ext>
                  </a:extLst>
                </p:cNvPr>
                <p:cNvGrpSpPr/>
                <p:nvPr/>
              </p:nvGrpSpPr>
              <p:grpSpPr>
                <a:xfrm>
                  <a:off x="3869056" y="5676265"/>
                  <a:ext cx="5099684" cy="54864"/>
                  <a:chOff x="3869056" y="5501640"/>
                  <a:chExt cx="5099684" cy="54864"/>
                </a:xfrm>
              </p:grpSpPr>
              <p:cxnSp>
                <p:nvCxnSpPr>
                  <p:cNvPr id="79" name="Straight Connector 78">
                    <a:extLst>
                      <a:ext uri="{FF2B5EF4-FFF2-40B4-BE49-F238E27FC236}">
                        <a16:creationId xmlns:a16="http://schemas.microsoft.com/office/drawing/2014/main" id="{2514F2D2-621A-7827-4967-8B7826858DCE}"/>
                      </a:ext>
                    </a:extLst>
                  </p:cNvPr>
                  <p:cNvCxnSpPr>
                    <a:cxnSpLocks/>
                  </p:cNvCxnSpPr>
                  <p:nvPr/>
                </p:nvCxnSpPr>
                <p:spPr>
                  <a:xfrm>
                    <a:off x="3869056" y="5501640"/>
                    <a:ext cx="50996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89626747-48F8-299E-0CA8-99E7754A0CE8}"/>
                      </a:ext>
                    </a:extLst>
                  </p:cNvPr>
                  <p:cNvGrpSpPr/>
                  <p:nvPr/>
                </p:nvGrpSpPr>
                <p:grpSpPr>
                  <a:xfrm>
                    <a:off x="3869056" y="5501640"/>
                    <a:ext cx="2551114" cy="54864"/>
                    <a:chOff x="3869056" y="5501640"/>
                    <a:chExt cx="2551114" cy="54864"/>
                  </a:xfrm>
                </p:grpSpPr>
                <p:cxnSp>
                  <p:nvCxnSpPr>
                    <p:cNvPr id="96" name="Straight Connector 95">
                      <a:extLst>
                        <a:ext uri="{FF2B5EF4-FFF2-40B4-BE49-F238E27FC236}">
                          <a16:creationId xmlns:a16="http://schemas.microsoft.com/office/drawing/2014/main" id="{76BC5356-B208-DA57-4FC0-FC00273394BF}"/>
                        </a:ext>
                      </a:extLst>
                    </p:cNvPr>
                    <p:cNvCxnSpPr/>
                    <p:nvPr/>
                  </p:nvCxnSpPr>
                  <p:spPr>
                    <a:xfrm>
                      <a:off x="3869056"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72879E1-A9D3-D7B3-B8ED-F0CFA1AB00E4}"/>
                        </a:ext>
                      </a:extLst>
                    </p:cNvPr>
                    <p:cNvCxnSpPr/>
                    <p:nvPr/>
                  </p:nvCxnSpPr>
                  <p:spPr>
                    <a:xfrm>
                      <a:off x="4633437"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31923D-44C3-2F32-E95C-0057255CD029}"/>
                        </a:ext>
                      </a:extLst>
                    </p:cNvPr>
                    <p:cNvCxnSpPr/>
                    <p:nvPr/>
                  </p:nvCxnSpPr>
                  <p:spPr>
                    <a:xfrm>
                      <a:off x="5073968"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AF04B4B-3DA4-2FDB-5593-5DEC59B63932}"/>
                        </a:ext>
                      </a:extLst>
                    </p:cNvPr>
                    <p:cNvCxnSpPr/>
                    <p:nvPr/>
                  </p:nvCxnSpPr>
                  <p:spPr>
                    <a:xfrm>
                      <a:off x="5395437"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E16FAA-5903-E17E-8E4D-5CD3EB432268}"/>
                        </a:ext>
                      </a:extLst>
                    </p:cNvPr>
                    <p:cNvCxnSpPr/>
                    <p:nvPr/>
                  </p:nvCxnSpPr>
                  <p:spPr>
                    <a:xfrm>
                      <a:off x="5654994"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C159393-C9D4-99CA-2215-563CD3610DBB}"/>
                        </a:ext>
                      </a:extLst>
                    </p:cNvPr>
                    <p:cNvCxnSpPr/>
                    <p:nvPr/>
                  </p:nvCxnSpPr>
                  <p:spPr>
                    <a:xfrm>
                      <a:off x="5845494"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F760C5D-8C68-018B-A909-88BC91ED63C7}"/>
                        </a:ext>
                      </a:extLst>
                    </p:cNvPr>
                    <p:cNvCxnSpPr/>
                    <p:nvPr/>
                  </p:nvCxnSpPr>
                  <p:spPr>
                    <a:xfrm>
                      <a:off x="6016944"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1A643EC-4BF0-8CD3-986A-B3BFBF622DA9}"/>
                        </a:ext>
                      </a:extLst>
                    </p:cNvPr>
                    <p:cNvCxnSpPr/>
                    <p:nvPr/>
                  </p:nvCxnSpPr>
                  <p:spPr>
                    <a:xfrm>
                      <a:off x="6174106"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7AA14B5-6D5E-423B-6D0F-2034E1912B68}"/>
                        </a:ext>
                      </a:extLst>
                    </p:cNvPr>
                    <p:cNvCxnSpPr/>
                    <p:nvPr/>
                  </p:nvCxnSpPr>
                  <p:spPr>
                    <a:xfrm>
                      <a:off x="6302695"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4CF7BB-9CDB-D8AB-25F4-94D112BA889B}"/>
                        </a:ext>
                      </a:extLst>
                    </p:cNvPr>
                    <p:cNvCxnSpPr/>
                    <p:nvPr/>
                  </p:nvCxnSpPr>
                  <p:spPr>
                    <a:xfrm>
                      <a:off x="6420170" y="5501640"/>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4AA41DE3-712A-1E0D-0E4B-D80DD715A878}"/>
                      </a:ext>
                    </a:extLst>
                  </p:cNvPr>
                  <p:cNvGrpSpPr/>
                  <p:nvPr/>
                </p:nvGrpSpPr>
                <p:grpSpPr>
                  <a:xfrm>
                    <a:off x="7190431" y="5501640"/>
                    <a:ext cx="1771647" cy="54864"/>
                    <a:chOff x="7190431" y="5534977"/>
                    <a:chExt cx="1771647" cy="54864"/>
                  </a:xfrm>
                </p:grpSpPr>
                <p:cxnSp>
                  <p:nvCxnSpPr>
                    <p:cNvPr id="86" name="Straight Connector 85">
                      <a:extLst>
                        <a:ext uri="{FF2B5EF4-FFF2-40B4-BE49-F238E27FC236}">
                          <a16:creationId xmlns:a16="http://schemas.microsoft.com/office/drawing/2014/main" id="{EC47411E-977D-F6F3-B3EA-D4362B969BAD}"/>
                        </a:ext>
                      </a:extLst>
                    </p:cNvPr>
                    <p:cNvCxnSpPr/>
                    <p:nvPr/>
                  </p:nvCxnSpPr>
                  <p:spPr>
                    <a:xfrm flipH="1">
                      <a:off x="8962078"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EE7FF05-3C81-FDA0-955C-CD21E12C66BD}"/>
                        </a:ext>
                      </a:extLst>
                    </p:cNvPr>
                    <p:cNvCxnSpPr/>
                    <p:nvPr/>
                  </p:nvCxnSpPr>
                  <p:spPr>
                    <a:xfrm>
                      <a:off x="7190431"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4D1ADD-FDAF-4C87-CE8E-C01B2D9B44F6}"/>
                        </a:ext>
                      </a:extLst>
                    </p:cNvPr>
                    <p:cNvCxnSpPr/>
                    <p:nvPr/>
                  </p:nvCxnSpPr>
                  <p:spPr>
                    <a:xfrm>
                      <a:off x="7630962"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26FA068-3D85-F40B-05F5-F43051954D52}"/>
                        </a:ext>
                      </a:extLst>
                    </p:cNvPr>
                    <p:cNvCxnSpPr/>
                    <p:nvPr/>
                  </p:nvCxnSpPr>
                  <p:spPr>
                    <a:xfrm>
                      <a:off x="7952431"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510B05E-0906-62C0-06C1-DF4A18300517}"/>
                        </a:ext>
                      </a:extLst>
                    </p:cNvPr>
                    <p:cNvCxnSpPr/>
                    <p:nvPr/>
                  </p:nvCxnSpPr>
                  <p:spPr>
                    <a:xfrm>
                      <a:off x="8211988"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1BC253B-1B10-320B-E014-9180C14DA1E1}"/>
                        </a:ext>
                      </a:extLst>
                    </p:cNvPr>
                    <p:cNvCxnSpPr/>
                    <p:nvPr/>
                  </p:nvCxnSpPr>
                  <p:spPr>
                    <a:xfrm>
                      <a:off x="8402488"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720FC61-F78F-DA5C-9E22-F6CFB3067419}"/>
                        </a:ext>
                      </a:extLst>
                    </p:cNvPr>
                    <p:cNvCxnSpPr/>
                    <p:nvPr/>
                  </p:nvCxnSpPr>
                  <p:spPr>
                    <a:xfrm>
                      <a:off x="8573938"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C6368B1-E0E8-D34F-EB56-763F5655EACF}"/>
                        </a:ext>
                      </a:extLst>
                    </p:cNvPr>
                    <p:cNvCxnSpPr/>
                    <p:nvPr/>
                  </p:nvCxnSpPr>
                  <p:spPr>
                    <a:xfrm>
                      <a:off x="8731100"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C0C1F8C-61D8-722E-03F2-3953A0719BEC}"/>
                        </a:ext>
                      </a:extLst>
                    </p:cNvPr>
                    <p:cNvCxnSpPr/>
                    <p:nvPr/>
                  </p:nvCxnSpPr>
                  <p:spPr>
                    <a:xfrm>
                      <a:off x="8859689" y="5534977"/>
                      <a:ext cx="0" cy="548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2DC4E2C4-2040-3443-55F0-15738A0D1F29}"/>
                    </a:ext>
                  </a:extLst>
                </p:cNvPr>
                <p:cNvGrpSpPr/>
                <p:nvPr/>
              </p:nvGrpSpPr>
              <p:grpSpPr>
                <a:xfrm>
                  <a:off x="3669031" y="5730688"/>
                  <a:ext cx="5495962" cy="340111"/>
                  <a:chOff x="3669031" y="5730688"/>
                  <a:chExt cx="5495962" cy="340111"/>
                </a:xfrm>
              </p:grpSpPr>
              <p:sp>
                <p:nvSpPr>
                  <p:cNvPr id="76" name="TextBox 75">
                    <a:extLst>
                      <a:ext uri="{FF2B5EF4-FFF2-40B4-BE49-F238E27FC236}">
                        <a16:creationId xmlns:a16="http://schemas.microsoft.com/office/drawing/2014/main" id="{A0D322A3-78BE-B4EC-4E1D-27E753FF504A}"/>
                      </a:ext>
                    </a:extLst>
                  </p:cNvPr>
                  <p:cNvSpPr txBox="1"/>
                  <p:nvPr/>
                </p:nvSpPr>
                <p:spPr>
                  <a:xfrm>
                    <a:off x="3669031" y="5730688"/>
                    <a:ext cx="400050" cy="340111"/>
                  </a:xfrm>
                  <a:prstGeom prst="rect">
                    <a:avLst/>
                  </a:prstGeom>
                  <a:noFill/>
                </p:spPr>
                <p:txBody>
                  <a:bodyPr wrap="square" lIns="0" rIns="0" rtlCol="0">
                    <a:spAutoFit/>
                  </a:bodyPr>
                  <a:lstStyle/>
                  <a:p>
                    <a:pPr algn="ctr">
                      <a:buClr>
                        <a:schemeClr val="accent1"/>
                      </a:buClr>
                    </a:pPr>
                    <a:r>
                      <a:rPr lang="en-GB" sz="1000"/>
                      <a:t>0.1</a:t>
                    </a:r>
                    <a:endParaRPr lang="en-IN" sz="1000"/>
                  </a:p>
                </p:txBody>
              </p:sp>
              <p:sp>
                <p:nvSpPr>
                  <p:cNvPr id="77" name="TextBox 76">
                    <a:extLst>
                      <a:ext uri="{FF2B5EF4-FFF2-40B4-BE49-F238E27FC236}">
                        <a16:creationId xmlns:a16="http://schemas.microsoft.com/office/drawing/2014/main" id="{C3FEB01D-C95A-52B4-8ECB-4B1CCBDF0533}"/>
                      </a:ext>
                    </a:extLst>
                  </p:cNvPr>
                  <p:cNvSpPr txBox="1"/>
                  <p:nvPr/>
                </p:nvSpPr>
                <p:spPr>
                  <a:xfrm>
                    <a:off x="6218593" y="5730688"/>
                    <a:ext cx="400050" cy="340111"/>
                  </a:xfrm>
                  <a:prstGeom prst="rect">
                    <a:avLst/>
                  </a:prstGeom>
                  <a:noFill/>
                </p:spPr>
                <p:txBody>
                  <a:bodyPr wrap="square" lIns="0" rIns="0" rtlCol="0">
                    <a:spAutoFit/>
                  </a:bodyPr>
                  <a:lstStyle/>
                  <a:p>
                    <a:pPr algn="ctr">
                      <a:buClr>
                        <a:schemeClr val="accent1"/>
                      </a:buClr>
                    </a:pPr>
                    <a:r>
                      <a:rPr lang="en-GB" sz="1000"/>
                      <a:t>1</a:t>
                    </a:r>
                    <a:endParaRPr lang="en-IN" sz="1000"/>
                  </a:p>
                </p:txBody>
              </p:sp>
              <p:sp>
                <p:nvSpPr>
                  <p:cNvPr id="78" name="TextBox 77">
                    <a:extLst>
                      <a:ext uri="{FF2B5EF4-FFF2-40B4-BE49-F238E27FC236}">
                        <a16:creationId xmlns:a16="http://schemas.microsoft.com/office/drawing/2014/main" id="{EDE8EA86-2EB9-9D65-023A-42A92A856D4B}"/>
                      </a:ext>
                    </a:extLst>
                  </p:cNvPr>
                  <p:cNvSpPr txBox="1"/>
                  <p:nvPr/>
                </p:nvSpPr>
                <p:spPr>
                  <a:xfrm>
                    <a:off x="8764943" y="5730688"/>
                    <a:ext cx="400050" cy="340111"/>
                  </a:xfrm>
                  <a:prstGeom prst="rect">
                    <a:avLst/>
                  </a:prstGeom>
                  <a:noFill/>
                </p:spPr>
                <p:txBody>
                  <a:bodyPr wrap="square" lIns="0" rIns="0" rtlCol="0">
                    <a:spAutoFit/>
                  </a:bodyPr>
                  <a:lstStyle/>
                  <a:p>
                    <a:pPr algn="ctr">
                      <a:buClr>
                        <a:schemeClr val="accent1"/>
                      </a:buClr>
                    </a:pPr>
                    <a:r>
                      <a:rPr lang="en-GB" sz="1000"/>
                      <a:t>10</a:t>
                    </a:r>
                    <a:endParaRPr lang="en-IN" sz="1000"/>
                  </a:p>
                </p:txBody>
              </p:sp>
            </p:grpSp>
          </p:grpSp>
        </p:grpSp>
        <p:sp>
          <p:nvSpPr>
            <p:cNvPr id="71" name="TextBox 70">
              <a:extLst>
                <a:ext uri="{FF2B5EF4-FFF2-40B4-BE49-F238E27FC236}">
                  <a16:creationId xmlns:a16="http://schemas.microsoft.com/office/drawing/2014/main" id="{F9CF0C59-6DC6-7E37-4FC6-9300A1305DBB}"/>
                </a:ext>
              </a:extLst>
            </p:cNvPr>
            <p:cNvSpPr txBox="1"/>
            <p:nvPr/>
          </p:nvSpPr>
          <p:spPr>
            <a:xfrm>
              <a:off x="4307562" y="5617207"/>
              <a:ext cx="4679099" cy="200161"/>
            </a:xfrm>
            <a:prstGeom prst="rect">
              <a:avLst/>
            </a:prstGeom>
            <a:noFill/>
          </p:spPr>
          <p:txBody>
            <a:bodyPr wrap="square" lIns="0" tIns="0" rIns="0" bIns="0" rtlCol="0">
              <a:spAutoFit/>
            </a:bodyPr>
            <a:lstStyle/>
            <a:p>
              <a:pPr algn="ctr">
                <a:buClr>
                  <a:schemeClr val="accent1"/>
                </a:buClr>
              </a:pPr>
              <a:r>
                <a:rPr lang="en-GB" sz="1000" b="1"/>
                <a:t>Adjusted HR</a:t>
              </a:r>
              <a:r>
                <a:rPr lang="en-GB" sz="1000" b="1" baseline="30000"/>
                <a:t> </a:t>
              </a:r>
              <a:r>
                <a:rPr lang="en-GB" sz="1000" b="1"/>
                <a:t>(95% Cl)</a:t>
              </a:r>
            </a:p>
          </p:txBody>
        </p:sp>
      </p:grpSp>
      <p:sp>
        <p:nvSpPr>
          <p:cNvPr id="107" name="Rectangle: Top Corners Rounded 106">
            <a:extLst>
              <a:ext uri="{FF2B5EF4-FFF2-40B4-BE49-F238E27FC236}">
                <a16:creationId xmlns:a16="http://schemas.microsoft.com/office/drawing/2014/main" id="{FFB39F4D-9B24-E3FB-E164-21946AD36105}"/>
              </a:ext>
            </a:extLst>
          </p:cNvPr>
          <p:cNvSpPr/>
          <p:nvPr/>
        </p:nvSpPr>
        <p:spPr>
          <a:xfrm>
            <a:off x="6260488" y="1875040"/>
            <a:ext cx="5474312" cy="461665"/>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91440" bIns="9144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0" i="0" u="none" strike="noStrike" kern="1200" cap="none" spc="0" normalizeH="0" baseline="0" noProof="0">
                <a:ln>
                  <a:noFill/>
                </a:ln>
                <a:solidFill>
                  <a:schemeClr val="bg1"/>
                </a:solidFill>
                <a:effectLst/>
                <a:uLnTx/>
                <a:uFillTx/>
                <a:latin typeface="Arial" panose="020B0604020202020204"/>
                <a:ea typeface="微软雅黑"/>
                <a:cs typeface="Arial" panose="020B0604020202020204" pitchFamily="34" charset="0"/>
              </a:rPr>
              <a:t>Patients with </a:t>
            </a:r>
            <a:r>
              <a:rPr kumimoji="0" lang="en-US" sz="1330" b="1" i="0" u="none" strike="noStrike" kern="1200" cap="none" spc="0" normalizeH="0" baseline="0" noProof="0">
                <a:ln>
                  <a:noFill/>
                </a:ln>
                <a:solidFill>
                  <a:schemeClr val="bg1"/>
                </a:solidFill>
                <a:effectLst/>
                <a:uLnTx/>
                <a:uFillTx/>
                <a:latin typeface="Arial" panose="020B0604020202020204"/>
                <a:ea typeface="微软雅黑"/>
                <a:cs typeface="Arial" panose="020B0604020202020204" pitchFamily="34" charset="0"/>
              </a:rPr>
              <a:t>inadequately controlled HTN </a:t>
            </a:r>
            <a:r>
              <a:rPr kumimoji="0" lang="en-US" sz="1330" i="0" u="none" strike="noStrike" kern="1200" cap="none" spc="0" normalizeH="0" baseline="0" noProof="0">
                <a:ln>
                  <a:noFill/>
                </a:ln>
                <a:solidFill>
                  <a:schemeClr val="bg1"/>
                </a:solidFill>
                <a:effectLst/>
                <a:uLnTx/>
                <a:uFillTx/>
                <a:latin typeface="Arial" panose="020B0604020202020204"/>
                <a:ea typeface="微软雅黑"/>
                <a:cs typeface="Arial" panose="020B0604020202020204" pitchFamily="34" charset="0"/>
              </a:rPr>
              <a:t>had a</a:t>
            </a:r>
            <a:r>
              <a:rPr kumimoji="0" lang="en-US" sz="1330" b="1" i="0" u="none" strike="noStrike" kern="1200" cap="none" spc="0" normalizeH="0" baseline="0" noProof="0">
                <a:ln>
                  <a:noFill/>
                </a:ln>
                <a:solidFill>
                  <a:schemeClr val="bg1"/>
                </a:solidFill>
                <a:effectLst/>
                <a:uLnTx/>
                <a:uFillTx/>
                <a:latin typeface="Arial" panose="020B0604020202020204"/>
                <a:ea typeface="微软雅黑"/>
                <a:cs typeface="Arial" panose="020B0604020202020204" pitchFamily="34" charset="0"/>
              </a:rPr>
              <a:t> higher risk </a:t>
            </a:r>
            <a:r>
              <a:rPr kumimoji="0" lang="en-US" sz="1330" i="0" u="none" strike="noStrike" kern="1200" cap="none" spc="0" normalizeH="0" baseline="0" noProof="0" err="1">
                <a:ln>
                  <a:noFill/>
                </a:ln>
                <a:solidFill>
                  <a:schemeClr val="bg1"/>
                </a:solidFill>
                <a:effectLst/>
                <a:uLnTx/>
                <a:uFillTx/>
                <a:latin typeface="Arial" panose="020B0604020202020204"/>
                <a:ea typeface="微软雅黑"/>
                <a:cs typeface="Arial" panose="020B0604020202020204" pitchFamily="34" charset="0"/>
              </a:rPr>
              <a:t>of:</a:t>
            </a:r>
            <a:r>
              <a:rPr kumimoji="0" lang="en-US" sz="1330" i="0" u="none" strike="noStrike" kern="1200" cap="none" spc="0" normalizeH="0" baseline="30000" noProof="0" err="1">
                <a:ln>
                  <a:noFill/>
                </a:ln>
                <a:solidFill>
                  <a:schemeClr val="bg1"/>
                </a:solidFill>
                <a:effectLst/>
                <a:uLnTx/>
                <a:uFillTx/>
                <a:latin typeface="Arial" panose="020B0604020202020204"/>
                <a:ea typeface="微软雅黑"/>
                <a:cs typeface="Arial" panose="020B0604020202020204" pitchFamily="34" charset="0"/>
              </a:rPr>
              <a:t>c</a:t>
            </a:r>
            <a:r>
              <a:rPr kumimoji="0" lang="en-US" sz="1330" b="1" i="0" u="none" strike="noStrike" kern="1200" cap="none" spc="0" normalizeH="0" baseline="0" noProof="0">
                <a:ln>
                  <a:noFill/>
                </a:ln>
                <a:solidFill>
                  <a:schemeClr val="bg1"/>
                </a:solidFill>
                <a:effectLst/>
                <a:uLnTx/>
                <a:uFillTx/>
                <a:latin typeface="Arial" panose="020B0604020202020204"/>
                <a:ea typeface="微软雅黑"/>
                <a:cs typeface="Arial" panose="020B0604020202020204" pitchFamily="34" charset="0"/>
              </a:rPr>
              <a:t> </a:t>
            </a:r>
            <a:endParaRPr kumimoji="0" lang="en-US" sz="1330" b="1" i="0" u="none" strike="noStrike" kern="1200" cap="none" spc="0" normalizeH="0" baseline="30000" noProof="0">
              <a:ln>
                <a:noFill/>
              </a:ln>
              <a:solidFill>
                <a:schemeClr val="bg1"/>
              </a:solidFill>
              <a:effectLst/>
              <a:uLnTx/>
              <a:uFillTx/>
              <a:latin typeface="Arial" panose="020B0604020202020204"/>
              <a:ea typeface="微软雅黑"/>
              <a:cs typeface="Arial" panose="020B0604020202020204" pitchFamily="34" charset="0"/>
            </a:endParaRPr>
          </a:p>
        </p:txBody>
      </p:sp>
      <p:sp>
        <p:nvSpPr>
          <p:cNvPr id="108" name="TextBox 107">
            <a:extLst>
              <a:ext uri="{FF2B5EF4-FFF2-40B4-BE49-F238E27FC236}">
                <a16:creationId xmlns:a16="http://schemas.microsoft.com/office/drawing/2014/main" id="{547728DF-6C76-9D80-BA07-C3617E0FF895}"/>
              </a:ext>
            </a:extLst>
          </p:cNvPr>
          <p:cNvSpPr txBox="1"/>
          <p:nvPr/>
        </p:nvSpPr>
        <p:spPr>
          <a:xfrm>
            <a:off x="457201" y="1875040"/>
            <a:ext cx="5653642" cy="461665"/>
          </a:xfrm>
          <a:prstGeom prst="round2SameRect">
            <a:avLst/>
          </a:prstGeom>
          <a:solidFill>
            <a:schemeClr val="accent1"/>
          </a:solidFill>
        </p:spPr>
        <p:txBody>
          <a:bodyPr wrap="square">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0" b="1" i="0" u="none" strike="noStrike" kern="1200" cap="none" spc="0" normalizeH="0" baseline="0" noProof="0">
                <a:ln>
                  <a:noFill/>
                </a:ln>
                <a:solidFill>
                  <a:schemeClr val="bg1"/>
                </a:solidFill>
                <a:effectLst/>
                <a:uLnTx/>
                <a:uFillTx/>
                <a:latin typeface="Arial" panose="020B0604020202020204"/>
                <a:ea typeface="+mn-ea"/>
                <a:cs typeface="+mn-cs"/>
              </a:rPr>
              <a:t>Outcomes During Follow-up in the 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a:rPr>
              <a:t>I</a:t>
            </a:r>
            <a:r>
              <a:rPr kumimoji="0" lang="en-US" sz="1200" b="1" i="0" u="none" strike="noStrike" kern="1200" cap="none" spc="0" normalizeH="0" baseline="0" noProof="0" err="1">
                <a:ln>
                  <a:noFill/>
                </a:ln>
                <a:solidFill>
                  <a:schemeClr val="bg1"/>
                </a:solidFill>
                <a:effectLst/>
                <a:uLnTx/>
                <a:uFillTx/>
                <a:latin typeface="Arial" panose="020B0604020202020204"/>
                <a:ea typeface="+mn-ea"/>
                <a:cs typeface="+mn-cs"/>
              </a:rPr>
              <a:t>nadequately</a:t>
            </a:r>
            <a:r>
              <a:rPr kumimoji="0" lang="en-US" sz="1200" b="1" i="0" u="none" strike="noStrike" kern="1200" cap="none" spc="0" normalizeH="0" baseline="0" noProof="0">
                <a:ln>
                  <a:noFill/>
                </a:ln>
                <a:solidFill>
                  <a:schemeClr val="bg1"/>
                </a:solidFill>
                <a:effectLst/>
                <a:uLnTx/>
                <a:uFillTx/>
                <a:latin typeface="Arial" panose="020B0604020202020204"/>
                <a:ea typeface="+mn-ea"/>
                <a:cs typeface="+mn-cs"/>
              </a:rPr>
              <a:t> </a:t>
            </a:r>
            <a:r>
              <a:rPr lang="en-US" sz="1200" b="1">
                <a:solidFill>
                  <a:schemeClr val="bg1"/>
                </a:solidFill>
                <a:latin typeface="Arial" panose="020B0604020202020204"/>
              </a:rPr>
              <a:t>C</a:t>
            </a:r>
            <a:r>
              <a:rPr kumimoji="0" lang="en-US" sz="1200" b="1" i="0" u="none" strike="noStrike" kern="1200" cap="none" spc="0" normalizeH="0" baseline="0" noProof="0" err="1">
                <a:ln>
                  <a:noFill/>
                </a:ln>
                <a:solidFill>
                  <a:schemeClr val="bg1"/>
                </a:solidFill>
                <a:effectLst/>
                <a:uLnTx/>
                <a:uFillTx/>
                <a:latin typeface="Arial" panose="020B0604020202020204"/>
                <a:ea typeface="+mn-ea"/>
                <a:cs typeface="+mn-cs"/>
              </a:rPr>
              <a:t>ontrolled</a:t>
            </a:r>
            <a:r>
              <a:rPr kumimoji="0" lang="en-US" sz="1200" b="1" i="0" u="none" strike="noStrike" kern="1200" cap="none" spc="0" normalizeH="0" baseline="0" noProof="0">
                <a:ln>
                  <a:noFill/>
                </a:ln>
                <a:solidFill>
                  <a:schemeClr val="bg1"/>
                </a:solidFill>
                <a:effectLst/>
                <a:uLnTx/>
                <a:uFillTx/>
                <a:latin typeface="Arial" panose="020B0604020202020204"/>
                <a:ea typeface="+mn-ea"/>
                <a:cs typeface="+mn-cs"/>
              </a:rPr>
              <a:t> HTN vs Controlled </a:t>
            </a:r>
            <a:r>
              <a:rPr kumimoji="0" lang="en-US" sz="1200" b="1" i="0" u="none" strike="noStrike" kern="1200" cap="none" spc="0" normalizeH="0" baseline="0" noProof="0" err="1">
                <a:ln>
                  <a:noFill/>
                </a:ln>
                <a:solidFill>
                  <a:schemeClr val="bg1"/>
                </a:solidFill>
                <a:effectLst/>
                <a:uLnTx/>
                <a:uFillTx/>
                <a:latin typeface="Arial" panose="020B0604020202020204"/>
                <a:ea typeface="+mn-ea"/>
                <a:cs typeface="+mn-cs"/>
              </a:rPr>
              <a:t>HTN</a:t>
            </a:r>
            <a:r>
              <a:rPr kumimoji="0" lang="en-US" sz="1200" b="1" i="0" u="none" strike="noStrike" kern="1200" cap="none" spc="0" normalizeH="0" baseline="30000" noProof="0" err="1">
                <a:ln>
                  <a:noFill/>
                </a:ln>
                <a:solidFill>
                  <a:schemeClr val="bg1"/>
                </a:solidFill>
                <a:effectLst/>
                <a:uLnTx/>
                <a:uFillTx/>
                <a:latin typeface="Arial" panose="020B0604020202020204"/>
                <a:ea typeface="+mn-ea"/>
                <a:cs typeface="+mn-cs"/>
              </a:rPr>
              <a:t>c</a:t>
            </a:r>
            <a:r>
              <a:rPr kumimoji="0" lang="en-US" sz="1200" b="1" i="0" u="none" strike="noStrike" kern="1200" cap="none" spc="0" normalizeH="0" baseline="0" noProof="0">
                <a:ln>
                  <a:noFill/>
                </a:ln>
                <a:solidFill>
                  <a:schemeClr val="bg1"/>
                </a:solidFill>
                <a:effectLst/>
                <a:uLnTx/>
                <a:uFillTx/>
                <a:latin typeface="Arial" panose="020B0604020202020204"/>
                <a:ea typeface="+mn-ea"/>
                <a:cs typeface="+mn-cs"/>
              </a:rPr>
              <a:t> </a:t>
            </a:r>
            <a:endParaRPr kumimoji="0" lang="en-US" sz="1200" b="0" i="0" u="none" strike="noStrike" kern="1200" cap="none" spc="0" normalizeH="0" baseline="0" noProof="0">
              <a:ln>
                <a:noFill/>
              </a:ln>
              <a:solidFill>
                <a:schemeClr val="bg1"/>
              </a:solidFill>
              <a:effectLst/>
              <a:uLnTx/>
              <a:uFillTx/>
              <a:latin typeface="Arial" panose="020B0604020202020204"/>
              <a:ea typeface="+mn-ea"/>
              <a:cs typeface="+mn-cs"/>
            </a:endParaRPr>
          </a:p>
        </p:txBody>
      </p:sp>
      <p:pic>
        <p:nvPicPr>
          <p:cNvPr id="109" name="Graphic 108">
            <a:extLst>
              <a:ext uri="{FF2B5EF4-FFF2-40B4-BE49-F238E27FC236}">
                <a16:creationId xmlns:a16="http://schemas.microsoft.com/office/drawing/2014/main" id="{8EA619F3-213C-64CC-DEF1-B9F267AD84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8275" y="2388012"/>
            <a:ext cx="506116" cy="352648"/>
          </a:xfrm>
          <a:prstGeom prst="rect">
            <a:avLst/>
          </a:prstGeom>
        </p:spPr>
      </p:pic>
      <p:grpSp>
        <p:nvGrpSpPr>
          <p:cNvPr id="129" name="Group 128">
            <a:extLst>
              <a:ext uri="{FF2B5EF4-FFF2-40B4-BE49-F238E27FC236}">
                <a16:creationId xmlns:a16="http://schemas.microsoft.com/office/drawing/2014/main" id="{97BEE5B2-CF67-BF59-F9EF-F2C243B1BF8C}"/>
              </a:ext>
            </a:extLst>
          </p:cNvPr>
          <p:cNvGrpSpPr/>
          <p:nvPr/>
        </p:nvGrpSpPr>
        <p:grpSpPr>
          <a:xfrm>
            <a:off x="7560326" y="4670579"/>
            <a:ext cx="757622" cy="757622"/>
            <a:chOff x="7682642" y="4553407"/>
            <a:chExt cx="757622" cy="757622"/>
          </a:xfrm>
        </p:grpSpPr>
        <p:grpSp>
          <p:nvGrpSpPr>
            <p:cNvPr id="130" name="Group 129">
              <a:extLst>
                <a:ext uri="{FF2B5EF4-FFF2-40B4-BE49-F238E27FC236}">
                  <a16:creationId xmlns:a16="http://schemas.microsoft.com/office/drawing/2014/main" id="{2D629524-3184-0820-7513-F2DCB93212DC}"/>
                </a:ext>
              </a:extLst>
            </p:cNvPr>
            <p:cNvGrpSpPr/>
            <p:nvPr/>
          </p:nvGrpSpPr>
          <p:grpSpPr>
            <a:xfrm>
              <a:off x="7682642" y="4553407"/>
              <a:ext cx="757622" cy="757622"/>
              <a:chOff x="7678642" y="4553407"/>
              <a:chExt cx="757622" cy="757622"/>
            </a:xfrm>
          </p:grpSpPr>
          <p:sp>
            <p:nvSpPr>
              <p:cNvPr id="132" name="Oval 131">
                <a:extLst>
                  <a:ext uri="{FF2B5EF4-FFF2-40B4-BE49-F238E27FC236}">
                    <a16:creationId xmlns:a16="http://schemas.microsoft.com/office/drawing/2014/main" id="{39999F59-647F-D8E7-DFA7-416C2DE1D3D5}"/>
                  </a:ext>
                </a:extLst>
              </p:cNvPr>
              <p:cNvSpPr/>
              <p:nvPr/>
            </p:nvSpPr>
            <p:spPr>
              <a:xfrm>
                <a:off x="7743128" y="4617893"/>
                <a:ext cx="628650" cy="628650"/>
              </a:xfrm>
              <a:prstGeom prst="ellipse">
                <a:avLst/>
              </a:prstGeom>
              <a:solidFill>
                <a:schemeClr val="accent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3" name="Oval 132">
                <a:extLst>
                  <a:ext uri="{FF2B5EF4-FFF2-40B4-BE49-F238E27FC236}">
                    <a16:creationId xmlns:a16="http://schemas.microsoft.com/office/drawing/2014/main" id="{354983F9-0CEB-B91C-B35A-740FB0B06B49}"/>
                  </a:ext>
                </a:extLst>
              </p:cNvPr>
              <p:cNvSpPr/>
              <p:nvPr/>
            </p:nvSpPr>
            <p:spPr>
              <a:xfrm>
                <a:off x="7678642" y="4553407"/>
                <a:ext cx="757622" cy="757622"/>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31" name="Graphic 130">
              <a:extLst>
                <a:ext uri="{FF2B5EF4-FFF2-40B4-BE49-F238E27FC236}">
                  <a16:creationId xmlns:a16="http://schemas.microsoft.com/office/drawing/2014/main" id="{9760A995-1CAA-113E-CE00-19F9BB7402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84540" y="4743709"/>
              <a:ext cx="427360" cy="383462"/>
            </a:xfrm>
            <a:prstGeom prst="rect">
              <a:avLst/>
            </a:prstGeom>
          </p:spPr>
        </p:pic>
      </p:grpSp>
      <p:grpSp>
        <p:nvGrpSpPr>
          <p:cNvPr id="134" name="Group 133">
            <a:extLst>
              <a:ext uri="{FF2B5EF4-FFF2-40B4-BE49-F238E27FC236}">
                <a16:creationId xmlns:a16="http://schemas.microsoft.com/office/drawing/2014/main" id="{39E67237-2498-9BAE-E2AF-B40CFADD3AB9}"/>
              </a:ext>
            </a:extLst>
          </p:cNvPr>
          <p:cNvGrpSpPr/>
          <p:nvPr/>
        </p:nvGrpSpPr>
        <p:grpSpPr>
          <a:xfrm>
            <a:off x="8672778" y="4670579"/>
            <a:ext cx="757622" cy="757622"/>
            <a:chOff x="8796962" y="4553407"/>
            <a:chExt cx="757622" cy="757622"/>
          </a:xfrm>
        </p:grpSpPr>
        <p:grpSp>
          <p:nvGrpSpPr>
            <p:cNvPr id="135" name="Group 134">
              <a:extLst>
                <a:ext uri="{FF2B5EF4-FFF2-40B4-BE49-F238E27FC236}">
                  <a16:creationId xmlns:a16="http://schemas.microsoft.com/office/drawing/2014/main" id="{9B89E9A8-E307-BB76-606E-338C86F838C5}"/>
                </a:ext>
              </a:extLst>
            </p:cNvPr>
            <p:cNvGrpSpPr/>
            <p:nvPr/>
          </p:nvGrpSpPr>
          <p:grpSpPr>
            <a:xfrm>
              <a:off x="8796962" y="4553407"/>
              <a:ext cx="757622" cy="757622"/>
              <a:chOff x="7678642" y="4553407"/>
              <a:chExt cx="757622" cy="757622"/>
            </a:xfrm>
          </p:grpSpPr>
          <p:sp>
            <p:nvSpPr>
              <p:cNvPr id="137" name="Oval 136">
                <a:extLst>
                  <a:ext uri="{FF2B5EF4-FFF2-40B4-BE49-F238E27FC236}">
                    <a16:creationId xmlns:a16="http://schemas.microsoft.com/office/drawing/2014/main" id="{9C91FE01-5CDC-7F3C-931B-B92F783CC3C2}"/>
                  </a:ext>
                </a:extLst>
              </p:cNvPr>
              <p:cNvSpPr/>
              <p:nvPr/>
            </p:nvSpPr>
            <p:spPr>
              <a:xfrm>
                <a:off x="7743128" y="4617893"/>
                <a:ext cx="628650" cy="628650"/>
              </a:xfrm>
              <a:prstGeom prst="ellipse">
                <a:avLst/>
              </a:prstGeom>
              <a:solidFill>
                <a:schemeClr val="accent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3" name="Oval 142">
                <a:extLst>
                  <a:ext uri="{FF2B5EF4-FFF2-40B4-BE49-F238E27FC236}">
                    <a16:creationId xmlns:a16="http://schemas.microsoft.com/office/drawing/2014/main" id="{ADC39CAD-CC11-4B36-A829-C0FAFAECD7BC}"/>
                  </a:ext>
                </a:extLst>
              </p:cNvPr>
              <p:cNvSpPr/>
              <p:nvPr/>
            </p:nvSpPr>
            <p:spPr>
              <a:xfrm>
                <a:off x="7678642" y="4553407"/>
                <a:ext cx="757622" cy="757622"/>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36" name="Graphic 135">
              <a:extLst>
                <a:ext uri="{FF2B5EF4-FFF2-40B4-BE49-F238E27FC236}">
                  <a16:creationId xmlns:a16="http://schemas.microsoft.com/office/drawing/2014/main" id="{85E34BEA-1130-3A0E-5B13-4E1F645584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64570" y="4695881"/>
              <a:ext cx="414838" cy="463458"/>
            </a:xfrm>
            <a:prstGeom prst="rect">
              <a:avLst/>
            </a:prstGeom>
          </p:spPr>
        </p:pic>
      </p:grpSp>
      <p:grpSp>
        <p:nvGrpSpPr>
          <p:cNvPr id="144" name="Group 143">
            <a:extLst>
              <a:ext uri="{FF2B5EF4-FFF2-40B4-BE49-F238E27FC236}">
                <a16:creationId xmlns:a16="http://schemas.microsoft.com/office/drawing/2014/main" id="{D8C2D287-4A26-0E85-3AAA-3AB148F8B653}"/>
              </a:ext>
            </a:extLst>
          </p:cNvPr>
          <p:cNvGrpSpPr/>
          <p:nvPr/>
        </p:nvGrpSpPr>
        <p:grpSpPr>
          <a:xfrm>
            <a:off x="9725927" y="4670579"/>
            <a:ext cx="757622" cy="757622"/>
            <a:chOff x="9853754" y="4553407"/>
            <a:chExt cx="757622" cy="757622"/>
          </a:xfrm>
        </p:grpSpPr>
        <p:grpSp>
          <p:nvGrpSpPr>
            <p:cNvPr id="145" name="Group 144">
              <a:extLst>
                <a:ext uri="{FF2B5EF4-FFF2-40B4-BE49-F238E27FC236}">
                  <a16:creationId xmlns:a16="http://schemas.microsoft.com/office/drawing/2014/main" id="{1FEE0852-E09A-C84F-A160-42B8066CD49F}"/>
                </a:ext>
              </a:extLst>
            </p:cNvPr>
            <p:cNvGrpSpPr/>
            <p:nvPr/>
          </p:nvGrpSpPr>
          <p:grpSpPr>
            <a:xfrm>
              <a:off x="9853754" y="4553407"/>
              <a:ext cx="757622" cy="757622"/>
              <a:chOff x="7678642" y="4553407"/>
              <a:chExt cx="757622" cy="757622"/>
            </a:xfrm>
          </p:grpSpPr>
          <p:sp>
            <p:nvSpPr>
              <p:cNvPr id="147" name="Oval 146">
                <a:extLst>
                  <a:ext uri="{FF2B5EF4-FFF2-40B4-BE49-F238E27FC236}">
                    <a16:creationId xmlns:a16="http://schemas.microsoft.com/office/drawing/2014/main" id="{D4245FB9-04A3-145F-2241-227BA04633C4}"/>
                  </a:ext>
                </a:extLst>
              </p:cNvPr>
              <p:cNvSpPr/>
              <p:nvPr/>
            </p:nvSpPr>
            <p:spPr>
              <a:xfrm>
                <a:off x="7743128" y="4617893"/>
                <a:ext cx="628650" cy="628650"/>
              </a:xfrm>
              <a:prstGeom prst="ellipse">
                <a:avLst/>
              </a:prstGeom>
              <a:solidFill>
                <a:schemeClr val="accent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8" name="Oval 147">
                <a:extLst>
                  <a:ext uri="{FF2B5EF4-FFF2-40B4-BE49-F238E27FC236}">
                    <a16:creationId xmlns:a16="http://schemas.microsoft.com/office/drawing/2014/main" id="{F0E5CBE4-7724-C941-8CDA-BB0537C7F21A}"/>
                  </a:ext>
                </a:extLst>
              </p:cNvPr>
              <p:cNvSpPr/>
              <p:nvPr/>
            </p:nvSpPr>
            <p:spPr>
              <a:xfrm>
                <a:off x="7678642" y="4553407"/>
                <a:ext cx="757622" cy="757622"/>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46" name="Graphic 145">
              <a:extLst>
                <a:ext uri="{FF2B5EF4-FFF2-40B4-BE49-F238E27FC236}">
                  <a16:creationId xmlns:a16="http://schemas.microsoft.com/office/drawing/2014/main" id="{EC9DA301-253C-A321-0B7A-3B2CD4F314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9391" y="4721005"/>
              <a:ext cx="446348" cy="443560"/>
            </a:xfrm>
            <a:prstGeom prst="rect">
              <a:avLst/>
            </a:prstGeom>
          </p:spPr>
        </p:pic>
      </p:grpSp>
      <p:grpSp>
        <p:nvGrpSpPr>
          <p:cNvPr id="149" name="Group 148">
            <a:extLst>
              <a:ext uri="{FF2B5EF4-FFF2-40B4-BE49-F238E27FC236}">
                <a16:creationId xmlns:a16="http://schemas.microsoft.com/office/drawing/2014/main" id="{12BB6A17-1283-F616-B280-296CD39D74DF}"/>
              </a:ext>
            </a:extLst>
          </p:cNvPr>
          <p:cNvGrpSpPr/>
          <p:nvPr/>
        </p:nvGrpSpPr>
        <p:grpSpPr>
          <a:xfrm>
            <a:off x="6388570" y="4670579"/>
            <a:ext cx="757622" cy="757622"/>
            <a:chOff x="6506886" y="4553407"/>
            <a:chExt cx="757622" cy="757622"/>
          </a:xfrm>
        </p:grpSpPr>
        <p:grpSp>
          <p:nvGrpSpPr>
            <p:cNvPr id="150" name="Group 149">
              <a:extLst>
                <a:ext uri="{FF2B5EF4-FFF2-40B4-BE49-F238E27FC236}">
                  <a16:creationId xmlns:a16="http://schemas.microsoft.com/office/drawing/2014/main" id="{F268AF00-9C91-3979-6F6C-18141AFEAB92}"/>
                </a:ext>
              </a:extLst>
            </p:cNvPr>
            <p:cNvGrpSpPr/>
            <p:nvPr/>
          </p:nvGrpSpPr>
          <p:grpSpPr>
            <a:xfrm>
              <a:off x="6506886" y="4553407"/>
              <a:ext cx="757622" cy="757622"/>
              <a:chOff x="7678642" y="4553407"/>
              <a:chExt cx="757622" cy="757622"/>
            </a:xfrm>
          </p:grpSpPr>
          <p:sp>
            <p:nvSpPr>
              <p:cNvPr id="152" name="Oval 151">
                <a:extLst>
                  <a:ext uri="{FF2B5EF4-FFF2-40B4-BE49-F238E27FC236}">
                    <a16:creationId xmlns:a16="http://schemas.microsoft.com/office/drawing/2014/main" id="{3A95BA68-3AF3-A5FD-BD83-FDD56C38651A}"/>
                  </a:ext>
                </a:extLst>
              </p:cNvPr>
              <p:cNvSpPr/>
              <p:nvPr/>
            </p:nvSpPr>
            <p:spPr>
              <a:xfrm>
                <a:off x="7743128" y="4617893"/>
                <a:ext cx="628650" cy="628650"/>
              </a:xfrm>
              <a:prstGeom prst="ellipse">
                <a:avLst/>
              </a:prstGeom>
              <a:solidFill>
                <a:schemeClr val="accent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3" name="Oval 152">
                <a:extLst>
                  <a:ext uri="{FF2B5EF4-FFF2-40B4-BE49-F238E27FC236}">
                    <a16:creationId xmlns:a16="http://schemas.microsoft.com/office/drawing/2014/main" id="{40B90141-B5B5-8FF0-3C33-76AE5978E82C}"/>
                  </a:ext>
                </a:extLst>
              </p:cNvPr>
              <p:cNvSpPr/>
              <p:nvPr/>
            </p:nvSpPr>
            <p:spPr>
              <a:xfrm>
                <a:off x="7678642" y="4553407"/>
                <a:ext cx="757622" cy="757622"/>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51" name="Graphic 150">
              <a:extLst>
                <a:ext uri="{FF2B5EF4-FFF2-40B4-BE49-F238E27FC236}">
                  <a16:creationId xmlns:a16="http://schemas.microsoft.com/office/drawing/2014/main" id="{98181FD2-74FE-A226-8A0E-721881528B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72239" y="4716335"/>
              <a:ext cx="359638" cy="417958"/>
            </a:xfrm>
            <a:prstGeom prst="rect">
              <a:avLst/>
            </a:prstGeom>
          </p:spPr>
        </p:pic>
      </p:grpSp>
      <p:grpSp>
        <p:nvGrpSpPr>
          <p:cNvPr id="154" name="Group 153">
            <a:extLst>
              <a:ext uri="{FF2B5EF4-FFF2-40B4-BE49-F238E27FC236}">
                <a16:creationId xmlns:a16="http://schemas.microsoft.com/office/drawing/2014/main" id="{83D1E769-FC5A-A25F-4292-550B3F1B2966}"/>
              </a:ext>
            </a:extLst>
          </p:cNvPr>
          <p:cNvGrpSpPr/>
          <p:nvPr/>
        </p:nvGrpSpPr>
        <p:grpSpPr>
          <a:xfrm>
            <a:off x="10838383" y="4670579"/>
            <a:ext cx="757622" cy="757622"/>
            <a:chOff x="10881683" y="4553407"/>
            <a:chExt cx="757622" cy="757622"/>
          </a:xfrm>
        </p:grpSpPr>
        <p:grpSp>
          <p:nvGrpSpPr>
            <p:cNvPr id="155" name="Group 154">
              <a:extLst>
                <a:ext uri="{FF2B5EF4-FFF2-40B4-BE49-F238E27FC236}">
                  <a16:creationId xmlns:a16="http://schemas.microsoft.com/office/drawing/2014/main" id="{07ED6820-2E33-239A-6212-0C35375C2D72}"/>
                </a:ext>
              </a:extLst>
            </p:cNvPr>
            <p:cNvGrpSpPr/>
            <p:nvPr/>
          </p:nvGrpSpPr>
          <p:grpSpPr>
            <a:xfrm>
              <a:off x="10881683" y="4553407"/>
              <a:ext cx="757622" cy="757622"/>
              <a:chOff x="7678642" y="4553407"/>
              <a:chExt cx="757622" cy="757622"/>
            </a:xfrm>
          </p:grpSpPr>
          <p:sp>
            <p:nvSpPr>
              <p:cNvPr id="157" name="Oval 156">
                <a:extLst>
                  <a:ext uri="{FF2B5EF4-FFF2-40B4-BE49-F238E27FC236}">
                    <a16:creationId xmlns:a16="http://schemas.microsoft.com/office/drawing/2014/main" id="{43EED11A-E264-FC5C-940E-AABB69FFCDDC}"/>
                  </a:ext>
                </a:extLst>
              </p:cNvPr>
              <p:cNvSpPr/>
              <p:nvPr/>
            </p:nvSpPr>
            <p:spPr>
              <a:xfrm>
                <a:off x="7743128" y="4617893"/>
                <a:ext cx="628650" cy="628650"/>
              </a:xfrm>
              <a:prstGeom prst="ellipse">
                <a:avLst/>
              </a:prstGeom>
              <a:solidFill>
                <a:schemeClr val="accent2"/>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8" name="Oval 157">
                <a:extLst>
                  <a:ext uri="{FF2B5EF4-FFF2-40B4-BE49-F238E27FC236}">
                    <a16:creationId xmlns:a16="http://schemas.microsoft.com/office/drawing/2014/main" id="{FEAAA97E-B5D8-ECEE-7199-9297F8A38E3B}"/>
                  </a:ext>
                </a:extLst>
              </p:cNvPr>
              <p:cNvSpPr/>
              <p:nvPr/>
            </p:nvSpPr>
            <p:spPr>
              <a:xfrm>
                <a:off x="7678642" y="4553407"/>
                <a:ext cx="757622" cy="757622"/>
              </a:xfrm>
              <a:prstGeom prst="ellipse">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56" name="Graphic 155">
              <a:extLst>
                <a:ext uri="{FF2B5EF4-FFF2-40B4-BE49-F238E27FC236}">
                  <a16:creationId xmlns:a16="http://schemas.microsoft.com/office/drawing/2014/main" id="{C419CA3E-160A-F526-5C12-D31EC94609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55960" y="4695881"/>
              <a:ext cx="371792" cy="451092"/>
            </a:xfrm>
            <a:prstGeom prst="rect">
              <a:avLst/>
            </a:prstGeom>
          </p:spPr>
        </p:pic>
      </p:grpSp>
      <p:sp>
        <p:nvSpPr>
          <p:cNvPr id="5" name="TextBox 4">
            <a:hlinkClick r:id="rId16" action="ppaction://hlinksldjump"/>
            <a:extLst>
              <a:ext uri="{FF2B5EF4-FFF2-40B4-BE49-F238E27FC236}">
                <a16:creationId xmlns:a16="http://schemas.microsoft.com/office/drawing/2014/main" id="{33BE7231-FEB8-2BC5-0E8B-B6418CA0CFD0}"/>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8784918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A6BF-F994-3FC2-F926-E6E2AED181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DC465E-12A8-A833-5142-0524538B02E6}"/>
              </a:ext>
            </a:extLst>
          </p:cNvPr>
          <p:cNvSpPr/>
          <p:nvPr/>
        </p:nvSpPr>
        <p:spPr>
          <a:xfrm flipH="1">
            <a:off x="3958104" y="1920661"/>
            <a:ext cx="7714645" cy="3789448"/>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BEE65129-76FB-7048-3DE3-4626BE80F442}"/>
              </a:ext>
            </a:extLst>
          </p:cNvPr>
          <p:cNvSpPr/>
          <p:nvPr/>
        </p:nvSpPr>
        <p:spPr>
          <a:xfrm>
            <a:off x="3958105" y="4540319"/>
            <a:ext cx="7714645" cy="11697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IN"/>
          </a:p>
        </p:txBody>
      </p:sp>
      <p:sp>
        <p:nvSpPr>
          <p:cNvPr id="2" name="Title 1">
            <a:extLst>
              <a:ext uri="{FF2B5EF4-FFF2-40B4-BE49-F238E27FC236}">
                <a16:creationId xmlns:a16="http://schemas.microsoft.com/office/drawing/2014/main" id="{A9A6718F-BBA8-0623-24C7-0B2B61A67229}"/>
              </a:ext>
            </a:extLst>
          </p:cNvPr>
          <p:cNvSpPr>
            <a:spLocks noGrp="1"/>
          </p:cNvSpPr>
          <p:nvPr>
            <p:ph type="title"/>
          </p:nvPr>
        </p:nvSpPr>
        <p:spPr>
          <a:xfrm>
            <a:off x="457200" y="228601"/>
            <a:ext cx="11277600" cy="800100"/>
          </a:xfrm>
        </p:spPr>
        <p:txBody>
          <a:bodyPr>
            <a:normAutofit fontScale="90000"/>
          </a:bodyPr>
          <a:lstStyle/>
          <a:p>
            <a:r>
              <a:rPr lang="en-US"/>
              <a:t>Approximately 10–20% of Patients with HTN are Treatment Resistant</a:t>
            </a:r>
            <a:r>
              <a:rPr lang="en-US" baseline="30000"/>
              <a:t>1</a:t>
            </a:r>
          </a:p>
        </p:txBody>
      </p:sp>
      <p:sp>
        <p:nvSpPr>
          <p:cNvPr id="3" name="Slide Number Placeholder 2">
            <a:extLst>
              <a:ext uri="{FF2B5EF4-FFF2-40B4-BE49-F238E27FC236}">
                <a16:creationId xmlns:a16="http://schemas.microsoft.com/office/drawing/2014/main" id="{3B289EA7-C61F-3CA3-4333-A8450FCE196A}"/>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10</a:t>
            </a:fld>
            <a:endParaRPr lang="en-US"/>
          </a:p>
        </p:txBody>
      </p:sp>
      <p:sp>
        <p:nvSpPr>
          <p:cNvPr id="12" name="Text Placeholder 11">
            <a:extLst>
              <a:ext uri="{FF2B5EF4-FFF2-40B4-BE49-F238E27FC236}">
                <a16:creationId xmlns:a16="http://schemas.microsoft.com/office/drawing/2014/main" id="{21F375F1-D64B-0C5D-E4B3-F4F7A948AFEE}"/>
              </a:ext>
            </a:extLst>
          </p:cNvPr>
          <p:cNvSpPr>
            <a:spLocks noGrp="1"/>
          </p:cNvSpPr>
          <p:nvPr>
            <p:ph type="body" sz="quarter" idx="13"/>
          </p:nvPr>
        </p:nvSpPr>
        <p:spPr>
          <a:xfrm>
            <a:off x="457199" y="5852160"/>
            <a:ext cx="11277598" cy="1005840"/>
          </a:xfrm>
        </p:spPr>
        <p:txBody>
          <a:bodyPr/>
          <a:lstStyle/>
          <a:p>
            <a:r>
              <a:rPr lang="en-US" sz="900" baseline="30000" err="1"/>
              <a:t>a</a:t>
            </a:r>
            <a:r>
              <a:rPr lang="en-US" sz="900" err="1"/>
              <a:t>rHTN</a:t>
            </a:r>
            <a:r>
              <a:rPr lang="en-US" sz="900"/>
              <a:t> was classified if SBP ≥140 mm Hg and/or DBP ≥90 mm Hg while taking 3 or more antihypertensive drugs; or prescribed 4 or more antihypertensive drugs regardless of BP control. All other individuals with HTN was categorized as non-resistant. </a:t>
            </a:r>
            <a:r>
              <a:rPr lang="en-US" sz="900" err="1"/>
              <a:t>rHTN</a:t>
            </a:r>
            <a:r>
              <a:rPr lang="en-US" sz="900"/>
              <a:t> n=60,327, non-resistant HTN n=410,059; </a:t>
            </a:r>
            <a:r>
              <a:rPr lang="en-US" sz="900" baseline="30000" err="1"/>
              <a:t>b</a:t>
            </a:r>
            <a:r>
              <a:rPr lang="en-US" sz="900" err="1"/>
              <a:t>Multivariable</a:t>
            </a:r>
            <a:r>
              <a:rPr lang="en-US" sz="900"/>
              <a:t> adjusted HR (95% CI) for the outcomes of CHF=1.46 (1.40-1.52), ESKD=1.32 (1.27-1.37), IHD=1.24 (1.20-1.28), CVA=1.14 (1.10-1.19), and death=1.06 (1.03-1.08); </a:t>
            </a:r>
            <a:r>
              <a:rPr lang="en-US" sz="900" baseline="30000" err="1"/>
              <a:t>c</a:t>
            </a:r>
            <a:r>
              <a:rPr lang="en-US" sz="900" err="1"/>
              <a:t>CHF</a:t>
            </a:r>
            <a:r>
              <a:rPr lang="en-US" sz="900"/>
              <a:t> was defined as HF and cardiomyopathy; ESKD was defined as treatment with dialysis or kidney transplantation; IHD was defined as MI, angina, coronary occlusion, myocardial necrosis, and any procedure for PCI or CABG; CVA was defined as stroke, central nervous system bleed, or cerebrovascular disease/accident not otherwise specified.</a:t>
            </a:r>
          </a:p>
          <a:p>
            <a:r>
              <a:rPr lang="en-US" sz="900"/>
              <a:t>BP = blood pressure; CABG = coronary artery bypass graft; CHF = congestive heart failure; CI = confidence interval; CKD = chronic kidney disease; CVA = cerebral vascular accident; DBP = diastolic blood pressure; </a:t>
            </a:r>
            <a:br>
              <a:rPr lang="en-US" sz="900"/>
            </a:br>
            <a:r>
              <a:rPr lang="en-US" sz="900"/>
              <a:t>DM = diabetes mellitus; ESKD = </a:t>
            </a:r>
            <a:r>
              <a:rPr lang="en-US" sz="900">
                <a:solidFill>
                  <a:srgbClr val="1D1D1D"/>
                </a:solidFill>
                <a:latin typeface="Arial" panose="020B0604020202020204" pitchFamily="34" charset="0"/>
              </a:rPr>
              <a:t>end-stage kidney disease; HF = heart failure; HTN = hypertension; HR = hazard ratio; IHD = ischemic heart disease; MI = myocardial infarction; PCI = percutaneous intervention; </a:t>
            </a:r>
            <a:br>
              <a:rPr lang="en-US" sz="900">
                <a:solidFill>
                  <a:srgbClr val="1D1D1D"/>
                </a:solidFill>
                <a:latin typeface="Arial" panose="020B0604020202020204" pitchFamily="34" charset="0"/>
              </a:rPr>
            </a:br>
            <a:r>
              <a:rPr lang="en-US" sz="900" err="1">
                <a:solidFill>
                  <a:srgbClr val="1D1D1D"/>
                </a:solidFill>
                <a:latin typeface="Arial" panose="020B0604020202020204" pitchFamily="34" charset="0"/>
              </a:rPr>
              <a:t>rHTN</a:t>
            </a:r>
            <a:r>
              <a:rPr lang="en-US" sz="900">
                <a:solidFill>
                  <a:srgbClr val="1D1D1D"/>
                </a:solidFill>
                <a:latin typeface="Arial" panose="020B0604020202020204" pitchFamily="34" charset="0"/>
              </a:rPr>
              <a:t> = resistant hypertension; SBP = systolic blood pressure.</a:t>
            </a:r>
          </a:p>
          <a:p>
            <a:r>
              <a:rPr lang="en-US" sz="900">
                <a:solidFill>
                  <a:srgbClr val="1D1D1D"/>
                </a:solidFill>
                <a:latin typeface="Arial" panose="020B0604020202020204" pitchFamily="34" charset="0"/>
              </a:rPr>
              <a:t>1. McEvoy JW et al. </a:t>
            </a:r>
            <a:r>
              <a:rPr lang="en-US" sz="900" i="1" err="1">
                <a:solidFill>
                  <a:srgbClr val="1D1D1D"/>
                </a:solidFill>
                <a:latin typeface="Arial" panose="020B0604020202020204" pitchFamily="34" charset="0"/>
              </a:rPr>
              <a:t>Eur</a:t>
            </a:r>
            <a:r>
              <a:rPr lang="en-US" sz="900" i="1">
                <a:solidFill>
                  <a:srgbClr val="1D1D1D"/>
                </a:solidFill>
                <a:latin typeface="Arial" panose="020B0604020202020204" pitchFamily="34" charset="0"/>
              </a:rPr>
              <a:t> Heart J. </a:t>
            </a:r>
            <a:r>
              <a:rPr lang="en-US" sz="900">
                <a:solidFill>
                  <a:srgbClr val="1D1D1D"/>
                </a:solidFill>
                <a:latin typeface="Arial" panose="020B0604020202020204" pitchFamily="34" charset="0"/>
              </a:rPr>
              <a:t>2024;45(38):3912-4018; 2. </a:t>
            </a:r>
            <a:r>
              <a:rPr lang="en-US" sz="900"/>
              <a:t>Jones DW et al. Pre-print</a:t>
            </a:r>
            <a:r>
              <a:rPr lang="en-US" sz="900" i="1"/>
              <a:t>. J Am Coll </a:t>
            </a:r>
            <a:r>
              <a:rPr lang="en-US" sz="900" i="1" err="1"/>
              <a:t>Cardiol</a:t>
            </a:r>
            <a:r>
              <a:rPr lang="en-US" sz="900"/>
              <a:t>. 2025; 3. Sim JJ et al. </a:t>
            </a:r>
            <a:r>
              <a:rPr lang="en-US" sz="900" i="1"/>
              <a:t>Kidney Int. </a:t>
            </a:r>
            <a:r>
              <a:rPr lang="en-US" sz="900"/>
              <a:t>2015;88(3):622-632.</a:t>
            </a:r>
          </a:p>
        </p:txBody>
      </p:sp>
      <p:sp>
        <p:nvSpPr>
          <p:cNvPr id="9" name="Rectangle: Top Corners Rounded 8">
            <a:extLst>
              <a:ext uri="{FF2B5EF4-FFF2-40B4-BE49-F238E27FC236}">
                <a16:creationId xmlns:a16="http://schemas.microsoft.com/office/drawing/2014/main" id="{5993AFEA-3137-5DB6-E7B6-920A77D38F5B}"/>
              </a:ext>
            </a:extLst>
          </p:cNvPr>
          <p:cNvSpPr/>
          <p:nvPr/>
        </p:nvSpPr>
        <p:spPr>
          <a:xfrm>
            <a:off x="3958104" y="1269045"/>
            <a:ext cx="7714650" cy="735303"/>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600" b="1" i="0" u="none" strike="noStrike" kern="1200" cap="none" spc="0" normalizeH="0" baseline="0" noProof="0">
                <a:ln>
                  <a:noFill/>
                </a:ln>
                <a:solidFill>
                  <a:schemeClr val="bg1"/>
                </a:solidFill>
                <a:effectLst/>
                <a:uLnTx/>
                <a:uFillTx/>
                <a:ea typeface="微软雅黑"/>
                <a:cs typeface="Arial" panose="020B0604020202020204" pitchFamily="34" charset="0"/>
              </a:rPr>
              <a:t>Patients with </a:t>
            </a:r>
            <a:r>
              <a:rPr kumimoji="0" lang="en-GB" sz="1600" b="1" i="0" u="none" strike="noStrike" kern="1200" cap="none" spc="0" normalizeH="0" baseline="0" noProof="0" err="1">
                <a:ln>
                  <a:noFill/>
                </a:ln>
                <a:solidFill>
                  <a:schemeClr val="bg1"/>
                </a:solidFill>
                <a:effectLst/>
                <a:uLnTx/>
                <a:uFillTx/>
                <a:ea typeface="微软雅黑"/>
                <a:cs typeface="Arial" panose="020B0604020202020204" pitchFamily="34" charset="0"/>
              </a:rPr>
              <a:t>rHTN</a:t>
            </a:r>
            <a:r>
              <a:rPr kumimoji="0" lang="en-GB" sz="1600" b="1" i="0" u="none" strike="noStrike" kern="1200" cap="none" spc="0" normalizeH="0" baseline="0" noProof="0">
                <a:ln>
                  <a:noFill/>
                </a:ln>
                <a:solidFill>
                  <a:schemeClr val="bg1"/>
                </a:solidFill>
                <a:effectLst/>
                <a:uLnTx/>
                <a:uFillTx/>
                <a:ea typeface="微软雅黑"/>
                <a:cs typeface="Arial" panose="020B0604020202020204" pitchFamily="34" charset="0"/>
              </a:rPr>
              <a:t> </a:t>
            </a:r>
            <a:r>
              <a:rPr kumimoji="0" lang="en-GB" sz="1600" b="0" i="0" u="none" strike="noStrike" kern="1200" cap="none" spc="0" normalizeH="0" baseline="0" noProof="0">
                <a:ln>
                  <a:noFill/>
                </a:ln>
                <a:solidFill>
                  <a:schemeClr val="bg1"/>
                </a:solidFill>
                <a:effectLst/>
                <a:uLnTx/>
                <a:uFillTx/>
                <a:ea typeface="微软雅黑"/>
                <a:cs typeface="Arial" panose="020B0604020202020204" pitchFamily="34" charset="0"/>
              </a:rPr>
              <a:t>have a </a:t>
            </a:r>
            <a:r>
              <a:rPr kumimoji="0" lang="en-GB" sz="1600" b="1" i="0" u="none" strike="noStrike" kern="1200" cap="none" spc="0" normalizeH="0" baseline="0" noProof="0">
                <a:ln>
                  <a:noFill/>
                </a:ln>
                <a:solidFill>
                  <a:schemeClr val="bg1"/>
                </a:solidFill>
                <a:effectLst/>
                <a:uLnTx/>
                <a:uFillTx/>
                <a:ea typeface="微软雅黑"/>
                <a:cs typeface="Arial" panose="020B0604020202020204" pitchFamily="34" charset="0"/>
              </a:rPr>
              <a:t>higher risk of poor outcomes</a:t>
            </a:r>
            <a:r>
              <a:rPr kumimoji="0" lang="en-GB" sz="1600" i="0" u="none" strike="noStrike" kern="1200" cap="none" spc="0" normalizeH="0" baseline="0" noProof="0">
                <a:ln>
                  <a:noFill/>
                </a:ln>
                <a:solidFill>
                  <a:schemeClr val="bg1"/>
                </a:solidFill>
                <a:effectLst/>
                <a:uLnTx/>
                <a:uFillTx/>
                <a:ea typeface="微软雅黑"/>
                <a:cs typeface="Arial" panose="020B0604020202020204" pitchFamily="34" charset="0"/>
              </a:rPr>
              <a:t> compared </a:t>
            </a:r>
          </a:p>
          <a:p>
            <a:pPr algn="ctr"/>
            <a:r>
              <a:rPr kumimoji="0" lang="en-GB" sz="1600" i="0" u="none" strike="noStrike" kern="1200" cap="none" spc="0" normalizeH="0" baseline="0" noProof="0">
                <a:ln>
                  <a:noFill/>
                </a:ln>
                <a:solidFill>
                  <a:schemeClr val="bg1"/>
                </a:solidFill>
                <a:effectLst/>
                <a:uLnTx/>
                <a:uFillTx/>
                <a:ea typeface="微软雅黑"/>
                <a:cs typeface="Arial" panose="020B0604020202020204" pitchFamily="34" charset="0"/>
              </a:rPr>
              <a:t>to those with non-resistant HTN</a:t>
            </a:r>
            <a:r>
              <a:rPr kumimoji="0" lang="en-GB" sz="1600" i="0" u="none" strike="noStrike" kern="1200" cap="none" spc="0" normalizeH="0" baseline="30000" noProof="0">
                <a:ln>
                  <a:noFill/>
                </a:ln>
                <a:solidFill>
                  <a:schemeClr val="bg1"/>
                </a:solidFill>
                <a:effectLst/>
                <a:uLnTx/>
                <a:uFillTx/>
                <a:ea typeface="微软雅黑"/>
                <a:cs typeface="Arial" panose="020B0604020202020204" pitchFamily="34" charset="0"/>
              </a:rPr>
              <a:t>3,</a:t>
            </a:r>
            <a:r>
              <a:rPr lang="en-GB" sz="1600" baseline="30000">
                <a:solidFill>
                  <a:schemeClr val="bg1"/>
                </a:solidFill>
                <a:ea typeface="微软雅黑"/>
                <a:cs typeface="Arial" panose="020B0604020202020204" pitchFamily="34" charset="0"/>
              </a:rPr>
              <a:t>a</a:t>
            </a:r>
            <a:r>
              <a:rPr kumimoji="0" lang="en-GB" sz="1600" i="0" u="none" strike="noStrike" kern="1200" cap="none" spc="0" normalizeH="0" baseline="30000" noProof="0">
                <a:ln>
                  <a:noFill/>
                </a:ln>
                <a:solidFill>
                  <a:schemeClr val="bg1"/>
                </a:solidFill>
                <a:effectLst/>
                <a:uLnTx/>
                <a:uFillTx/>
                <a:ea typeface="微软雅黑"/>
                <a:cs typeface="Arial" panose="020B0604020202020204" pitchFamily="34" charset="0"/>
              </a:rPr>
              <a:t>,</a:t>
            </a:r>
            <a:r>
              <a:rPr lang="en-GB" sz="1600" baseline="30000">
                <a:solidFill>
                  <a:schemeClr val="bg1"/>
                </a:solidFill>
                <a:ea typeface="微软雅黑"/>
                <a:cs typeface="Arial" panose="020B0604020202020204" pitchFamily="34" charset="0"/>
              </a:rPr>
              <a:t>b</a:t>
            </a:r>
            <a:r>
              <a:rPr kumimoji="0" lang="en-GB" sz="1600" i="0" u="none" strike="noStrike" kern="1200" cap="none" spc="0" normalizeH="0" baseline="30000" noProof="0">
                <a:ln>
                  <a:noFill/>
                </a:ln>
                <a:solidFill>
                  <a:schemeClr val="bg1"/>
                </a:solidFill>
                <a:effectLst/>
                <a:uLnTx/>
                <a:uFillTx/>
                <a:ea typeface="微软雅黑"/>
                <a:cs typeface="Arial" panose="020B0604020202020204" pitchFamily="34" charset="0"/>
              </a:rPr>
              <a:t>,</a:t>
            </a:r>
            <a:r>
              <a:rPr lang="en-GB" sz="1600" baseline="30000">
                <a:solidFill>
                  <a:schemeClr val="bg1"/>
                </a:solidFill>
                <a:ea typeface="微软雅黑"/>
                <a:cs typeface="Arial" panose="020B0604020202020204" pitchFamily="34" charset="0"/>
              </a:rPr>
              <a:t>c</a:t>
            </a:r>
            <a:endParaRPr kumimoji="0" lang="en-GB" sz="1600" b="0" i="0" u="none" strike="noStrike" kern="1200" cap="none" spc="0" normalizeH="0" baseline="30000" noProof="0">
              <a:ln>
                <a:noFill/>
              </a:ln>
              <a:solidFill>
                <a:schemeClr val="bg1"/>
              </a:solidFill>
              <a:effectLst/>
              <a:uLnTx/>
              <a:uFillTx/>
              <a:ea typeface="微软雅黑"/>
              <a:cs typeface="Arial" panose="020B0604020202020204" pitchFamily="34" charset="0"/>
            </a:endParaRPr>
          </a:p>
        </p:txBody>
      </p:sp>
      <p:grpSp>
        <p:nvGrpSpPr>
          <p:cNvPr id="28" name="Group 27">
            <a:extLst>
              <a:ext uri="{FF2B5EF4-FFF2-40B4-BE49-F238E27FC236}">
                <a16:creationId xmlns:a16="http://schemas.microsoft.com/office/drawing/2014/main" id="{42E879AF-F54B-1CA9-CE20-5C669055BE22}"/>
              </a:ext>
            </a:extLst>
          </p:cNvPr>
          <p:cNvGrpSpPr/>
          <p:nvPr/>
        </p:nvGrpSpPr>
        <p:grpSpPr>
          <a:xfrm>
            <a:off x="519243" y="1269044"/>
            <a:ext cx="3207294" cy="4441065"/>
            <a:chOff x="519243" y="1269044"/>
            <a:chExt cx="3207294" cy="4441065"/>
          </a:xfrm>
        </p:grpSpPr>
        <p:sp>
          <p:nvSpPr>
            <p:cNvPr id="5" name="Rectangle 4">
              <a:extLst>
                <a:ext uri="{FF2B5EF4-FFF2-40B4-BE49-F238E27FC236}">
                  <a16:creationId xmlns:a16="http://schemas.microsoft.com/office/drawing/2014/main" id="{6AEBCD58-0E23-E7FD-DF66-5408996A5EEA}"/>
                </a:ext>
              </a:extLst>
            </p:cNvPr>
            <p:cNvSpPr/>
            <p:nvPr/>
          </p:nvSpPr>
          <p:spPr>
            <a:xfrm flipH="1">
              <a:off x="519243" y="1832693"/>
              <a:ext cx="3207287" cy="3877416"/>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6F675B38-7D13-9DD3-DEAF-799753BD7262}"/>
                </a:ext>
              </a:extLst>
            </p:cNvPr>
            <p:cNvSpPr txBox="1"/>
            <p:nvPr/>
          </p:nvSpPr>
          <p:spPr>
            <a:xfrm>
              <a:off x="519250" y="1269044"/>
              <a:ext cx="3207287" cy="714039"/>
            </a:xfrm>
            <a:prstGeom prst="round2SameRect">
              <a:avLst/>
            </a:prstGeom>
            <a:solidFill>
              <a:schemeClr val="accent2">
                <a:lumMod val="75000"/>
              </a:schemeClr>
            </a:solidFill>
            <a:ln>
              <a:solidFill>
                <a:schemeClr val="tx2"/>
              </a:solidFill>
            </a:ln>
          </p:spPr>
          <p:txBody>
            <a:bodyPr wrap="square" rtlCol="0" anchor="ctr">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Common Risk </a:t>
              </a:r>
              <a:r>
                <a:rPr lang="en-US" sz="1600" b="1">
                  <a:solidFill>
                    <a:schemeClr val="bg1"/>
                  </a:solidFill>
                  <a:latin typeface="Arial" panose="020B0604020202020204"/>
                </a:rPr>
                <a:t>F</a:t>
              </a: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actors</a:t>
              </a:r>
              <a:r>
                <a:rPr kumimoji="0" lang="en-US" sz="1600" b="1" i="0" u="none" strike="noStrike" kern="1200" cap="none" spc="0" normalizeH="0" baseline="30000" noProof="0">
                  <a:ln>
                    <a:noFill/>
                  </a:ln>
                  <a:solidFill>
                    <a:schemeClr val="bg1"/>
                  </a:solidFill>
                  <a:effectLst/>
                  <a:uLnTx/>
                  <a:uFillTx/>
                  <a:latin typeface="Arial" panose="020B0604020202020204"/>
                  <a:ea typeface="+mn-ea"/>
                  <a:cs typeface="+mn-cs"/>
                </a:rPr>
                <a:t>2</a:t>
              </a:r>
              <a:r>
                <a:rPr kumimoji="0" lang="en-US" sz="1600" b="1" i="0" u="none" strike="noStrike" kern="1200" cap="none" spc="0" normalizeH="0" baseline="0" noProof="0">
                  <a:ln>
                    <a:noFill/>
                  </a:ln>
                  <a:solidFill>
                    <a:schemeClr val="bg1"/>
                  </a:solidFill>
                  <a:effectLst/>
                  <a:uLnTx/>
                  <a:uFillTx/>
                  <a:latin typeface="Arial" panose="020B0604020202020204"/>
                  <a:ea typeface="+mn-ea"/>
                  <a:cs typeface="+mn-cs"/>
                </a:rPr>
                <a:t>:  </a:t>
              </a:r>
            </a:p>
          </p:txBody>
        </p:sp>
        <p:grpSp>
          <p:nvGrpSpPr>
            <p:cNvPr id="52" name="Group 51">
              <a:extLst>
                <a:ext uri="{FF2B5EF4-FFF2-40B4-BE49-F238E27FC236}">
                  <a16:creationId xmlns:a16="http://schemas.microsoft.com/office/drawing/2014/main" id="{3D4FE733-9241-AF50-5273-CCCA8E74D699}"/>
                </a:ext>
              </a:extLst>
            </p:cNvPr>
            <p:cNvGrpSpPr/>
            <p:nvPr/>
          </p:nvGrpSpPr>
          <p:grpSpPr>
            <a:xfrm>
              <a:off x="878164" y="2132880"/>
              <a:ext cx="2489451" cy="3447213"/>
              <a:chOff x="701869" y="2385191"/>
              <a:chExt cx="2489451" cy="3447213"/>
            </a:xfrm>
          </p:grpSpPr>
          <p:sp>
            <p:nvSpPr>
              <p:cNvPr id="53" name="TextBox 52">
                <a:extLst>
                  <a:ext uri="{FF2B5EF4-FFF2-40B4-BE49-F238E27FC236}">
                    <a16:creationId xmlns:a16="http://schemas.microsoft.com/office/drawing/2014/main" id="{20B74338-71E2-980E-EBCF-40A0E33C04FD}"/>
                  </a:ext>
                </a:extLst>
              </p:cNvPr>
              <p:cNvSpPr txBox="1">
                <a:spLocks/>
              </p:cNvSpPr>
              <p:nvPr/>
            </p:nvSpPr>
            <p:spPr>
              <a:xfrm>
                <a:off x="882869" y="2461456"/>
                <a:ext cx="2308451" cy="432792"/>
              </a:xfrm>
              <a:prstGeom prst="roundRect">
                <a:avLst>
                  <a:gd name="adj" fmla="val 50000"/>
                </a:avLst>
              </a:prstGeom>
              <a:solidFill>
                <a:schemeClr val="accent1"/>
              </a:solidFill>
              <a:ln>
                <a:solidFill>
                  <a:schemeClr val="accent1"/>
                </a:solidFill>
              </a:ln>
            </p:spPr>
            <p:txBody>
              <a:bodyPr wrap="square" lIns="640080" tIns="45720" rIns="45720" bIns="45720" rtlCol="0" anchor="ctr">
                <a:spAutoFit/>
              </a:bodyPr>
              <a:lstStyle/>
              <a:p>
                <a:pPr marL="0" marR="0" lvl="0" indent="0" defTabSz="1219170" rtl="0" eaLnBrk="1" fontAlgn="auto" latinLnBrk="0" hangingPunct="1">
                  <a:lnSpc>
                    <a:spcPct val="100000"/>
                  </a:lnSpc>
                  <a:spcBef>
                    <a:spcPts val="0"/>
                  </a:spcBef>
                  <a:spcAft>
                    <a:spcPts val="2400"/>
                  </a:spcAft>
                  <a:buClr>
                    <a:srgbClr val="000000"/>
                  </a:buClr>
                  <a:buSzTx/>
                  <a:buFontTx/>
                  <a:buNone/>
                  <a:tabLst/>
                  <a:defRPr/>
                </a:pPr>
                <a:r>
                  <a:rPr kumimoji="0" lang="en-US" sz="1400" b="1" i="0" u="none" strike="noStrike" kern="1200" cap="none" spc="0" normalizeH="0" noProof="0">
                    <a:ln>
                      <a:noFill/>
                    </a:ln>
                    <a:solidFill>
                      <a:schemeClr val="bg1"/>
                    </a:solidFill>
                    <a:effectLst/>
                    <a:uLnTx/>
                    <a:uFillTx/>
                    <a:ea typeface="+mn-ea"/>
                    <a:cs typeface="Arial" panose="020B0604020202020204" pitchFamily="34" charset="0"/>
                  </a:rPr>
                  <a:t>Older age</a:t>
                </a:r>
              </a:p>
            </p:txBody>
          </p:sp>
          <p:sp>
            <p:nvSpPr>
              <p:cNvPr id="54" name="TextBox 53">
                <a:extLst>
                  <a:ext uri="{FF2B5EF4-FFF2-40B4-BE49-F238E27FC236}">
                    <a16:creationId xmlns:a16="http://schemas.microsoft.com/office/drawing/2014/main" id="{28493D7C-9D61-22EF-469C-677C5BF2FE12}"/>
                  </a:ext>
                </a:extLst>
              </p:cNvPr>
              <p:cNvSpPr txBox="1">
                <a:spLocks/>
              </p:cNvSpPr>
              <p:nvPr/>
            </p:nvSpPr>
            <p:spPr>
              <a:xfrm>
                <a:off x="882869" y="3170116"/>
                <a:ext cx="2308451" cy="432792"/>
              </a:xfrm>
              <a:prstGeom prst="roundRect">
                <a:avLst>
                  <a:gd name="adj" fmla="val 50000"/>
                </a:avLst>
              </a:prstGeom>
              <a:solidFill>
                <a:schemeClr val="accent2"/>
              </a:solidFill>
              <a:ln>
                <a:solidFill>
                  <a:schemeClr val="accent2"/>
                </a:solidFill>
              </a:ln>
            </p:spPr>
            <p:txBody>
              <a:bodyPr wrap="square" lIns="640080" tIns="45720" rIns="45720" bIns="45720" rtlCol="0" anchor="ctr">
                <a:spAutoFit/>
              </a:bodyPr>
              <a:lstStyle/>
              <a:p>
                <a:pPr marL="0" marR="0" lvl="0" indent="0" defTabSz="1219170" rtl="0" eaLnBrk="1" fontAlgn="auto" latinLnBrk="0" hangingPunct="1">
                  <a:lnSpc>
                    <a:spcPct val="100000"/>
                  </a:lnSpc>
                  <a:spcBef>
                    <a:spcPts val="0"/>
                  </a:spcBef>
                  <a:spcAft>
                    <a:spcPts val="2400"/>
                  </a:spcAft>
                  <a:buClr>
                    <a:srgbClr val="000000"/>
                  </a:buClr>
                  <a:buSzTx/>
                  <a:buFontTx/>
                  <a:buNone/>
                  <a:tabLst/>
                  <a:defRPr/>
                </a:pPr>
                <a:r>
                  <a:rPr kumimoji="0" lang="en-US" sz="1400" b="1" i="0" u="none" strike="noStrike" kern="1200" cap="none" spc="0" normalizeH="0" noProof="0">
                    <a:ln>
                      <a:noFill/>
                    </a:ln>
                    <a:solidFill>
                      <a:schemeClr val="bg1"/>
                    </a:solidFill>
                    <a:effectLst/>
                    <a:uLnTx/>
                    <a:uFillTx/>
                    <a:ea typeface="+mn-ea"/>
                    <a:cs typeface="Arial" panose="020B0604020202020204" pitchFamily="34" charset="0"/>
                  </a:rPr>
                  <a:t>Obesity</a:t>
                </a:r>
              </a:p>
            </p:txBody>
          </p:sp>
          <p:sp>
            <p:nvSpPr>
              <p:cNvPr id="55" name="TextBox 54">
                <a:extLst>
                  <a:ext uri="{FF2B5EF4-FFF2-40B4-BE49-F238E27FC236}">
                    <a16:creationId xmlns:a16="http://schemas.microsoft.com/office/drawing/2014/main" id="{ED0A6336-61CD-5D3C-2813-1BDD4C7BAC15}"/>
                  </a:ext>
                </a:extLst>
              </p:cNvPr>
              <p:cNvSpPr txBox="1">
                <a:spLocks/>
              </p:cNvSpPr>
              <p:nvPr/>
            </p:nvSpPr>
            <p:spPr>
              <a:xfrm>
                <a:off x="882869" y="3878776"/>
                <a:ext cx="2308451" cy="432792"/>
              </a:xfrm>
              <a:prstGeom prst="roundRect">
                <a:avLst>
                  <a:gd name="adj" fmla="val 50000"/>
                </a:avLst>
              </a:prstGeom>
              <a:solidFill>
                <a:schemeClr val="accent4"/>
              </a:solidFill>
              <a:ln>
                <a:solidFill>
                  <a:schemeClr val="accent4"/>
                </a:solidFill>
              </a:ln>
            </p:spPr>
            <p:txBody>
              <a:bodyPr wrap="square" lIns="640080" tIns="45720" rIns="45720" bIns="45720" rtlCol="0" anchor="ctr">
                <a:spAutoFit/>
              </a:bodyPr>
              <a:lstStyle/>
              <a:p>
                <a:pPr marL="0" marR="0" lvl="0" indent="0" defTabSz="1219170" rtl="0" eaLnBrk="1" fontAlgn="auto" latinLnBrk="0" hangingPunct="1">
                  <a:lnSpc>
                    <a:spcPct val="100000"/>
                  </a:lnSpc>
                  <a:spcBef>
                    <a:spcPts val="0"/>
                  </a:spcBef>
                  <a:spcAft>
                    <a:spcPts val="2400"/>
                  </a:spcAft>
                  <a:buClr>
                    <a:srgbClr val="000000"/>
                  </a:buClr>
                  <a:buSzTx/>
                  <a:buFontTx/>
                  <a:buNone/>
                  <a:tabLst/>
                  <a:defRPr/>
                </a:pPr>
                <a:r>
                  <a:rPr kumimoji="0" lang="en-US" sz="1400" b="1" i="0" u="none" strike="noStrike" kern="1200" cap="none" spc="0" normalizeH="0" noProof="0">
                    <a:ln>
                      <a:noFill/>
                    </a:ln>
                    <a:solidFill>
                      <a:schemeClr val="bg1"/>
                    </a:solidFill>
                    <a:effectLst/>
                    <a:uLnTx/>
                    <a:uFillTx/>
                    <a:ea typeface="+mn-ea"/>
                    <a:cs typeface="Arial" panose="020B0604020202020204" pitchFamily="34" charset="0"/>
                  </a:rPr>
                  <a:t>CKD</a:t>
                </a:r>
              </a:p>
            </p:txBody>
          </p:sp>
          <p:sp>
            <p:nvSpPr>
              <p:cNvPr id="56" name="TextBox 55">
                <a:extLst>
                  <a:ext uri="{FF2B5EF4-FFF2-40B4-BE49-F238E27FC236}">
                    <a16:creationId xmlns:a16="http://schemas.microsoft.com/office/drawing/2014/main" id="{ED4D9328-68BE-D4F1-637B-94C5A5AC1A54}"/>
                  </a:ext>
                </a:extLst>
              </p:cNvPr>
              <p:cNvSpPr txBox="1">
                <a:spLocks/>
              </p:cNvSpPr>
              <p:nvPr/>
            </p:nvSpPr>
            <p:spPr>
              <a:xfrm>
                <a:off x="882869" y="4587436"/>
                <a:ext cx="2308451" cy="432792"/>
              </a:xfrm>
              <a:prstGeom prst="roundRect">
                <a:avLst>
                  <a:gd name="adj" fmla="val 50000"/>
                </a:avLst>
              </a:prstGeom>
              <a:solidFill>
                <a:schemeClr val="accent3">
                  <a:lumMod val="75000"/>
                </a:schemeClr>
              </a:solidFill>
              <a:ln>
                <a:solidFill>
                  <a:schemeClr val="accent3">
                    <a:lumMod val="75000"/>
                  </a:schemeClr>
                </a:solidFill>
              </a:ln>
            </p:spPr>
            <p:txBody>
              <a:bodyPr wrap="square" lIns="640080" tIns="45720" rIns="45720" bIns="45720" rtlCol="0" anchor="ctr">
                <a:spAutoFit/>
              </a:bodyPr>
              <a:lstStyle/>
              <a:p>
                <a:pPr marL="0" marR="0" lvl="0" indent="0" defTabSz="1219170" rtl="0" eaLnBrk="1" fontAlgn="auto" latinLnBrk="0" hangingPunct="1">
                  <a:lnSpc>
                    <a:spcPct val="100000"/>
                  </a:lnSpc>
                  <a:spcBef>
                    <a:spcPts val="0"/>
                  </a:spcBef>
                  <a:spcAft>
                    <a:spcPts val="2400"/>
                  </a:spcAft>
                  <a:buClr>
                    <a:srgbClr val="000000"/>
                  </a:buClr>
                  <a:buSzTx/>
                  <a:buFontTx/>
                  <a:buNone/>
                  <a:tabLst/>
                  <a:defRPr/>
                </a:pPr>
                <a:r>
                  <a:rPr kumimoji="0" lang="en-US" sz="1400" b="1" i="0" u="none" strike="noStrike" kern="1200" cap="none" spc="0" normalizeH="0" noProof="0">
                    <a:ln>
                      <a:noFill/>
                    </a:ln>
                    <a:solidFill>
                      <a:schemeClr val="bg1"/>
                    </a:solidFill>
                    <a:effectLst/>
                    <a:uLnTx/>
                    <a:uFillTx/>
                    <a:ea typeface="+mn-ea"/>
                    <a:cs typeface="Arial" panose="020B0604020202020204" pitchFamily="34" charset="0"/>
                  </a:rPr>
                  <a:t>Black race</a:t>
                </a:r>
              </a:p>
            </p:txBody>
          </p:sp>
          <p:sp>
            <p:nvSpPr>
              <p:cNvPr id="57" name="TextBox 56">
                <a:extLst>
                  <a:ext uri="{FF2B5EF4-FFF2-40B4-BE49-F238E27FC236}">
                    <a16:creationId xmlns:a16="http://schemas.microsoft.com/office/drawing/2014/main" id="{F8164FE4-6493-3025-8449-C6DBF3DFC389}"/>
                  </a:ext>
                </a:extLst>
              </p:cNvPr>
              <p:cNvSpPr txBox="1">
                <a:spLocks/>
              </p:cNvSpPr>
              <p:nvPr/>
            </p:nvSpPr>
            <p:spPr>
              <a:xfrm>
                <a:off x="882869" y="5296096"/>
                <a:ext cx="2308451" cy="432792"/>
              </a:xfrm>
              <a:prstGeom prst="roundRect">
                <a:avLst>
                  <a:gd name="adj" fmla="val 50000"/>
                </a:avLst>
              </a:prstGeom>
              <a:solidFill>
                <a:schemeClr val="accent5">
                  <a:lumMod val="75000"/>
                </a:schemeClr>
              </a:solidFill>
              <a:ln>
                <a:solidFill>
                  <a:schemeClr val="accent5">
                    <a:lumMod val="75000"/>
                  </a:schemeClr>
                </a:solidFill>
              </a:ln>
            </p:spPr>
            <p:txBody>
              <a:bodyPr wrap="square" lIns="640080" tIns="45720" rIns="45720" bIns="45720" rtlCol="0" anchor="ctr">
                <a:spAutoFit/>
              </a:bodyPr>
              <a:lstStyle/>
              <a:p>
                <a:pPr marL="0" marR="0" lvl="0" indent="0" defTabSz="1219170" rtl="0" eaLnBrk="1" fontAlgn="auto" latinLnBrk="0" hangingPunct="1">
                  <a:lnSpc>
                    <a:spcPct val="100000"/>
                  </a:lnSpc>
                  <a:spcBef>
                    <a:spcPts val="0"/>
                  </a:spcBef>
                  <a:spcAft>
                    <a:spcPts val="2400"/>
                  </a:spcAft>
                  <a:buClr>
                    <a:srgbClr val="000000"/>
                  </a:buClr>
                  <a:buSzTx/>
                  <a:buFontTx/>
                  <a:buNone/>
                  <a:tabLst/>
                  <a:defRPr/>
                </a:pPr>
                <a:r>
                  <a:rPr kumimoji="0" lang="en-US" sz="1400" b="1" i="0" u="none" strike="noStrike" kern="1200" cap="none" spc="0" normalizeH="0" noProof="0">
                    <a:ln>
                      <a:noFill/>
                    </a:ln>
                    <a:solidFill>
                      <a:schemeClr val="bg1"/>
                    </a:solidFill>
                    <a:effectLst/>
                    <a:uLnTx/>
                    <a:uFillTx/>
                    <a:ea typeface="+mn-ea"/>
                    <a:cs typeface="Arial" panose="020B0604020202020204" pitchFamily="34" charset="0"/>
                  </a:rPr>
                  <a:t>DM</a:t>
                </a:r>
              </a:p>
            </p:txBody>
          </p:sp>
          <p:grpSp>
            <p:nvGrpSpPr>
              <p:cNvPr id="58" name="Group 57">
                <a:extLst>
                  <a:ext uri="{FF2B5EF4-FFF2-40B4-BE49-F238E27FC236}">
                    <a16:creationId xmlns:a16="http://schemas.microsoft.com/office/drawing/2014/main" id="{9C00FA96-551E-321D-6D8E-5A6077438E16}"/>
                  </a:ext>
                </a:extLst>
              </p:cNvPr>
              <p:cNvGrpSpPr/>
              <p:nvPr/>
            </p:nvGrpSpPr>
            <p:grpSpPr>
              <a:xfrm>
                <a:off x="701869" y="2385191"/>
                <a:ext cx="612573" cy="3447213"/>
                <a:chOff x="1040305" y="2385191"/>
                <a:chExt cx="612573" cy="3447213"/>
              </a:xfrm>
            </p:grpSpPr>
            <p:sp>
              <p:nvSpPr>
                <p:cNvPr id="59" name="Oval 58">
                  <a:extLst>
                    <a:ext uri="{FF2B5EF4-FFF2-40B4-BE49-F238E27FC236}">
                      <a16:creationId xmlns:a16="http://schemas.microsoft.com/office/drawing/2014/main" id="{30CB6193-C1D4-C1D6-5C87-B9848F843B01}"/>
                    </a:ext>
                  </a:extLst>
                </p:cNvPr>
                <p:cNvSpPr/>
                <p:nvPr/>
              </p:nvSpPr>
              <p:spPr>
                <a:xfrm>
                  <a:off x="1040305" y="2385191"/>
                  <a:ext cx="612573" cy="61257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0" name="Oval 59">
                  <a:extLst>
                    <a:ext uri="{FF2B5EF4-FFF2-40B4-BE49-F238E27FC236}">
                      <a16:creationId xmlns:a16="http://schemas.microsoft.com/office/drawing/2014/main" id="{4C3DDE37-FE27-02C4-5A65-AE462D15905E}"/>
                    </a:ext>
                  </a:extLst>
                </p:cNvPr>
                <p:cNvSpPr/>
                <p:nvPr/>
              </p:nvSpPr>
              <p:spPr>
                <a:xfrm>
                  <a:off x="1087053" y="2431939"/>
                  <a:ext cx="519077" cy="519077"/>
                </a:xfrm>
                <a:prstGeom prst="ellipse">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1" name="Oval 60">
                  <a:extLst>
                    <a:ext uri="{FF2B5EF4-FFF2-40B4-BE49-F238E27FC236}">
                      <a16:creationId xmlns:a16="http://schemas.microsoft.com/office/drawing/2014/main" id="{7F40A836-0036-18D2-6FEF-58A17231E6A8}"/>
                    </a:ext>
                  </a:extLst>
                </p:cNvPr>
                <p:cNvSpPr/>
                <p:nvPr/>
              </p:nvSpPr>
              <p:spPr>
                <a:xfrm>
                  <a:off x="1040305" y="3093851"/>
                  <a:ext cx="612573" cy="61257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2" name="Oval 61">
                  <a:extLst>
                    <a:ext uri="{FF2B5EF4-FFF2-40B4-BE49-F238E27FC236}">
                      <a16:creationId xmlns:a16="http://schemas.microsoft.com/office/drawing/2014/main" id="{67939B42-9C2E-B466-CB3B-C0F03BFBD940}"/>
                    </a:ext>
                  </a:extLst>
                </p:cNvPr>
                <p:cNvSpPr/>
                <p:nvPr/>
              </p:nvSpPr>
              <p:spPr>
                <a:xfrm>
                  <a:off x="1087053" y="3140599"/>
                  <a:ext cx="519077" cy="519077"/>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3" name="Oval 62">
                  <a:extLst>
                    <a:ext uri="{FF2B5EF4-FFF2-40B4-BE49-F238E27FC236}">
                      <a16:creationId xmlns:a16="http://schemas.microsoft.com/office/drawing/2014/main" id="{47853B71-D666-6F06-68CE-56AF0D903281}"/>
                    </a:ext>
                  </a:extLst>
                </p:cNvPr>
                <p:cNvSpPr/>
                <p:nvPr/>
              </p:nvSpPr>
              <p:spPr>
                <a:xfrm>
                  <a:off x="1040305" y="3802511"/>
                  <a:ext cx="612573" cy="61257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4" name="Oval 63">
                  <a:extLst>
                    <a:ext uri="{FF2B5EF4-FFF2-40B4-BE49-F238E27FC236}">
                      <a16:creationId xmlns:a16="http://schemas.microsoft.com/office/drawing/2014/main" id="{11E87537-F4AF-C343-FD59-EE5A9290C79D}"/>
                    </a:ext>
                  </a:extLst>
                </p:cNvPr>
                <p:cNvSpPr/>
                <p:nvPr/>
              </p:nvSpPr>
              <p:spPr>
                <a:xfrm>
                  <a:off x="1087053" y="3849259"/>
                  <a:ext cx="519077" cy="519077"/>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5" name="Oval 64">
                  <a:extLst>
                    <a:ext uri="{FF2B5EF4-FFF2-40B4-BE49-F238E27FC236}">
                      <a16:creationId xmlns:a16="http://schemas.microsoft.com/office/drawing/2014/main" id="{D6085ABC-56D1-629C-E74F-5A014177A9A0}"/>
                    </a:ext>
                  </a:extLst>
                </p:cNvPr>
                <p:cNvSpPr/>
                <p:nvPr/>
              </p:nvSpPr>
              <p:spPr>
                <a:xfrm>
                  <a:off x="1040305" y="4511171"/>
                  <a:ext cx="612573" cy="61257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6" name="Oval 65">
                  <a:extLst>
                    <a:ext uri="{FF2B5EF4-FFF2-40B4-BE49-F238E27FC236}">
                      <a16:creationId xmlns:a16="http://schemas.microsoft.com/office/drawing/2014/main" id="{74D1081F-8002-80C7-C472-070121E7AEE6}"/>
                    </a:ext>
                  </a:extLst>
                </p:cNvPr>
                <p:cNvSpPr/>
                <p:nvPr/>
              </p:nvSpPr>
              <p:spPr>
                <a:xfrm>
                  <a:off x="1087053" y="4557919"/>
                  <a:ext cx="519077" cy="519077"/>
                </a:xfrm>
                <a:prstGeom prst="ellipse">
                  <a:avLst/>
                </a:pr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7" name="Oval 66">
                  <a:extLst>
                    <a:ext uri="{FF2B5EF4-FFF2-40B4-BE49-F238E27FC236}">
                      <a16:creationId xmlns:a16="http://schemas.microsoft.com/office/drawing/2014/main" id="{4A631097-63E6-B15F-0088-E923A1B053FB}"/>
                    </a:ext>
                  </a:extLst>
                </p:cNvPr>
                <p:cNvSpPr/>
                <p:nvPr/>
              </p:nvSpPr>
              <p:spPr>
                <a:xfrm>
                  <a:off x="1040305" y="5219831"/>
                  <a:ext cx="612573" cy="61257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8" name="Oval 67">
                  <a:extLst>
                    <a:ext uri="{FF2B5EF4-FFF2-40B4-BE49-F238E27FC236}">
                      <a16:creationId xmlns:a16="http://schemas.microsoft.com/office/drawing/2014/main" id="{127E6DEF-3FF8-980A-40E4-3FF6C0FD502B}"/>
                    </a:ext>
                  </a:extLst>
                </p:cNvPr>
                <p:cNvSpPr/>
                <p:nvPr/>
              </p:nvSpPr>
              <p:spPr>
                <a:xfrm>
                  <a:off x="1087053" y="5266579"/>
                  <a:ext cx="519077" cy="519077"/>
                </a:xfrm>
                <a:prstGeom prst="ellips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400"/>
                </a:p>
              </p:txBody>
            </p:sp>
          </p:grpSp>
        </p:grpSp>
        <p:pic>
          <p:nvPicPr>
            <p:cNvPr id="69" name="Picture 68">
              <a:extLst>
                <a:ext uri="{FF2B5EF4-FFF2-40B4-BE49-F238E27FC236}">
                  <a16:creationId xmlns:a16="http://schemas.microsoft.com/office/drawing/2014/main" id="{CB2FA1D1-AE3A-3609-7A51-E1A3262EB46B}"/>
                </a:ext>
              </a:extLst>
            </p:cNvPr>
            <p:cNvPicPr>
              <a:picLocks noChangeAspect="1"/>
            </p:cNvPicPr>
            <p:nvPr/>
          </p:nvPicPr>
          <p:blipFill>
            <a:blip r:embed="rId3"/>
            <a:stretch>
              <a:fillRect/>
            </a:stretch>
          </p:blipFill>
          <p:spPr>
            <a:xfrm>
              <a:off x="1058145" y="2237971"/>
              <a:ext cx="272812" cy="360000"/>
            </a:xfrm>
            <a:prstGeom prst="rect">
              <a:avLst/>
            </a:prstGeom>
          </p:spPr>
        </p:pic>
        <p:pic>
          <p:nvPicPr>
            <p:cNvPr id="70" name="Picture 69">
              <a:extLst>
                <a:ext uri="{FF2B5EF4-FFF2-40B4-BE49-F238E27FC236}">
                  <a16:creationId xmlns:a16="http://schemas.microsoft.com/office/drawing/2014/main" id="{58A0D7ED-2C08-0452-1ECB-32CA0ECE0949}"/>
                </a:ext>
              </a:extLst>
            </p:cNvPr>
            <p:cNvPicPr>
              <a:picLocks noChangeAspect="1"/>
            </p:cNvPicPr>
            <p:nvPr/>
          </p:nvPicPr>
          <p:blipFill>
            <a:blip r:embed="rId4"/>
            <a:stretch>
              <a:fillRect/>
            </a:stretch>
          </p:blipFill>
          <p:spPr>
            <a:xfrm>
              <a:off x="1094917" y="2966343"/>
              <a:ext cx="199268" cy="360000"/>
            </a:xfrm>
            <a:prstGeom prst="rect">
              <a:avLst/>
            </a:prstGeom>
          </p:spPr>
        </p:pic>
        <p:sp>
          <p:nvSpPr>
            <p:cNvPr id="71" name="Graphic 24">
              <a:extLst>
                <a:ext uri="{FF2B5EF4-FFF2-40B4-BE49-F238E27FC236}">
                  <a16:creationId xmlns:a16="http://schemas.microsoft.com/office/drawing/2014/main" id="{9CD8C32C-BD51-D9C0-3B96-92EC4D80694E}"/>
                </a:ext>
              </a:extLst>
            </p:cNvPr>
            <p:cNvSpPr>
              <a:spLocks noChangeAspect="1"/>
            </p:cNvSpPr>
            <p:nvPr/>
          </p:nvSpPr>
          <p:spPr>
            <a:xfrm>
              <a:off x="1006200" y="3696768"/>
              <a:ext cx="371227" cy="327600"/>
            </a:xfrm>
            <a:custGeom>
              <a:avLst/>
              <a:gdLst>
                <a:gd name="connsiteX0" fmla="*/ 1135380 w 1353502"/>
                <a:gd name="connsiteY0" fmla="*/ 105728 h 1194435"/>
                <a:gd name="connsiteX1" fmla="*/ 1041083 w 1353502"/>
                <a:gd name="connsiteY1" fmla="*/ 80963 h 1194435"/>
                <a:gd name="connsiteX2" fmla="*/ 1037273 w 1353502"/>
                <a:gd name="connsiteY2" fmla="*/ 80963 h 1194435"/>
                <a:gd name="connsiteX3" fmla="*/ 1034415 w 1353502"/>
                <a:gd name="connsiteY3" fmla="*/ 80963 h 1194435"/>
                <a:gd name="connsiteX4" fmla="*/ 1034415 w 1353502"/>
                <a:gd name="connsiteY4" fmla="*/ 80963 h 1194435"/>
                <a:gd name="connsiteX5" fmla="*/ 848678 w 1353502"/>
                <a:gd name="connsiteY5" fmla="*/ 274320 h 1194435"/>
                <a:gd name="connsiteX6" fmla="*/ 920115 w 1353502"/>
                <a:gd name="connsiteY6" fmla="*/ 423863 h 1194435"/>
                <a:gd name="connsiteX7" fmla="*/ 943928 w 1353502"/>
                <a:gd name="connsiteY7" fmla="*/ 440055 h 1194435"/>
                <a:gd name="connsiteX8" fmla="*/ 976313 w 1353502"/>
                <a:gd name="connsiteY8" fmla="*/ 455295 h 1194435"/>
                <a:gd name="connsiteX9" fmla="*/ 910590 w 1353502"/>
                <a:gd name="connsiteY9" fmla="*/ 488633 h 1194435"/>
                <a:gd name="connsiteX10" fmla="*/ 849630 w 1353502"/>
                <a:gd name="connsiteY10" fmla="*/ 461010 h 1194435"/>
                <a:gd name="connsiteX11" fmla="*/ 760095 w 1353502"/>
                <a:gd name="connsiteY11" fmla="*/ 405765 h 1194435"/>
                <a:gd name="connsiteX12" fmla="*/ 760095 w 1353502"/>
                <a:gd name="connsiteY12" fmla="*/ 34290 h 1194435"/>
                <a:gd name="connsiteX13" fmla="*/ 725805 w 1353502"/>
                <a:gd name="connsiteY13" fmla="*/ 0 h 1194435"/>
                <a:gd name="connsiteX14" fmla="*/ 725805 w 1353502"/>
                <a:gd name="connsiteY14" fmla="*/ 0 h 1194435"/>
                <a:gd name="connsiteX15" fmla="*/ 691515 w 1353502"/>
                <a:gd name="connsiteY15" fmla="*/ 34290 h 1194435"/>
                <a:gd name="connsiteX16" fmla="*/ 691515 w 1353502"/>
                <a:gd name="connsiteY16" fmla="*/ 541020 h 1194435"/>
                <a:gd name="connsiteX17" fmla="*/ 662940 w 1353502"/>
                <a:gd name="connsiteY17" fmla="*/ 544830 h 1194435"/>
                <a:gd name="connsiteX18" fmla="*/ 662940 w 1353502"/>
                <a:gd name="connsiteY18" fmla="*/ 120968 h 1194435"/>
                <a:gd name="connsiteX19" fmla="*/ 628650 w 1353502"/>
                <a:gd name="connsiteY19" fmla="*/ 86678 h 1194435"/>
                <a:gd name="connsiteX20" fmla="*/ 628650 w 1353502"/>
                <a:gd name="connsiteY20" fmla="*/ 86678 h 1194435"/>
                <a:gd name="connsiteX21" fmla="*/ 594360 w 1353502"/>
                <a:gd name="connsiteY21" fmla="*/ 120968 h 1194435"/>
                <a:gd name="connsiteX22" fmla="*/ 594360 w 1353502"/>
                <a:gd name="connsiteY22" fmla="*/ 488633 h 1194435"/>
                <a:gd name="connsiteX23" fmla="*/ 505778 w 1353502"/>
                <a:gd name="connsiteY23" fmla="*/ 542925 h 1194435"/>
                <a:gd name="connsiteX24" fmla="*/ 444818 w 1353502"/>
                <a:gd name="connsiteY24" fmla="*/ 570548 h 1194435"/>
                <a:gd name="connsiteX25" fmla="*/ 379095 w 1353502"/>
                <a:gd name="connsiteY25" fmla="*/ 537210 h 1194435"/>
                <a:gd name="connsiteX26" fmla="*/ 411480 w 1353502"/>
                <a:gd name="connsiteY26" fmla="*/ 521970 h 1194435"/>
                <a:gd name="connsiteX27" fmla="*/ 435293 w 1353502"/>
                <a:gd name="connsiteY27" fmla="*/ 505778 h 1194435"/>
                <a:gd name="connsiteX28" fmla="*/ 506730 w 1353502"/>
                <a:gd name="connsiteY28" fmla="*/ 356235 h 1194435"/>
                <a:gd name="connsiteX29" fmla="*/ 320993 w 1353502"/>
                <a:gd name="connsiteY29" fmla="*/ 163830 h 1194435"/>
                <a:gd name="connsiteX30" fmla="*/ 320993 w 1353502"/>
                <a:gd name="connsiteY30" fmla="*/ 163830 h 1194435"/>
                <a:gd name="connsiteX31" fmla="*/ 318135 w 1353502"/>
                <a:gd name="connsiteY31" fmla="*/ 163830 h 1194435"/>
                <a:gd name="connsiteX32" fmla="*/ 314325 w 1353502"/>
                <a:gd name="connsiteY32" fmla="*/ 163830 h 1194435"/>
                <a:gd name="connsiteX33" fmla="*/ 220028 w 1353502"/>
                <a:gd name="connsiteY33" fmla="*/ 188595 h 1194435"/>
                <a:gd name="connsiteX34" fmla="*/ 0 w 1353502"/>
                <a:gd name="connsiteY34" fmla="*/ 642938 h 1194435"/>
                <a:gd name="connsiteX35" fmla="*/ 220028 w 1353502"/>
                <a:gd name="connsiteY35" fmla="*/ 1099185 h 1194435"/>
                <a:gd name="connsiteX36" fmla="*/ 314325 w 1353502"/>
                <a:gd name="connsiteY36" fmla="*/ 1123950 h 1194435"/>
                <a:gd name="connsiteX37" fmla="*/ 318135 w 1353502"/>
                <a:gd name="connsiteY37" fmla="*/ 1123950 h 1194435"/>
                <a:gd name="connsiteX38" fmla="*/ 320993 w 1353502"/>
                <a:gd name="connsiteY38" fmla="*/ 1123950 h 1194435"/>
                <a:gd name="connsiteX39" fmla="*/ 320993 w 1353502"/>
                <a:gd name="connsiteY39" fmla="*/ 1123950 h 1194435"/>
                <a:gd name="connsiteX40" fmla="*/ 506730 w 1353502"/>
                <a:gd name="connsiteY40" fmla="*/ 930593 h 1194435"/>
                <a:gd name="connsiteX41" fmla="*/ 435293 w 1353502"/>
                <a:gd name="connsiteY41" fmla="*/ 781050 h 1194435"/>
                <a:gd name="connsiteX42" fmla="*/ 411480 w 1353502"/>
                <a:gd name="connsiteY42" fmla="*/ 764858 h 1194435"/>
                <a:gd name="connsiteX43" fmla="*/ 380048 w 1353502"/>
                <a:gd name="connsiteY43" fmla="*/ 749618 h 1194435"/>
                <a:gd name="connsiteX44" fmla="*/ 478155 w 1353502"/>
                <a:gd name="connsiteY44" fmla="*/ 761048 h 1194435"/>
                <a:gd name="connsiteX45" fmla="*/ 518160 w 1353502"/>
                <a:gd name="connsiteY45" fmla="*/ 855345 h 1194435"/>
                <a:gd name="connsiteX46" fmla="*/ 539115 w 1353502"/>
                <a:gd name="connsiteY46" fmla="*/ 874395 h 1194435"/>
                <a:gd name="connsiteX47" fmla="*/ 548640 w 1353502"/>
                <a:gd name="connsiteY47" fmla="*/ 874395 h 1194435"/>
                <a:gd name="connsiteX48" fmla="*/ 571500 w 1353502"/>
                <a:gd name="connsiteY48" fmla="*/ 852488 h 1194435"/>
                <a:gd name="connsiteX49" fmla="*/ 527685 w 1353502"/>
                <a:gd name="connsiteY49" fmla="*/ 674370 h 1194435"/>
                <a:gd name="connsiteX50" fmla="*/ 557213 w 1353502"/>
                <a:gd name="connsiteY50" fmla="*/ 671513 h 1194435"/>
                <a:gd name="connsiteX51" fmla="*/ 593408 w 1353502"/>
                <a:gd name="connsiteY51" fmla="*/ 669608 h 1194435"/>
                <a:gd name="connsiteX52" fmla="*/ 593408 w 1353502"/>
                <a:gd name="connsiteY52" fmla="*/ 1160145 h 1194435"/>
                <a:gd name="connsiteX53" fmla="*/ 627698 w 1353502"/>
                <a:gd name="connsiteY53" fmla="*/ 1194435 h 1194435"/>
                <a:gd name="connsiteX54" fmla="*/ 627698 w 1353502"/>
                <a:gd name="connsiteY54" fmla="*/ 1194435 h 1194435"/>
                <a:gd name="connsiteX55" fmla="*/ 661988 w 1353502"/>
                <a:gd name="connsiteY55" fmla="*/ 1160145 h 1194435"/>
                <a:gd name="connsiteX56" fmla="*/ 661988 w 1353502"/>
                <a:gd name="connsiteY56" fmla="*/ 670560 h 1194435"/>
                <a:gd name="connsiteX57" fmla="*/ 690563 w 1353502"/>
                <a:gd name="connsiteY57" fmla="*/ 674370 h 1194435"/>
                <a:gd name="connsiteX58" fmla="*/ 690563 w 1353502"/>
                <a:gd name="connsiteY58" fmla="*/ 1073468 h 1194435"/>
                <a:gd name="connsiteX59" fmla="*/ 724853 w 1353502"/>
                <a:gd name="connsiteY59" fmla="*/ 1107758 h 1194435"/>
                <a:gd name="connsiteX60" fmla="*/ 724853 w 1353502"/>
                <a:gd name="connsiteY60" fmla="*/ 1107758 h 1194435"/>
                <a:gd name="connsiteX61" fmla="*/ 759143 w 1353502"/>
                <a:gd name="connsiteY61" fmla="*/ 1073468 h 1194435"/>
                <a:gd name="connsiteX62" fmla="*/ 759143 w 1353502"/>
                <a:gd name="connsiteY62" fmla="*/ 588645 h 1194435"/>
                <a:gd name="connsiteX63" fmla="*/ 796290 w 1353502"/>
                <a:gd name="connsiteY63" fmla="*/ 590550 h 1194435"/>
                <a:gd name="connsiteX64" fmla="*/ 825818 w 1353502"/>
                <a:gd name="connsiteY64" fmla="*/ 593408 h 1194435"/>
                <a:gd name="connsiteX65" fmla="*/ 782003 w 1353502"/>
                <a:gd name="connsiteY65" fmla="*/ 771525 h 1194435"/>
                <a:gd name="connsiteX66" fmla="*/ 804863 w 1353502"/>
                <a:gd name="connsiteY66" fmla="*/ 793433 h 1194435"/>
                <a:gd name="connsiteX67" fmla="*/ 814388 w 1353502"/>
                <a:gd name="connsiteY67" fmla="*/ 793433 h 1194435"/>
                <a:gd name="connsiteX68" fmla="*/ 835343 w 1353502"/>
                <a:gd name="connsiteY68" fmla="*/ 774383 h 1194435"/>
                <a:gd name="connsiteX69" fmla="*/ 875348 w 1353502"/>
                <a:gd name="connsiteY69" fmla="*/ 680085 h 1194435"/>
                <a:gd name="connsiteX70" fmla="*/ 973455 w 1353502"/>
                <a:gd name="connsiteY70" fmla="*/ 668655 h 1194435"/>
                <a:gd name="connsiteX71" fmla="*/ 942023 w 1353502"/>
                <a:gd name="connsiteY71" fmla="*/ 683895 h 1194435"/>
                <a:gd name="connsiteX72" fmla="*/ 918210 w 1353502"/>
                <a:gd name="connsiteY72" fmla="*/ 700088 h 1194435"/>
                <a:gd name="connsiteX73" fmla="*/ 846773 w 1353502"/>
                <a:gd name="connsiteY73" fmla="*/ 849630 h 1194435"/>
                <a:gd name="connsiteX74" fmla="*/ 1032510 w 1353502"/>
                <a:gd name="connsiteY74" fmla="*/ 1042035 h 1194435"/>
                <a:gd name="connsiteX75" fmla="*/ 1032510 w 1353502"/>
                <a:gd name="connsiteY75" fmla="*/ 1042035 h 1194435"/>
                <a:gd name="connsiteX76" fmla="*/ 1035368 w 1353502"/>
                <a:gd name="connsiteY76" fmla="*/ 1042035 h 1194435"/>
                <a:gd name="connsiteX77" fmla="*/ 1039178 w 1353502"/>
                <a:gd name="connsiteY77" fmla="*/ 1042035 h 1194435"/>
                <a:gd name="connsiteX78" fmla="*/ 1133475 w 1353502"/>
                <a:gd name="connsiteY78" fmla="*/ 1017270 h 1194435"/>
                <a:gd name="connsiteX79" fmla="*/ 1353503 w 1353502"/>
                <a:gd name="connsiteY79" fmla="*/ 561023 h 1194435"/>
                <a:gd name="connsiteX80" fmla="*/ 1133475 w 1353502"/>
                <a:gd name="connsiteY80" fmla="*/ 104775 h 1194435"/>
                <a:gd name="connsiteX81" fmla="*/ 594360 w 1353502"/>
                <a:gd name="connsiteY81" fmla="*/ 620078 h 1194435"/>
                <a:gd name="connsiteX82" fmla="*/ 554355 w 1353502"/>
                <a:gd name="connsiteY82" fmla="*/ 622935 h 1194435"/>
                <a:gd name="connsiteX83" fmla="*/ 501968 w 1353502"/>
                <a:gd name="connsiteY83" fmla="*/ 628650 h 1194435"/>
                <a:gd name="connsiteX84" fmla="*/ 484823 w 1353502"/>
                <a:gd name="connsiteY84" fmla="*/ 606743 h 1194435"/>
                <a:gd name="connsiteX85" fmla="*/ 528638 w 1353502"/>
                <a:gd name="connsiteY85" fmla="*/ 586740 h 1194435"/>
                <a:gd name="connsiteX86" fmla="*/ 595313 w 1353502"/>
                <a:gd name="connsiteY86" fmla="*/ 547688 h 1194435"/>
                <a:gd name="connsiteX87" fmla="*/ 595313 w 1353502"/>
                <a:gd name="connsiteY87" fmla="*/ 621030 h 1194435"/>
                <a:gd name="connsiteX88" fmla="*/ 691515 w 1353502"/>
                <a:gd name="connsiteY88" fmla="*/ 624840 h 1194435"/>
                <a:gd name="connsiteX89" fmla="*/ 662940 w 1353502"/>
                <a:gd name="connsiteY89" fmla="*/ 621030 h 1194435"/>
                <a:gd name="connsiteX90" fmla="*/ 662940 w 1353502"/>
                <a:gd name="connsiteY90" fmla="*/ 593408 h 1194435"/>
                <a:gd name="connsiteX91" fmla="*/ 691515 w 1353502"/>
                <a:gd name="connsiteY91" fmla="*/ 589598 h 1194435"/>
                <a:gd name="connsiteX92" fmla="*/ 691515 w 1353502"/>
                <a:gd name="connsiteY92" fmla="*/ 624840 h 1194435"/>
                <a:gd name="connsiteX93" fmla="*/ 854393 w 1353502"/>
                <a:gd name="connsiteY93" fmla="*/ 547688 h 1194435"/>
                <a:gd name="connsiteX94" fmla="*/ 802005 w 1353502"/>
                <a:gd name="connsiteY94" fmla="*/ 541973 h 1194435"/>
                <a:gd name="connsiteX95" fmla="*/ 761048 w 1353502"/>
                <a:gd name="connsiteY95" fmla="*/ 539115 h 1194435"/>
                <a:gd name="connsiteX96" fmla="*/ 761048 w 1353502"/>
                <a:gd name="connsiteY96" fmla="*/ 465773 h 1194435"/>
                <a:gd name="connsiteX97" fmla="*/ 828675 w 1353502"/>
                <a:gd name="connsiteY97" fmla="*/ 505778 h 1194435"/>
                <a:gd name="connsiteX98" fmla="*/ 872490 w 1353502"/>
                <a:gd name="connsiteY98" fmla="*/ 525780 h 1194435"/>
                <a:gd name="connsiteX99" fmla="*/ 855345 w 1353502"/>
                <a:gd name="connsiteY99" fmla="*/ 547688 h 119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3502" h="1194435">
                  <a:moveTo>
                    <a:pt x="1135380" y="105728"/>
                  </a:moveTo>
                  <a:cubicBezTo>
                    <a:pt x="1107758" y="90488"/>
                    <a:pt x="1075373" y="80963"/>
                    <a:pt x="1041083" y="80963"/>
                  </a:cubicBezTo>
                  <a:cubicBezTo>
                    <a:pt x="1006793" y="80963"/>
                    <a:pt x="1038225" y="80963"/>
                    <a:pt x="1037273" y="80963"/>
                  </a:cubicBezTo>
                  <a:cubicBezTo>
                    <a:pt x="1037273" y="80963"/>
                    <a:pt x="1035368" y="80963"/>
                    <a:pt x="1034415" y="80963"/>
                  </a:cubicBezTo>
                  <a:lnTo>
                    <a:pt x="1034415" y="80963"/>
                  </a:lnTo>
                  <a:cubicBezTo>
                    <a:pt x="931545" y="84773"/>
                    <a:pt x="848678" y="169545"/>
                    <a:pt x="848678" y="274320"/>
                  </a:cubicBezTo>
                  <a:cubicBezTo>
                    <a:pt x="848678" y="379095"/>
                    <a:pt x="876300" y="388620"/>
                    <a:pt x="920115" y="423863"/>
                  </a:cubicBezTo>
                  <a:lnTo>
                    <a:pt x="943928" y="440055"/>
                  </a:lnTo>
                  <a:cubicBezTo>
                    <a:pt x="954405" y="445770"/>
                    <a:pt x="964883" y="451485"/>
                    <a:pt x="976313" y="455295"/>
                  </a:cubicBezTo>
                  <a:cubicBezTo>
                    <a:pt x="969645" y="457200"/>
                    <a:pt x="942975" y="464820"/>
                    <a:pt x="910590" y="488633"/>
                  </a:cubicBezTo>
                  <a:cubicBezTo>
                    <a:pt x="893445" y="481965"/>
                    <a:pt x="873443" y="472440"/>
                    <a:pt x="849630" y="461010"/>
                  </a:cubicBezTo>
                  <a:cubicBezTo>
                    <a:pt x="812483" y="441960"/>
                    <a:pt x="781050" y="421005"/>
                    <a:pt x="760095" y="405765"/>
                  </a:cubicBezTo>
                  <a:lnTo>
                    <a:pt x="760095" y="34290"/>
                  </a:lnTo>
                  <a:cubicBezTo>
                    <a:pt x="760095" y="15240"/>
                    <a:pt x="744855" y="0"/>
                    <a:pt x="725805" y="0"/>
                  </a:cubicBezTo>
                  <a:lnTo>
                    <a:pt x="725805" y="0"/>
                  </a:lnTo>
                  <a:cubicBezTo>
                    <a:pt x="706755" y="0"/>
                    <a:pt x="691515" y="15240"/>
                    <a:pt x="691515" y="34290"/>
                  </a:cubicBezTo>
                  <a:lnTo>
                    <a:pt x="691515" y="541020"/>
                  </a:lnTo>
                  <a:cubicBezTo>
                    <a:pt x="681038" y="541973"/>
                    <a:pt x="671513" y="542925"/>
                    <a:pt x="662940" y="544830"/>
                  </a:cubicBezTo>
                  <a:lnTo>
                    <a:pt x="662940" y="120968"/>
                  </a:lnTo>
                  <a:cubicBezTo>
                    <a:pt x="662940" y="101918"/>
                    <a:pt x="647700" y="86678"/>
                    <a:pt x="628650" y="86678"/>
                  </a:cubicBezTo>
                  <a:lnTo>
                    <a:pt x="628650" y="86678"/>
                  </a:lnTo>
                  <a:cubicBezTo>
                    <a:pt x="609600" y="86678"/>
                    <a:pt x="594360" y="101918"/>
                    <a:pt x="594360" y="120968"/>
                  </a:cubicBezTo>
                  <a:lnTo>
                    <a:pt x="594360" y="488633"/>
                  </a:lnTo>
                  <a:cubicBezTo>
                    <a:pt x="573405" y="503873"/>
                    <a:pt x="542925" y="524828"/>
                    <a:pt x="505778" y="542925"/>
                  </a:cubicBezTo>
                  <a:cubicBezTo>
                    <a:pt x="481965" y="554355"/>
                    <a:pt x="461963" y="563880"/>
                    <a:pt x="444818" y="570548"/>
                  </a:cubicBezTo>
                  <a:cubicBezTo>
                    <a:pt x="412433" y="546735"/>
                    <a:pt x="385763" y="538163"/>
                    <a:pt x="379095" y="537210"/>
                  </a:cubicBezTo>
                  <a:cubicBezTo>
                    <a:pt x="390525" y="533400"/>
                    <a:pt x="401003" y="527685"/>
                    <a:pt x="411480" y="521970"/>
                  </a:cubicBezTo>
                  <a:lnTo>
                    <a:pt x="435293" y="505778"/>
                  </a:lnTo>
                  <a:cubicBezTo>
                    <a:pt x="479108" y="470535"/>
                    <a:pt x="506730" y="416243"/>
                    <a:pt x="506730" y="356235"/>
                  </a:cubicBezTo>
                  <a:cubicBezTo>
                    <a:pt x="506730" y="252413"/>
                    <a:pt x="423863" y="166688"/>
                    <a:pt x="320993" y="163830"/>
                  </a:cubicBezTo>
                  <a:lnTo>
                    <a:pt x="320993" y="163830"/>
                  </a:lnTo>
                  <a:cubicBezTo>
                    <a:pt x="320993" y="163830"/>
                    <a:pt x="319088" y="163830"/>
                    <a:pt x="318135" y="163830"/>
                  </a:cubicBezTo>
                  <a:cubicBezTo>
                    <a:pt x="317183" y="163830"/>
                    <a:pt x="315278" y="163830"/>
                    <a:pt x="314325" y="163830"/>
                  </a:cubicBezTo>
                  <a:cubicBezTo>
                    <a:pt x="280035" y="163830"/>
                    <a:pt x="247650" y="172403"/>
                    <a:pt x="220028" y="188595"/>
                  </a:cubicBezTo>
                  <a:cubicBezTo>
                    <a:pt x="92393" y="250508"/>
                    <a:pt x="0" y="430530"/>
                    <a:pt x="0" y="642938"/>
                  </a:cubicBezTo>
                  <a:cubicBezTo>
                    <a:pt x="0" y="855345"/>
                    <a:pt x="92393" y="1035368"/>
                    <a:pt x="220028" y="1099185"/>
                  </a:cubicBezTo>
                  <a:cubicBezTo>
                    <a:pt x="247650" y="1114425"/>
                    <a:pt x="280035" y="1123950"/>
                    <a:pt x="314325" y="1123950"/>
                  </a:cubicBezTo>
                  <a:cubicBezTo>
                    <a:pt x="348615" y="1123950"/>
                    <a:pt x="317183" y="1123950"/>
                    <a:pt x="318135" y="1123950"/>
                  </a:cubicBezTo>
                  <a:cubicBezTo>
                    <a:pt x="318135" y="1123950"/>
                    <a:pt x="320040" y="1123950"/>
                    <a:pt x="320993" y="1123950"/>
                  </a:cubicBezTo>
                  <a:lnTo>
                    <a:pt x="320993" y="1123950"/>
                  </a:lnTo>
                  <a:cubicBezTo>
                    <a:pt x="423863" y="1120140"/>
                    <a:pt x="506730" y="1035368"/>
                    <a:pt x="506730" y="930593"/>
                  </a:cubicBezTo>
                  <a:cubicBezTo>
                    <a:pt x="506730" y="825818"/>
                    <a:pt x="479108" y="816293"/>
                    <a:pt x="435293" y="781050"/>
                  </a:cubicBezTo>
                  <a:lnTo>
                    <a:pt x="411480" y="764858"/>
                  </a:lnTo>
                  <a:cubicBezTo>
                    <a:pt x="401955" y="759143"/>
                    <a:pt x="391478" y="754380"/>
                    <a:pt x="380048" y="749618"/>
                  </a:cubicBezTo>
                  <a:cubicBezTo>
                    <a:pt x="385763" y="742950"/>
                    <a:pt x="426720" y="702945"/>
                    <a:pt x="478155" y="761048"/>
                  </a:cubicBezTo>
                  <a:cubicBezTo>
                    <a:pt x="503873" y="789623"/>
                    <a:pt x="515303" y="827723"/>
                    <a:pt x="518160" y="855345"/>
                  </a:cubicBezTo>
                  <a:cubicBezTo>
                    <a:pt x="521018" y="882968"/>
                    <a:pt x="528638" y="874395"/>
                    <a:pt x="539115" y="874395"/>
                  </a:cubicBezTo>
                  <a:lnTo>
                    <a:pt x="548640" y="874395"/>
                  </a:lnTo>
                  <a:cubicBezTo>
                    <a:pt x="561023" y="874395"/>
                    <a:pt x="570548" y="863918"/>
                    <a:pt x="571500" y="852488"/>
                  </a:cubicBezTo>
                  <a:cubicBezTo>
                    <a:pt x="571500" y="816293"/>
                    <a:pt x="567690" y="750570"/>
                    <a:pt x="527685" y="674370"/>
                  </a:cubicBezTo>
                  <a:cubicBezTo>
                    <a:pt x="536258" y="673418"/>
                    <a:pt x="545783" y="672465"/>
                    <a:pt x="557213" y="671513"/>
                  </a:cubicBezTo>
                  <a:cubicBezTo>
                    <a:pt x="569595" y="670560"/>
                    <a:pt x="581978" y="669608"/>
                    <a:pt x="593408" y="669608"/>
                  </a:cubicBezTo>
                  <a:lnTo>
                    <a:pt x="593408" y="1160145"/>
                  </a:lnTo>
                  <a:cubicBezTo>
                    <a:pt x="593408" y="1179195"/>
                    <a:pt x="608648" y="1194435"/>
                    <a:pt x="627698" y="1194435"/>
                  </a:cubicBezTo>
                  <a:lnTo>
                    <a:pt x="627698" y="1194435"/>
                  </a:lnTo>
                  <a:cubicBezTo>
                    <a:pt x="646748" y="1194435"/>
                    <a:pt x="661988" y="1179195"/>
                    <a:pt x="661988" y="1160145"/>
                  </a:cubicBezTo>
                  <a:lnTo>
                    <a:pt x="661988" y="670560"/>
                  </a:lnTo>
                  <a:cubicBezTo>
                    <a:pt x="673418" y="671513"/>
                    <a:pt x="682943" y="673418"/>
                    <a:pt x="690563" y="674370"/>
                  </a:cubicBezTo>
                  <a:lnTo>
                    <a:pt x="690563" y="1073468"/>
                  </a:lnTo>
                  <a:cubicBezTo>
                    <a:pt x="690563" y="1092518"/>
                    <a:pt x="705803" y="1107758"/>
                    <a:pt x="724853" y="1107758"/>
                  </a:cubicBezTo>
                  <a:lnTo>
                    <a:pt x="724853" y="1107758"/>
                  </a:lnTo>
                  <a:cubicBezTo>
                    <a:pt x="743903" y="1107758"/>
                    <a:pt x="759143" y="1092518"/>
                    <a:pt x="759143" y="1073468"/>
                  </a:cubicBezTo>
                  <a:lnTo>
                    <a:pt x="759143" y="588645"/>
                  </a:lnTo>
                  <a:cubicBezTo>
                    <a:pt x="770573" y="588645"/>
                    <a:pt x="782955" y="589598"/>
                    <a:pt x="796290" y="590550"/>
                  </a:cubicBezTo>
                  <a:cubicBezTo>
                    <a:pt x="806768" y="591503"/>
                    <a:pt x="816293" y="592455"/>
                    <a:pt x="825818" y="593408"/>
                  </a:cubicBezTo>
                  <a:cubicBezTo>
                    <a:pt x="785813" y="670560"/>
                    <a:pt x="782003" y="735330"/>
                    <a:pt x="782003" y="771525"/>
                  </a:cubicBezTo>
                  <a:cubicBezTo>
                    <a:pt x="782003" y="807720"/>
                    <a:pt x="792480" y="793433"/>
                    <a:pt x="804863" y="793433"/>
                  </a:cubicBezTo>
                  <a:lnTo>
                    <a:pt x="814388" y="793433"/>
                  </a:lnTo>
                  <a:cubicBezTo>
                    <a:pt x="824865" y="793433"/>
                    <a:pt x="834390" y="784860"/>
                    <a:pt x="835343" y="774383"/>
                  </a:cubicBezTo>
                  <a:cubicBezTo>
                    <a:pt x="838200" y="746760"/>
                    <a:pt x="850583" y="709613"/>
                    <a:pt x="875348" y="680085"/>
                  </a:cubicBezTo>
                  <a:cubicBezTo>
                    <a:pt x="926783" y="621030"/>
                    <a:pt x="967740" y="661988"/>
                    <a:pt x="973455" y="668655"/>
                  </a:cubicBezTo>
                  <a:cubicBezTo>
                    <a:pt x="962025" y="672465"/>
                    <a:pt x="951548" y="678180"/>
                    <a:pt x="942023" y="683895"/>
                  </a:cubicBezTo>
                  <a:lnTo>
                    <a:pt x="918210" y="700088"/>
                  </a:lnTo>
                  <a:cubicBezTo>
                    <a:pt x="874395" y="735330"/>
                    <a:pt x="846773" y="789623"/>
                    <a:pt x="846773" y="849630"/>
                  </a:cubicBezTo>
                  <a:cubicBezTo>
                    <a:pt x="846773" y="953453"/>
                    <a:pt x="929640" y="1039178"/>
                    <a:pt x="1032510" y="1042035"/>
                  </a:cubicBezTo>
                  <a:lnTo>
                    <a:pt x="1032510" y="1042035"/>
                  </a:lnTo>
                  <a:cubicBezTo>
                    <a:pt x="1032510" y="1042035"/>
                    <a:pt x="1034415" y="1042035"/>
                    <a:pt x="1035368" y="1042035"/>
                  </a:cubicBezTo>
                  <a:cubicBezTo>
                    <a:pt x="1036320" y="1042035"/>
                    <a:pt x="1038225" y="1042035"/>
                    <a:pt x="1039178" y="1042035"/>
                  </a:cubicBezTo>
                  <a:cubicBezTo>
                    <a:pt x="1073468" y="1042035"/>
                    <a:pt x="1105853" y="1033463"/>
                    <a:pt x="1133475" y="1017270"/>
                  </a:cubicBezTo>
                  <a:cubicBezTo>
                    <a:pt x="1261110" y="953453"/>
                    <a:pt x="1353503" y="773430"/>
                    <a:pt x="1353503" y="561023"/>
                  </a:cubicBezTo>
                  <a:cubicBezTo>
                    <a:pt x="1353503" y="348615"/>
                    <a:pt x="1261110" y="168593"/>
                    <a:pt x="1133475" y="104775"/>
                  </a:cubicBezTo>
                  <a:close/>
                  <a:moveTo>
                    <a:pt x="594360" y="620078"/>
                  </a:moveTo>
                  <a:cubicBezTo>
                    <a:pt x="581978" y="620078"/>
                    <a:pt x="568643" y="621030"/>
                    <a:pt x="554355" y="622935"/>
                  </a:cubicBezTo>
                  <a:cubicBezTo>
                    <a:pt x="534353" y="624840"/>
                    <a:pt x="517208" y="626745"/>
                    <a:pt x="501968" y="628650"/>
                  </a:cubicBezTo>
                  <a:cubicBezTo>
                    <a:pt x="496253" y="621030"/>
                    <a:pt x="490538" y="613410"/>
                    <a:pt x="484823" y="606743"/>
                  </a:cubicBezTo>
                  <a:cubicBezTo>
                    <a:pt x="498158" y="601028"/>
                    <a:pt x="512445" y="594360"/>
                    <a:pt x="528638" y="586740"/>
                  </a:cubicBezTo>
                  <a:cubicBezTo>
                    <a:pt x="554355" y="574358"/>
                    <a:pt x="576263" y="560070"/>
                    <a:pt x="595313" y="547688"/>
                  </a:cubicBezTo>
                  <a:lnTo>
                    <a:pt x="595313" y="621030"/>
                  </a:lnTo>
                  <a:close/>
                  <a:moveTo>
                    <a:pt x="691515" y="624840"/>
                  </a:moveTo>
                  <a:cubicBezTo>
                    <a:pt x="682943" y="623888"/>
                    <a:pt x="674370" y="621983"/>
                    <a:pt x="662940" y="621030"/>
                  </a:cubicBezTo>
                  <a:lnTo>
                    <a:pt x="662940" y="593408"/>
                  </a:lnTo>
                  <a:cubicBezTo>
                    <a:pt x="670560" y="592455"/>
                    <a:pt x="680085" y="590550"/>
                    <a:pt x="691515" y="589598"/>
                  </a:cubicBezTo>
                  <a:lnTo>
                    <a:pt x="691515" y="624840"/>
                  </a:lnTo>
                  <a:close/>
                  <a:moveTo>
                    <a:pt x="854393" y="547688"/>
                  </a:moveTo>
                  <a:cubicBezTo>
                    <a:pt x="839153" y="545783"/>
                    <a:pt x="822008" y="543878"/>
                    <a:pt x="802005" y="541973"/>
                  </a:cubicBezTo>
                  <a:cubicBezTo>
                    <a:pt x="787718" y="541020"/>
                    <a:pt x="773430" y="540068"/>
                    <a:pt x="761048" y="539115"/>
                  </a:cubicBezTo>
                  <a:lnTo>
                    <a:pt x="761048" y="465773"/>
                  </a:lnTo>
                  <a:cubicBezTo>
                    <a:pt x="780098" y="478155"/>
                    <a:pt x="802958" y="492443"/>
                    <a:pt x="828675" y="505778"/>
                  </a:cubicBezTo>
                  <a:cubicBezTo>
                    <a:pt x="844868" y="513398"/>
                    <a:pt x="859155" y="520065"/>
                    <a:pt x="872490" y="525780"/>
                  </a:cubicBezTo>
                  <a:cubicBezTo>
                    <a:pt x="866775" y="532448"/>
                    <a:pt x="861060" y="540068"/>
                    <a:pt x="855345" y="547688"/>
                  </a:cubicBezTo>
                  <a:close/>
                </a:path>
              </a:pathLst>
            </a:custGeom>
            <a:solidFill>
              <a:schemeClr val="bg1">
                <a:lumMod val="95000"/>
              </a:schemeClr>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pic>
          <p:nvPicPr>
            <p:cNvPr id="73" name="Graphic 72">
              <a:extLst>
                <a:ext uri="{FF2B5EF4-FFF2-40B4-BE49-F238E27FC236}">
                  <a16:creationId xmlns:a16="http://schemas.microsoft.com/office/drawing/2014/main" id="{930744E9-275A-8F27-CBD0-F247AE5851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434" y="5110853"/>
              <a:ext cx="236040" cy="359816"/>
            </a:xfrm>
            <a:prstGeom prst="rect">
              <a:avLst/>
            </a:prstGeom>
          </p:spPr>
        </p:pic>
      </p:grpSp>
      <p:grpSp>
        <p:nvGrpSpPr>
          <p:cNvPr id="26" name="Group 25">
            <a:extLst>
              <a:ext uri="{FF2B5EF4-FFF2-40B4-BE49-F238E27FC236}">
                <a16:creationId xmlns:a16="http://schemas.microsoft.com/office/drawing/2014/main" id="{3F9BFA89-81E1-82CC-1D7B-43064944AD14}"/>
              </a:ext>
            </a:extLst>
          </p:cNvPr>
          <p:cNvGrpSpPr/>
          <p:nvPr/>
        </p:nvGrpSpPr>
        <p:grpSpPr>
          <a:xfrm>
            <a:off x="4271938" y="2268813"/>
            <a:ext cx="7086979" cy="3172642"/>
            <a:chOff x="4271938" y="2401774"/>
            <a:chExt cx="7086979" cy="3172642"/>
          </a:xfrm>
        </p:grpSpPr>
        <p:sp>
          <p:nvSpPr>
            <p:cNvPr id="51" name="Oval 50">
              <a:extLst>
                <a:ext uri="{FF2B5EF4-FFF2-40B4-BE49-F238E27FC236}">
                  <a16:creationId xmlns:a16="http://schemas.microsoft.com/office/drawing/2014/main" id="{61B3F496-C3B8-1FEA-9675-7892E6009D73}"/>
                </a:ext>
              </a:extLst>
            </p:cNvPr>
            <p:cNvSpPr>
              <a:spLocks noChangeAspect="1"/>
            </p:cNvSpPr>
            <p:nvPr/>
          </p:nvSpPr>
          <p:spPr>
            <a:xfrm>
              <a:off x="10411408" y="4839434"/>
              <a:ext cx="720000" cy="720000"/>
            </a:xfrm>
            <a:prstGeom prst="ellipse">
              <a:avLst/>
            </a:prstGeom>
            <a:solidFill>
              <a:schemeClr val="bg1"/>
            </a:solidFill>
            <a:ln w="25400">
              <a:solidFill>
                <a:schemeClr val="accent2"/>
              </a:solid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F4B9A12-20B7-4596-E6F5-FCF1EE11266E}"/>
                </a:ext>
              </a:extLst>
            </p:cNvPr>
            <p:cNvSpPr>
              <a:spLocks noChangeAspect="1"/>
            </p:cNvSpPr>
            <p:nvPr/>
          </p:nvSpPr>
          <p:spPr>
            <a:xfrm>
              <a:off x="4355748" y="4854416"/>
              <a:ext cx="720000" cy="720000"/>
            </a:xfrm>
            <a:prstGeom prst="ellipse">
              <a:avLst/>
            </a:prstGeom>
            <a:solidFill>
              <a:schemeClr val="bg1"/>
            </a:solidFill>
            <a:ln w="25400">
              <a:solidFill>
                <a:schemeClr val="accent2"/>
              </a:solid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547A3C-BA36-1B8F-00D3-63BA9F54D81D}"/>
                </a:ext>
              </a:extLst>
            </p:cNvPr>
            <p:cNvSpPr>
              <a:spLocks noChangeAspect="1"/>
            </p:cNvSpPr>
            <p:nvPr/>
          </p:nvSpPr>
          <p:spPr>
            <a:xfrm>
              <a:off x="5754912" y="4839434"/>
              <a:ext cx="720000" cy="720000"/>
            </a:xfrm>
            <a:prstGeom prst="ellipse">
              <a:avLst/>
            </a:prstGeom>
            <a:solidFill>
              <a:schemeClr val="bg1"/>
            </a:solidFill>
            <a:ln w="25400">
              <a:solidFill>
                <a:schemeClr val="accent2"/>
              </a:solid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EFF8D18-FCCD-204D-AA86-94E2D8BF60DF}"/>
                </a:ext>
              </a:extLst>
            </p:cNvPr>
            <p:cNvSpPr>
              <a:spLocks noChangeAspect="1"/>
            </p:cNvSpPr>
            <p:nvPr/>
          </p:nvSpPr>
          <p:spPr>
            <a:xfrm>
              <a:off x="7307877" y="4839434"/>
              <a:ext cx="720000" cy="720000"/>
            </a:xfrm>
            <a:prstGeom prst="ellipse">
              <a:avLst/>
            </a:prstGeom>
            <a:solidFill>
              <a:schemeClr val="bg1"/>
            </a:solidFill>
            <a:ln w="25400">
              <a:solidFill>
                <a:schemeClr val="accent2"/>
              </a:solid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5531F2F-E2DA-F3A9-7DFE-1114270192A4}"/>
                </a:ext>
              </a:extLst>
            </p:cNvPr>
            <p:cNvSpPr>
              <a:spLocks noChangeAspect="1"/>
            </p:cNvSpPr>
            <p:nvPr/>
          </p:nvSpPr>
          <p:spPr>
            <a:xfrm>
              <a:off x="8864695" y="4839434"/>
              <a:ext cx="720000" cy="720000"/>
            </a:xfrm>
            <a:prstGeom prst="ellipse">
              <a:avLst/>
            </a:prstGeom>
            <a:solidFill>
              <a:schemeClr val="bg1"/>
            </a:solidFill>
            <a:ln w="25400">
              <a:solidFill>
                <a:schemeClr val="accent2"/>
              </a:solid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A9BAEF-5A44-BDD8-D555-8545E94707F8}"/>
                </a:ext>
              </a:extLst>
            </p:cNvPr>
            <p:cNvSpPr txBox="1">
              <a:spLocks/>
            </p:cNvSpPr>
            <p:nvPr/>
          </p:nvSpPr>
          <p:spPr>
            <a:xfrm>
              <a:off x="4271938" y="3224593"/>
              <a:ext cx="887621"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lang="en-US" sz="2800" b="1">
                  <a:solidFill>
                    <a:schemeClr val="accent2"/>
                  </a:solidFill>
                  <a:cs typeface="Arial" panose="020B0604020202020204" pitchFamily="34" charset="0"/>
                </a:rPr>
                <a:t>46%</a:t>
              </a:r>
              <a:endParaRPr kumimoji="0" lang="en-US" sz="2800" b="1" i="0" u="none" strike="noStrike" kern="1200" cap="none" spc="0" normalizeH="0" baseline="30000" noProof="0">
                <a:ln>
                  <a:noFill/>
                </a:ln>
                <a:solidFill>
                  <a:schemeClr val="accent2"/>
                </a:solidFill>
                <a:effectLst/>
                <a:uLnTx/>
                <a:uFillTx/>
                <a:cs typeface="Arial" panose="020B0604020202020204" pitchFamily="34" charset="0"/>
              </a:endParaRPr>
            </a:p>
          </p:txBody>
        </p:sp>
        <p:sp>
          <p:nvSpPr>
            <p:cNvPr id="11" name="Graphic 1030">
              <a:extLst>
                <a:ext uri="{FF2B5EF4-FFF2-40B4-BE49-F238E27FC236}">
                  <a16:creationId xmlns:a16="http://schemas.microsoft.com/office/drawing/2014/main" id="{E1AF2CB3-CADC-5665-5159-95478E2EB6F4}"/>
                </a:ext>
              </a:extLst>
            </p:cNvPr>
            <p:cNvSpPr/>
            <p:nvPr/>
          </p:nvSpPr>
          <p:spPr>
            <a:xfrm rot="16200000">
              <a:off x="4546472" y="2455849"/>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algn="ctr"/>
              <a:endParaRPr lang="en-IN"/>
            </a:p>
          </p:txBody>
        </p:sp>
        <p:sp>
          <p:nvSpPr>
            <p:cNvPr id="13" name="TextBox 12">
              <a:extLst>
                <a:ext uri="{FF2B5EF4-FFF2-40B4-BE49-F238E27FC236}">
                  <a16:creationId xmlns:a16="http://schemas.microsoft.com/office/drawing/2014/main" id="{903BA5CE-D8B4-ABB3-AD45-C73F8AE04B95}"/>
                </a:ext>
              </a:extLst>
            </p:cNvPr>
            <p:cNvSpPr txBox="1">
              <a:spLocks/>
            </p:cNvSpPr>
            <p:nvPr/>
          </p:nvSpPr>
          <p:spPr>
            <a:xfrm>
              <a:off x="4451354" y="4178004"/>
              <a:ext cx="528788"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chemeClr val="accent2"/>
                  </a:solidFill>
                  <a:effectLst/>
                  <a:uLnTx/>
                  <a:uFillTx/>
                  <a:ea typeface="+mn-ea"/>
                  <a:sym typeface="Wingdings" panose="05000000000000000000" pitchFamily="2" charset="2"/>
                </a:rPr>
                <a:t>CHF</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grpSp>
          <p:nvGrpSpPr>
            <p:cNvPr id="29" name="Group 28">
              <a:extLst>
                <a:ext uri="{FF2B5EF4-FFF2-40B4-BE49-F238E27FC236}">
                  <a16:creationId xmlns:a16="http://schemas.microsoft.com/office/drawing/2014/main" id="{7602D248-9FF5-1FC4-329E-5D8B942F00FF}"/>
                </a:ext>
              </a:extLst>
            </p:cNvPr>
            <p:cNvGrpSpPr/>
            <p:nvPr/>
          </p:nvGrpSpPr>
          <p:grpSpPr>
            <a:xfrm>
              <a:off x="4579224" y="4985913"/>
              <a:ext cx="301626" cy="457007"/>
              <a:chOff x="5962650" y="2189163"/>
              <a:chExt cx="576263" cy="873126"/>
            </a:xfrm>
            <a:solidFill>
              <a:schemeClr val="accent2"/>
            </a:solidFill>
          </p:grpSpPr>
          <p:sp>
            <p:nvSpPr>
              <p:cNvPr id="31" name="Freeform 12">
                <a:extLst>
                  <a:ext uri="{FF2B5EF4-FFF2-40B4-BE49-F238E27FC236}">
                    <a16:creationId xmlns:a16="http://schemas.microsoft.com/office/drawing/2014/main" id="{20F38E99-019E-3116-31B6-BD69B548D332}"/>
                  </a:ext>
                </a:extLst>
              </p:cNvPr>
              <p:cNvSpPr>
                <a:spLocks noEditPoints="1"/>
              </p:cNvSpPr>
              <p:nvPr/>
            </p:nvSpPr>
            <p:spPr bwMode="auto">
              <a:xfrm>
                <a:off x="5962650" y="2362201"/>
                <a:ext cx="512763" cy="700088"/>
              </a:xfrm>
              <a:custGeom>
                <a:avLst/>
                <a:gdLst>
                  <a:gd name="T0" fmla="*/ 39 w 136"/>
                  <a:gd name="T1" fmla="*/ 13 h 185"/>
                  <a:gd name="T2" fmla="*/ 39 w 136"/>
                  <a:gd name="T3" fmla="*/ 33 h 185"/>
                  <a:gd name="T4" fmla="*/ 32 w 136"/>
                  <a:gd name="T5" fmla="*/ 35 h 185"/>
                  <a:gd name="T6" fmla="*/ 28 w 136"/>
                  <a:gd name="T7" fmla="*/ 41 h 185"/>
                  <a:gd name="T8" fmla="*/ 34 w 136"/>
                  <a:gd name="T9" fmla="*/ 43 h 185"/>
                  <a:gd name="T10" fmla="*/ 71 w 136"/>
                  <a:gd name="T11" fmla="*/ 26 h 185"/>
                  <a:gd name="T12" fmla="*/ 106 w 136"/>
                  <a:gd name="T13" fmla="*/ 5 h 185"/>
                  <a:gd name="T14" fmla="*/ 125 w 136"/>
                  <a:gd name="T15" fmla="*/ 1 h 185"/>
                  <a:gd name="T16" fmla="*/ 132 w 136"/>
                  <a:gd name="T17" fmla="*/ 5 h 185"/>
                  <a:gd name="T18" fmla="*/ 130 w 136"/>
                  <a:gd name="T19" fmla="*/ 17 h 185"/>
                  <a:gd name="T20" fmla="*/ 108 w 136"/>
                  <a:gd name="T21" fmla="*/ 26 h 185"/>
                  <a:gd name="T22" fmla="*/ 90 w 136"/>
                  <a:gd name="T23" fmla="*/ 35 h 185"/>
                  <a:gd name="T24" fmla="*/ 77 w 136"/>
                  <a:gd name="T25" fmla="*/ 50 h 185"/>
                  <a:gd name="T26" fmla="*/ 74 w 136"/>
                  <a:gd name="T27" fmla="*/ 66 h 185"/>
                  <a:gd name="T28" fmla="*/ 66 w 136"/>
                  <a:gd name="T29" fmla="*/ 102 h 185"/>
                  <a:gd name="T30" fmla="*/ 63 w 136"/>
                  <a:gd name="T31" fmla="*/ 109 h 185"/>
                  <a:gd name="T32" fmla="*/ 64 w 136"/>
                  <a:gd name="T33" fmla="*/ 116 h 185"/>
                  <a:gd name="T34" fmla="*/ 70 w 136"/>
                  <a:gd name="T35" fmla="*/ 114 h 185"/>
                  <a:gd name="T36" fmla="*/ 80 w 136"/>
                  <a:gd name="T37" fmla="*/ 84 h 185"/>
                  <a:gd name="T38" fmla="*/ 80 w 136"/>
                  <a:gd name="T39" fmla="*/ 80 h 185"/>
                  <a:gd name="T40" fmla="*/ 92 w 136"/>
                  <a:gd name="T41" fmla="*/ 101 h 185"/>
                  <a:gd name="T42" fmla="*/ 96 w 136"/>
                  <a:gd name="T43" fmla="*/ 105 h 185"/>
                  <a:gd name="T44" fmla="*/ 101 w 136"/>
                  <a:gd name="T45" fmla="*/ 100 h 185"/>
                  <a:gd name="T46" fmla="*/ 92 w 136"/>
                  <a:gd name="T47" fmla="*/ 79 h 185"/>
                  <a:gd name="T48" fmla="*/ 82 w 136"/>
                  <a:gd name="T49" fmla="*/ 70 h 185"/>
                  <a:gd name="T50" fmla="*/ 97 w 136"/>
                  <a:gd name="T51" fmla="*/ 63 h 185"/>
                  <a:gd name="T52" fmla="*/ 133 w 136"/>
                  <a:gd name="T53" fmla="*/ 65 h 185"/>
                  <a:gd name="T54" fmla="*/ 134 w 136"/>
                  <a:gd name="T55" fmla="*/ 67 h 185"/>
                  <a:gd name="T56" fmla="*/ 135 w 136"/>
                  <a:gd name="T57" fmla="*/ 97 h 185"/>
                  <a:gd name="T58" fmla="*/ 122 w 136"/>
                  <a:gd name="T59" fmla="*/ 144 h 185"/>
                  <a:gd name="T60" fmla="*/ 91 w 136"/>
                  <a:gd name="T61" fmla="*/ 181 h 185"/>
                  <a:gd name="T62" fmla="*/ 75 w 136"/>
                  <a:gd name="T63" fmla="*/ 183 h 185"/>
                  <a:gd name="T64" fmla="*/ 19 w 136"/>
                  <a:gd name="T65" fmla="*/ 141 h 185"/>
                  <a:gd name="T66" fmla="*/ 0 w 136"/>
                  <a:gd name="T67" fmla="*/ 87 h 185"/>
                  <a:gd name="T68" fmla="*/ 3 w 136"/>
                  <a:gd name="T69" fmla="*/ 53 h 185"/>
                  <a:gd name="T70" fmla="*/ 36 w 136"/>
                  <a:gd name="T71" fmla="*/ 14 h 185"/>
                  <a:gd name="T72" fmla="*/ 39 w 136"/>
                  <a:gd name="T73" fmla="*/ 13 h 185"/>
                  <a:gd name="T74" fmla="*/ 20 w 136"/>
                  <a:gd name="T75" fmla="*/ 100 h 185"/>
                  <a:gd name="T76" fmla="*/ 16 w 136"/>
                  <a:gd name="T77" fmla="*/ 105 h 185"/>
                  <a:gd name="T78" fmla="*/ 39 w 136"/>
                  <a:gd name="T79" fmla="*/ 145 h 185"/>
                  <a:gd name="T80" fmla="*/ 46 w 136"/>
                  <a:gd name="T81" fmla="*/ 146 h 185"/>
                  <a:gd name="T82" fmla="*/ 46 w 136"/>
                  <a:gd name="T83" fmla="*/ 139 h 185"/>
                  <a:gd name="T84" fmla="*/ 40 w 136"/>
                  <a:gd name="T85" fmla="*/ 133 h 185"/>
                  <a:gd name="T86" fmla="*/ 25 w 136"/>
                  <a:gd name="T87" fmla="*/ 104 h 185"/>
                  <a:gd name="T88" fmla="*/ 20 w 136"/>
                  <a:gd name="T8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85">
                    <a:moveTo>
                      <a:pt x="39" y="13"/>
                    </a:moveTo>
                    <a:cubicBezTo>
                      <a:pt x="39" y="20"/>
                      <a:pt x="39" y="26"/>
                      <a:pt x="39" y="33"/>
                    </a:cubicBezTo>
                    <a:cubicBezTo>
                      <a:pt x="37" y="34"/>
                      <a:pt x="34" y="34"/>
                      <a:pt x="32" y="35"/>
                    </a:cubicBezTo>
                    <a:cubicBezTo>
                      <a:pt x="29" y="36"/>
                      <a:pt x="27" y="38"/>
                      <a:pt x="28" y="41"/>
                    </a:cubicBezTo>
                    <a:cubicBezTo>
                      <a:pt x="29" y="43"/>
                      <a:pt x="31" y="44"/>
                      <a:pt x="34" y="43"/>
                    </a:cubicBezTo>
                    <a:cubicBezTo>
                      <a:pt x="48" y="40"/>
                      <a:pt x="60" y="34"/>
                      <a:pt x="71" y="26"/>
                    </a:cubicBezTo>
                    <a:cubicBezTo>
                      <a:pt x="82" y="18"/>
                      <a:pt x="93" y="11"/>
                      <a:pt x="106" y="5"/>
                    </a:cubicBezTo>
                    <a:cubicBezTo>
                      <a:pt x="112" y="3"/>
                      <a:pt x="118" y="0"/>
                      <a:pt x="125" y="1"/>
                    </a:cubicBezTo>
                    <a:cubicBezTo>
                      <a:pt x="127" y="2"/>
                      <a:pt x="130" y="3"/>
                      <a:pt x="132" y="5"/>
                    </a:cubicBezTo>
                    <a:cubicBezTo>
                      <a:pt x="136" y="9"/>
                      <a:pt x="135" y="14"/>
                      <a:pt x="130" y="17"/>
                    </a:cubicBezTo>
                    <a:cubicBezTo>
                      <a:pt x="123" y="20"/>
                      <a:pt x="115" y="23"/>
                      <a:pt x="108" y="26"/>
                    </a:cubicBezTo>
                    <a:cubicBezTo>
                      <a:pt x="102" y="29"/>
                      <a:pt x="95" y="32"/>
                      <a:pt x="90" y="35"/>
                    </a:cubicBezTo>
                    <a:cubicBezTo>
                      <a:pt x="84" y="39"/>
                      <a:pt x="79" y="44"/>
                      <a:pt x="77" y="50"/>
                    </a:cubicBezTo>
                    <a:cubicBezTo>
                      <a:pt x="75" y="55"/>
                      <a:pt x="75" y="61"/>
                      <a:pt x="74" y="66"/>
                    </a:cubicBezTo>
                    <a:cubicBezTo>
                      <a:pt x="72" y="78"/>
                      <a:pt x="71" y="91"/>
                      <a:pt x="66" y="102"/>
                    </a:cubicBezTo>
                    <a:cubicBezTo>
                      <a:pt x="65" y="105"/>
                      <a:pt x="64" y="107"/>
                      <a:pt x="63" y="109"/>
                    </a:cubicBezTo>
                    <a:cubicBezTo>
                      <a:pt x="61" y="112"/>
                      <a:pt x="61" y="115"/>
                      <a:pt x="64" y="116"/>
                    </a:cubicBezTo>
                    <a:cubicBezTo>
                      <a:pt x="66" y="118"/>
                      <a:pt x="68" y="117"/>
                      <a:pt x="70" y="114"/>
                    </a:cubicBezTo>
                    <a:cubicBezTo>
                      <a:pt x="76" y="105"/>
                      <a:pt x="79" y="95"/>
                      <a:pt x="80" y="84"/>
                    </a:cubicBezTo>
                    <a:cubicBezTo>
                      <a:pt x="80" y="83"/>
                      <a:pt x="80" y="82"/>
                      <a:pt x="80" y="80"/>
                    </a:cubicBezTo>
                    <a:cubicBezTo>
                      <a:pt x="87" y="86"/>
                      <a:pt x="91" y="92"/>
                      <a:pt x="92" y="101"/>
                    </a:cubicBezTo>
                    <a:cubicBezTo>
                      <a:pt x="92" y="104"/>
                      <a:pt x="94" y="105"/>
                      <a:pt x="96" y="105"/>
                    </a:cubicBezTo>
                    <a:cubicBezTo>
                      <a:pt x="99" y="106"/>
                      <a:pt x="101" y="104"/>
                      <a:pt x="101" y="100"/>
                    </a:cubicBezTo>
                    <a:cubicBezTo>
                      <a:pt x="100" y="92"/>
                      <a:pt x="97" y="85"/>
                      <a:pt x="92" y="79"/>
                    </a:cubicBezTo>
                    <a:cubicBezTo>
                      <a:pt x="89" y="76"/>
                      <a:pt x="85" y="73"/>
                      <a:pt x="82" y="70"/>
                    </a:cubicBezTo>
                    <a:cubicBezTo>
                      <a:pt x="86" y="67"/>
                      <a:pt x="92" y="64"/>
                      <a:pt x="97" y="63"/>
                    </a:cubicBezTo>
                    <a:cubicBezTo>
                      <a:pt x="109" y="60"/>
                      <a:pt x="121" y="61"/>
                      <a:pt x="133" y="65"/>
                    </a:cubicBezTo>
                    <a:cubicBezTo>
                      <a:pt x="133" y="65"/>
                      <a:pt x="134" y="66"/>
                      <a:pt x="134" y="67"/>
                    </a:cubicBezTo>
                    <a:cubicBezTo>
                      <a:pt x="135" y="77"/>
                      <a:pt x="135" y="87"/>
                      <a:pt x="135" y="97"/>
                    </a:cubicBezTo>
                    <a:cubicBezTo>
                      <a:pt x="134" y="113"/>
                      <a:pt x="130" y="129"/>
                      <a:pt x="122" y="144"/>
                    </a:cubicBezTo>
                    <a:cubicBezTo>
                      <a:pt x="115" y="159"/>
                      <a:pt x="104" y="171"/>
                      <a:pt x="91" y="181"/>
                    </a:cubicBezTo>
                    <a:cubicBezTo>
                      <a:pt x="86" y="185"/>
                      <a:pt x="80" y="185"/>
                      <a:pt x="75" y="183"/>
                    </a:cubicBezTo>
                    <a:cubicBezTo>
                      <a:pt x="53" y="174"/>
                      <a:pt x="33" y="161"/>
                      <a:pt x="19" y="141"/>
                    </a:cubicBezTo>
                    <a:cubicBezTo>
                      <a:pt x="8" y="125"/>
                      <a:pt x="1" y="107"/>
                      <a:pt x="0" y="87"/>
                    </a:cubicBezTo>
                    <a:cubicBezTo>
                      <a:pt x="0" y="76"/>
                      <a:pt x="0" y="64"/>
                      <a:pt x="3" y="53"/>
                    </a:cubicBezTo>
                    <a:cubicBezTo>
                      <a:pt x="8" y="35"/>
                      <a:pt x="19" y="22"/>
                      <a:pt x="36" y="14"/>
                    </a:cubicBezTo>
                    <a:cubicBezTo>
                      <a:pt x="37" y="14"/>
                      <a:pt x="38" y="13"/>
                      <a:pt x="39" y="13"/>
                    </a:cubicBezTo>
                    <a:close/>
                    <a:moveTo>
                      <a:pt x="20" y="100"/>
                    </a:moveTo>
                    <a:cubicBezTo>
                      <a:pt x="17" y="100"/>
                      <a:pt x="16" y="102"/>
                      <a:pt x="16" y="105"/>
                    </a:cubicBezTo>
                    <a:cubicBezTo>
                      <a:pt x="21" y="120"/>
                      <a:pt x="29" y="134"/>
                      <a:pt x="39" y="145"/>
                    </a:cubicBezTo>
                    <a:cubicBezTo>
                      <a:pt x="41" y="147"/>
                      <a:pt x="44" y="147"/>
                      <a:pt x="46" y="146"/>
                    </a:cubicBezTo>
                    <a:cubicBezTo>
                      <a:pt x="48" y="144"/>
                      <a:pt x="47" y="141"/>
                      <a:pt x="46" y="139"/>
                    </a:cubicBezTo>
                    <a:cubicBezTo>
                      <a:pt x="44" y="137"/>
                      <a:pt x="42" y="135"/>
                      <a:pt x="40" y="133"/>
                    </a:cubicBezTo>
                    <a:cubicBezTo>
                      <a:pt x="33" y="124"/>
                      <a:pt x="28" y="114"/>
                      <a:pt x="25" y="104"/>
                    </a:cubicBezTo>
                    <a:cubicBezTo>
                      <a:pt x="24" y="101"/>
                      <a:pt x="23" y="100"/>
                      <a:pt x="2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a:solidFill>
                    <a:schemeClr val="accent2"/>
                  </a:solidFill>
                </a:endParaRPr>
              </a:p>
            </p:txBody>
          </p:sp>
          <p:sp>
            <p:nvSpPr>
              <p:cNvPr id="32" name="Freeform 13">
                <a:extLst>
                  <a:ext uri="{FF2B5EF4-FFF2-40B4-BE49-F238E27FC236}">
                    <a16:creationId xmlns:a16="http://schemas.microsoft.com/office/drawing/2014/main" id="{A134B160-E145-71DC-E4F6-7D737A5A501F}"/>
                  </a:ext>
                </a:extLst>
              </p:cNvPr>
              <p:cNvSpPr>
                <a:spLocks/>
              </p:cNvSpPr>
              <p:nvPr/>
            </p:nvSpPr>
            <p:spPr bwMode="auto">
              <a:xfrm>
                <a:off x="6007100" y="2189163"/>
                <a:ext cx="166688" cy="233363"/>
              </a:xfrm>
              <a:custGeom>
                <a:avLst/>
                <a:gdLst>
                  <a:gd name="T0" fmla="*/ 5 w 44"/>
                  <a:gd name="T1" fmla="*/ 62 h 62"/>
                  <a:gd name="T2" fmla="*/ 4 w 44"/>
                  <a:gd name="T3" fmla="*/ 15 h 62"/>
                  <a:gd name="T4" fmla="*/ 11 w 44"/>
                  <a:gd name="T5" fmla="*/ 3 h 62"/>
                  <a:gd name="T6" fmla="*/ 17 w 44"/>
                  <a:gd name="T7" fmla="*/ 0 h 62"/>
                  <a:gd name="T8" fmla="*/ 34 w 44"/>
                  <a:gd name="T9" fmla="*/ 0 h 62"/>
                  <a:gd name="T10" fmla="*/ 40 w 44"/>
                  <a:gd name="T11" fmla="*/ 6 h 62"/>
                  <a:gd name="T12" fmla="*/ 43 w 44"/>
                  <a:gd name="T13" fmla="*/ 24 h 62"/>
                  <a:gd name="T14" fmla="*/ 43 w 44"/>
                  <a:gd name="T15" fmla="*/ 27 h 62"/>
                  <a:gd name="T16" fmla="*/ 30 w 44"/>
                  <a:gd name="T17" fmla="*/ 47 h 62"/>
                  <a:gd name="T18" fmla="*/ 27 w 44"/>
                  <a:gd name="T19" fmla="*/ 50 h 62"/>
                  <a:gd name="T20" fmla="*/ 5 w 44"/>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2">
                    <a:moveTo>
                      <a:pt x="5" y="62"/>
                    </a:moveTo>
                    <a:cubicBezTo>
                      <a:pt x="2" y="46"/>
                      <a:pt x="0" y="31"/>
                      <a:pt x="4" y="15"/>
                    </a:cubicBezTo>
                    <a:cubicBezTo>
                      <a:pt x="5" y="10"/>
                      <a:pt x="8" y="6"/>
                      <a:pt x="11" y="3"/>
                    </a:cubicBezTo>
                    <a:cubicBezTo>
                      <a:pt x="13" y="1"/>
                      <a:pt x="15" y="0"/>
                      <a:pt x="17" y="0"/>
                    </a:cubicBezTo>
                    <a:cubicBezTo>
                      <a:pt x="23" y="1"/>
                      <a:pt x="29" y="0"/>
                      <a:pt x="34" y="0"/>
                    </a:cubicBezTo>
                    <a:cubicBezTo>
                      <a:pt x="38" y="0"/>
                      <a:pt x="40" y="2"/>
                      <a:pt x="40" y="6"/>
                    </a:cubicBezTo>
                    <a:cubicBezTo>
                      <a:pt x="40" y="12"/>
                      <a:pt x="41" y="18"/>
                      <a:pt x="43" y="24"/>
                    </a:cubicBezTo>
                    <a:cubicBezTo>
                      <a:pt x="44" y="26"/>
                      <a:pt x="44" y="26"/>
                      <a:pt x="43" y="27"/>
                    </a:cubicBezTo>
                    <a:cubicBezTo>
                      <a:pt x="37" y="33"/>
                      <a:pt x="33" y="39"/>
                      <a:pt x="30" y="47"/>
                    </a:cubicBezTo>
                    <a:cubicBezTo>
                      <a:pt x="30" y="49"/>
                      <a:pt x="29" y="50"/>
                      <a:pt x="27" y="50"/>
                    </a:cubicBezTo>
                    <a:cubicBezTo>
                      <a:pt x="19" y="52"/>
                      <a:pt x="12" y="56"/>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a:solidFill>
                    <a:schemeClr val="accent2"/>
                  </a:solidFill>
                </a:endParaRPr>
              </a:p>
            </p:txBody>
          </p:sp>
          <p:sp>
            <p:nvSpPr>
              <p:cNvPr id="33" name="Freeform 14">
                <a:extLst>
                  <a:ext uri="{FF2B5EF4-FFF2-40B4-BE49-F238E27FC236}">
                    <a16:creationId xmlns:a16="http://schemas.microsoft.com/office/drawing/2014/main" id="{F75B3CEA-63C3-0EE4-FE21-2C23AAE9217F}"/>
                  </a:ext>
                </a:extLst>
              </p:cNvPr>
              <p:cNvSpPr>
                <a:spLocks/>
              </p:cNvSpPr>
              <p:nvPr/>
            </p:nvSpPr>
            <p:spPr bwMode="auto">
              <a:xfrm>
                <a:off x="6138863" y="2241551"/>
                <a:ext cx="234950" cy="234950"/>
              </a:xfrm>
              <a:custGeom>
                <a:avLst/>
                <a:gdLst>
                  <a:gd name="T0" fmla="*/ 1 w 62"/>
                  <a:gd name="T1" fmla="*/ 61 h 62"/>
                  <a:gd name="T2" fmla="*/ 8 w 62"/>
                  <a:gd name="T3" fmla="*/ 25 h 62"/>
                  <a:gd name="T4" fmla="*/ 22 w 62"/>
                  <a:gd name="T5" fmla="*/ 15 h 62"/>
                  <a:gd name="T6" fmla="*/ 26 w 62"/>
                  <a:gd name="T7" fmla="*/ 9 h 62"/>
                  <a:gd name="T8" fmla="*/ 26 w 62"/>
                  <a:gd name="T9" fmla="*/ 3 h 62"/>
                  <a:gd name="T10" fmla="*/ 30 w 62"/>
                  <a:gd name="T11" fmla="*/ 0 h 62"/>
                  <a:gd name="T12" fmla="*/ 32 w 62"/>
                  <a:gd name="T13" fmla="*/ 1 h 62"/>
                  <a:gd name="T14" fmla="*/ 34 w 62"/>
                  <a:gd name="T15" fmla="*/ 6 h 62"/>
                  <a:gd name="T16" fmla="*/ 39 w 62"/>
                  <a:gd name="T17" fmla="*/ 9 h 62"/>
                  <a:gd name="T18" fmla="*/ 40 w 62"/>
                  <a:gd name="T19" fmla="*/ 10 h 62"/>
                  <a:gd name="T20" fmla="*/ 56 w 62"/>
                  <a:gd name="T21" fmla="*/ 7 h 62"/>
                  <a:gd name="T22" fmla="*/ 60 w 62"/>
                  <a:gd name="T23" fmla="*/ 10 h 62"/>
                  <a:gd name="T24" fmla="*/ 57 w 62"/>
                  <a:gd name="T25" fmla="*/ 13 h 62"/>
                  <a:gd name="T26" fmla="*/ 57 w 62"/>
                  <a:gd name="T27" fmla="*/ 20 h 62"/>
                  <a:gd name="T28" fmla="*/ 60 w 62"/>
                  <a:gd name="T29" fmla="*/ 24 h 62"/>
                  <a:gd name="T30" fmla="*/ 62 w 62"/>
                  <a:gd name="T31" fmla="*/ 27 h 62"/>
                  <a:gd name="T32" fmla="*/ 50 w 62"/>
                  <a:gd name="T33" fmla="*/ 32 h 62"/>
                  <a:gd name="T34" fmla="*/ 17 w 62"/>
                  <a:gd name="T35" fmla="*/ 52 h 62"/>
                  <a:gd name="T36" fmla="*/ 2 w 62"/>
                  <a:gd name="T37" fmla="*/ 62 h 62"/>
                  <a:gd name="T38" fmla="*/ 1 w 62"/>
                  <a:gd name="T3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2">
                    <a:moveTo>
                      <a:pt x="1" y="61"/>
                    </a:moveTo>
                    <a:cubicBezTo>
                      <a:pt x="0" y="48"/>
                      <a:pt x="1" y="36"/>
                      <a:pt x="8" y="25"/>
                    </a:cubicBezTo>
                    <a:cubicBezTo>
                      <a:pt x="12" y="20"/>
                      <a:pt x="16" y="17"/>
                      <a:pt x="22" y="15"/>
                    </a:cubicBezTo>
                    <a:cubicBezTo>
                      <a:pt x="25" y="13"/>
                      <a:pt x="27" y="12"/>
                      <a:pt x="26" y="9"/>
                    </a:cubicBezTo>
                    <a:cubicBezTo>
                      <a:pt x="26" y="7"/>
                      <a:pt x="26" y="5"/>
                      <a:pt x="26" y="3"/>
                    </a:cubicBezTo>
                    <a:cubicBezTo>
                      <a:pt x="26" y="1"/>
                      <a:pt x="27" y="0"/>
                      <a:pt x="30" y="0"/>
                    </a:cubicBezTo>
                    <a:cubicBezTo>
                      <a:pt x="31" y="0"/>
                      <a:pt x="31" y="0"/>
                      <a:pt x="32" y="1"/>
                    </a:cubicBezTo>
                    <a:cubicBezTo>
                      <a:pt x="33" y="3"/>
                      <a:pt x="34" y="4"/>
                      <a:pt x="34" y="6"/>
                    </a:cubicBezTo>
                    <a:cubicBezTo>
                      <a:pt x="35" y="8"/>
                      <a:pt x="37" y="9"/>
                      <a:pt x="39" y="9"/>
                    </a:cubicBezTo>
                    <a:cubicBezTo>
                      <a:pt x="40" y="10"/>
                      <a:pt x="40" y="10"/>
                      <a:pt x="40" y="10"/>
                    </a:cubicBezTo>
                    <a:cubicBezTo>
                      <a:pt x="46" y="11"/>
                      <a:pt x="52" y="12"/>
                      <a:pt x="56" y="7"/>
                    </a:cubicBezTo>
                    <a:cubicBezTo>
                      <a:pt x="58" y="8"/>
                      <a:pt x="58" y="9"/>
                      <a:pt x="60" y="10"/>
                    </a:cubicBezTo>
                    <a:cubicBezTo>
                      <a:pt x="59" y="11"/>
                      <a:pt x="58" y="12"/>
                      <a:pt x="57" y="13"/>
                    </a:cubicBezTo>
                    <a:cubicBezTo>
                      <a:pt x="54" y="15"/>
                      <a:pt x="54" y="17"/>
                      <a:pt x="57" y="20"/>
                    </a:cubicBezTo>
                    <a:cubicBezTo>
                      <a:pt x="58" y="21"/>
                      <a:pt x="59" y="23"/>
                      <a:pt x="60" y="24"/>
                    </a:cubicBezTo>
                    <a:cubicBezTo>
                      <a:pt x="60" y="25"/>
                      <a:pt x="61" y="26"/>
                      <a:pt x="62" y="27"/>
                    </a:cubicBezTo>
                    <a:cubicBezTo>
                      <a:pt x="58" y="28"/>
                      <a:pt x="54" y="30"/>
                      <a:pt x="50" y="32"/>
                    </a:cubicBezTo>
                    <a:cubicBezTo>
                      <a:pt x="39" y="38"/>
                      <a:pt x="28" y="45"/>
                      <a:pt x="17" y="52"/>
                    </a:cubicBezTo>
                    <a:cubicBezTo>
                      <a:pt x="12" y="56"/>
                      <a:pt x="7" y="59"/>
                      <a:pt x="2" y="62"/>
                    </a:cubicBezTo>
                    <a:cubicBezTo>
                      <a:pt x="1" y="61"/>
                      <a:pt x="1" y="61"/>
                      <a:pt x="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a:solidFill>
                    <a:schemeClr val="accent2"/>
                  </a:solidFill>
                </a:endParaRPr>
              </a:p>
            </p:txBody>
          </p:sp>
          <p:sp>
            <p:nvSpPr>
              <p:cNvPr id="34" name="Freeform 15">
                <a:extLst>
                  <a:ext uri="{FF2B5EF4-FFF2-40B4-BE49-F238E27FC236}">
                    <a16:creationId xmlns:a16="http://schemas.microsoft.com/office/drawing/2014/main" id="{45A2D578-58F0-6434-4EE8-1F8B34DC1A43}"/>
                  </a:ext>
                </a:extLst>
              </p:cNvPr>
              <p:cNvSpPr>
                <a:spLocks/>
              </p:cNvSpPr>
              <p:nvPr/>
            </p:nvSpPr>
            <p:spPr bwMode="auto">
              <a:xfrm>
                <a:off x="6275388" y="2532063"/>
                <a:ext cx="263525" cy="61913"/>
              </a:xfrm>
              <a:custGeom>
                <a:avLst/>
                <a:gdLst>
                  <a:gd name="T0" fmla="*/ 0 w 70"/>
                  <a:gd name="T1" fmla="*/ 14 h 16"/>
                  <a:gd name="T2" fmla="*/ 2 w 70"/>
                  <a:gd name="T3" fmla="*/ 8 h 16"/>
                  <a:gd name="T4" fmla="*/ 10 w 70"/>
                  <a:gd name="T5" fmla="*/ 1 h 16"/>
                  <a:gd name="T6" fmla="*/ 57 w 70"/>
                  <a:gd name="T7" fmla="*/ 4 h 16"/>
                  <a:gd name="T8" fmla="*/ 66 w 70"/>
                  <a:gd name="T9" fmla="*/ 7 h 16"/>
                  <a:gd name="T10" fmla="*/ 69 w 70"/>
                  <a:gd name="T11" fmla="*/ 13 h 16"/>
                  <a:gd name="T12" fmla="*/ 63 w 70"/>
                  <a:gd name="T13" fmla="*/ 15 h 16"/>
                  <a:gd name="T14" fmla="*/ 42 w 70"/>
                  <a:gd name="T15" fmla="*/ 9 h 16"/>
                  <a:gd name="T16" fmla="*/ 0 w 70"/>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6">
                    <a:moveTo>
                      <a:pt x="0" y="14"/>
                    </a:moveTo>
                    <a:cubicBezTo>
                      <a:pt x="1" y="12"/>
                      <a:pt x="1" y="10"/>
                      <a:pt x="2" y="8"/>
                    </a:cubicBezTo>
                    <a:cubicBezTo>
                      <a:pt x="3" y="4"/>
                      <a:pt x="5" y="2"/>
                      <a:pt x="10" y="1"/>
                    </a:cubicBezTo>
                    <a:cubicBezTo>
                      <a:pt x="26" y="1"/>
                      <a:pt x="42" y="0"/>
                      <a:pt x="57" y="4"/>
                    </a:cubicBezTo>
                    <a:cubicBezTo>
                      <a:pt x="60" y="5"/>
                      <a:pt x="63" y="6"/>
                      <a:pt x="66" y="7"/>
                    </a:cubicBezTo>
                    <a:cubicBezTo>
                      <a:pt x="69" y="8"/>
                      <a:pt x="70" y="11"/>
                      <a:pt x="69" y="13"/>
                    </a:cubicBezTo>
                    <a:cubicBezTo>
                      <a:pt x="68" y="15"/>
                      <a:pt x="66" y="16"/>
                      <a:pt x="63" y="15"/>
                    </a:cubicBezTo>
                    <a:cubicBezTo>
                      <a:pt x="56" y="13"/>
                      <a:pt x="49" y="11"/>
                      <a:pt x="42" y="9"/>
                    </a:cubicBezTo>
                    <a:cubicBezTo>
                      <a:pt x="28" y="6"/>
                      <a:pt x="14" y="7"/>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a:solidFill>
                    <a:schemeClr val="accent2"/>
                  </a:solidFill>
                </a:endParaRPr>
              </a:p>
            </p:txBody>
          </p:sp>
          <p:sp>
            <p:nvSpPr>
              <p:cNvPr id="35" name="Freeform 16">
                <a:extLst>
                  <a:ext uri="{FF2B5EF4-FFF2-40B4-BE49-F238E27FC236}">
                    <a16:creationId xmlns:a16="http://schemas.microsoft.com/office/drawing/2014/main" id="{57A78147-AC2C-4A74-82D6-BFEDA44BB569}"/>
                  </a:ext>
                </a:extLst>
              </p:cNvPr>
              <p:cNvSpPr>
                <a:spLocks/>
              </p:cNvSpPr>
              <p:nvPr/>
            </p:nvSpPr>
            <p:spPr bwMode="auto">
              <a:xfrm>
                <a:off x="6354763" y="2471738"/>
                <a:ext cx="90488" cy="34925"/>
              </a:xfrm>
              <a:custGeom>
                <a:avLst/>
                <a:gdLst>
                  <a:gd name="T0" fmla="*/ 0 w 24"/>
                  <a:gd name="T1" fmla="*/ 8 h 9"/>
                  <a:gd name="T2" fmla="*/ 18 w 24"/>
                  <a:gd name="T3" fmla="*/ 1 h 9"/>
                  <a:gd name="T4" fmla="*/ 22 w 24"/>
                  <a:gd name="T5" fmla="*/ 2 h 9"/>
                  <a:gd name="T6" fmla="*/ 24 w 24"/>
                  <a:gd name="T7" fmla="*/ 9 h 9"/>
                  <a:gd name="T8" fmla="*/ 0 w 24"/>
                  <a:gd name="T9" fmla="*/ 9 h 9"/>
                  <a:gd name="T10" fmla="*/ 0 w 24"/>
                  <a:gd name="T11" fmla="*/ 8 h 9"/>
                </a:gdLst>
                <a:ahLst/>
                <a:cxnLst>
                  <a:cxn ang="0">
                    <a:pos x="T0" y="T1"/>
                  </a:cxn>
                  <a:cxn ang="0">
                    <a:pos x="T2" y="T3"/>
                  </a:cxn>
                  <a:cxn ang="0">
                    <a:pos x="T4" y="T5"/>
                  </a:cxn>
                  <a:cxn ang="0">
                    <a:pos x="T6" y="T7"/>
                  </a:cxn>
                  <a:cxn ang="0">
                    <a:pos x="T8" y="T9"/>
                  </a:cxn>
                  <a:cxn ang="0">
                    <a:pos x="T10" y="T11"/>
                  </a:cxn>
                </a:cxnLst>
                <a:rect l="0" t="0" r="r" b="b"/>
                <a:pathLst>
                  <a:path w="24" h="9">
                    <a:moveTo>
                      <a:pt x="0" y="8"/>
                    </a:moveTo>
                    <a:cubicBezTo>
                      <a:pt x="6" y="5"/>
                      <a:pt x="12" y="3"/>
                      <a:pt x="18" y="1"/>
                    </a:cubicBezTo>
                    <a:cubicBezTo>
                      <a:pt x="20" y="0"/>
                      <a:pt x="21" y="0"/>
                      <a:pt x="22" y="2"/>
                    </a:cubicBezTo>
                    <a:cubicBezTo>
                      <a:pt x="22" y="4"/>
                      <a:pt x="23" y="7"/>
                      <a:pt x="24" y="9"/>
                    </a:cubicBezTo>
                    <a:cubicBezTo>
                      <a:pt x="16" y="9"/>
                      <a:pt x="8" y="9"/>
                      <a:pt x="0" y="9"/>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IN">
                  <a:solidFill>
                    <a:schemeClr val="accent2"/>
                  </a:solidFill>
                </a:endParaRPr>
              </a:p>
            </p:txBody>
          </p:sp>
        </p:grpSp>
        <p:sp>
          <p:nvSpPr>
            <p:cNvPr id="20" name="TextBox 19">
              <a:extLst>
                <a:ext uri="{FF2B5EF4-FFF2-40B4-BE49-F238E27FC236}">
                  <a16:creationId xmlns:a16="http://schemas.microsoft.com/office/drawing/2014/main" id="{4BBA9622-6055-1933-34A6-FAE309129290}"/>
                </a:ext>
              </a:extLst>
            </p:cNvPr>
            <p:cNvSpPr txBox="1">
              <a:spLocks/>
            </p:cNvSpPr>
            <p:nvPr/>
          </p:nvSpPr>
          <p:spPr>
            <a:xfrm>
              <a:off x="5657972" y="4173009"/>
              <a:ext cx="913880"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chemeClr val="accent2"/>
                  </a:solidFill>
                  <a:effectLst/>
                  <a:uLnTx/>
                  <a:uFillTx/>
                  <a:ea typeface="+mn-ea"/>
                  <a:sym typeface="Wingdings" panose="05000000000000000000" pitchFamily="2" charset="2"/>
                </a:rPr>
                <a:t>ESKD</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21" name="TextBox 20">
              <a:extLst>
                <a:ext uri="{FF2B5EF4-FFF2-40B4-BE49-F238E27FC236}">
                  <a16:creationId xmlns:a16="http://schemas.microsoft.com/office/drawing/2014/main" id="{167D219A-8144-5D78-7085-CC38F2D49C72}"/>
                </a:ext>
              </a:extLst>
            </p:cNvPr>
            <p:cNvSpPr txBox="1">
              <a:spLocks/>
            </p:cNvSpPr>
            <p:nvPr/>
          </p:nvSpPr>
          <p:spPr>
            <a:xfrm>
              <a:off x="5531255" y="3229586"/>
              <a:ext cx="1167314"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lang="en-US" sz="2800" b="1">
                  <a:solidFill>
                    <a:schemeClr val="accent2"/>
                  </a:solidFill>
                  <a:cs typeface="Arial" panose="020B0604020202020204" pitchFamily="34" charset="0"/>
                </a:rPr>
                <a:t>32%</a:t>
              </a:r>
              <a:endParaRPr kumimoji="0" lang="en-US" sz="2800" b="1" i="0" u="none" strike="noStrike" kern="1200" cap="none" spc="0" normalizeH="0" baseline="30000" noProof="0">
                <a:ln>
                  <a:noFill/>
                </a:ln>
                <a:solidFill>
                  <a:schemeClr val="accent2"/>
                </a:solidFill>
                <a:effectLst/>
                <a:uLnTx/>
                <a:uFillTx/>
                <a:cs typeface="Arial" panose="020B0604020202020204" pitchFamily="34" charset="0"/>
              </a:endParaRPr>
            </a:p>
          </p:txBody>
        </p:sp>
        <p:sp>
          <p:nvSpPr>
            <p:cNvPr id="22" name="Graphic 1030">
              <a:extLst>
                <a:ext uri="{FF2B5EF4-FFF2-40B4-BE49-F238E27FC236}">
                  <a16:creationId xmlns:a16="http://schemas.microsoft.com/office/drawing/2014/main" id="{F5F54E4D-7AFB-6E1E-2E84-4027D2B41268}"/>
                </a:ext>
              </a:extLst>
            </p:cNvPr>
            <p:cNvSpPr/>
            <p:nvPr/>
          </p:nvSpPr>
          <p:spPr>
            <a:xfrm rot="16200000">
              <a:off x="5945636" y="2470830"/>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solidFill>
                  <a:schemeClr val="accent4"/>
                </a:solidFill>
              </a:endParaRPr>
            </a:p>
          </p:txBody>
        </p:sp>
        <p:grpSp>
          <p:nvGrpSpPr>
            <p:cNvPr id="37" name="Group 36">
              <a:extLst>
                <a:ext uri="{FF2B5EF4-FFF2-40B4-BE49-F238E27FC236}">
                  <a16:creationId xmlns:a16="http://schemas.microsoft.com/office/drawing/2014/main" id="{7BC83D6E-9293-D447-D457-47C1A7C775D5}"/>
                </a:ext>
              </a:extLst>
            </p:cNvPr>
            <p:cNvGrpSpPr/>
            <p:nvPr/>
          </p:nvGrpSpPr>
          <p:grpSpPr>
            <a:xfrm>
              <a:off x="5896859" y="5002563"/>
              <a:ext cx="436106" cy="393743"/>
              <a:chOff x="11754470" y="5237636"/>
              <a:chExt cx="374569" cy="298558"/>
            </a:xfrm>
            <a:solidFill>
              <a:schemeClr val="accent2"/>
            </a:solidFill>
          </p:grpSpPr>
          <p:sp>
            <p:nvSpPr>
              <p:cNvPr id="39" name="Freeform 13">
                <a:extLst>
                  <a:ext uri="{FF2B5EF4-FFF2-40B4-BE49-F238E27FC236}">
                    <a16:creationId xmlns:a16="http://schemas.microsoft.com/office/drawing/2014/main" id="{D7A92F15-0AAF-84B6-210A-C9163DEB095B}"/>
                  </a:ext>
                </a:extLst>
              </p:cNvPr>
              <p:cNvSpPr>
                <a:spLocks/>
              </p:cNvSpPr>
              <p:nvPr/>
            </p:nvSpPr>
            <p:spPr bwMode="auto">
              <a:xfrm>
                <a:off x="11754470" y="5237636"/>
                <a:ext cx="177353" cy="298558"/>
              </a:xfrm>
              <a:custGeom>
                <a:avLst/>
                <a:gdLst>
                  <a:gd name="T0" fmla="*/ 0 w 737"/>
                  <a:gd name="T1" fmla="*/ 454 h 1240"/>
                  <a:gd name="T2" fmla="*/ 22 w 737"/>
                  <a:gd name="T3" fmla="*/ 355 h 1240"/>
                  <a:gd name="T4" fmla="*/ 232 w 737"/>
                  <a:gd name="T5" fmla="*/ 74 h 1240"/>
                  <a:gd name="T6" fmla="*/ 553 w 737"/>
                  <a:gd name="T7" fmla="*/ 38 h 1240"/>
                  <a:gd name="T8" fmla="*/ 616 w 737"/>
                  <a:gd name="T9" fmla="*/ 72 h 1240"/>
                  <a:gd name="T10" fmla="*/ 669 w 737"/>
                  <a:gd name="T11" fmla="*/ 267 h 1240"/>
                  <a:gd name="T12" fmla="*/ 561 w 737"/>
                  <a:gd name="T13" fmla="*/ 399 h 1240"/>
                  <a:gd name="T14" fmla="*/ 505 w 737"/>
                  <a:gd name="T15" fmla="*/ 442 h 1240"/>
                  <a:gd name="T16" fmla="*/ 565 w 737"/>
                  <a:gd name="T17" fmla="*/ 478 h 1240"/>
                  <a:gd name="T18" fmla="*/ 735 w 737"/>
                  <a:gd name="T19" fmla="*/ 624 h 1240"/>
                  <a:gd name="T20" fmla="*/ 737 w 737"/>
                  <a:gd name="T21" fmla="*/ 649 h 1240"/>
                  <a:gd name="T22" fmla="*/ 737 w 737"/>
                  <a:gd name="T23" fmla="*/ 1196 h 1240"/>
                  <a:gd name="T24" fmla="*/ 707 w 737"/>
                  <a:gd name="T25" fmla="*/ 1236 h 1240"/>
                  <a:gd name="T26" fmla="*/ 666 w 737"/>
                  <a:gd name="T27" fmla="*/ 1205 h 1240"/>
                  <a:gd name="T28" fmla="*/ 665 w 737"/>
                  <a:gd name="T29" fmla="*/ 1187 h 1240"/>
                  <a:gd name="T30" fmla="*/ 665 w 737"/>
                  <a:gd name="T31" fmla="*/ 651 h 1240"/>
                  <a:gd name="T32" fmla="*/ 612 w 737"/>
                  <a:gd name="T33" fmla="*/ 561 h 1240"/>
                  <a:gd name="T34" fmla="*/ 589 w 737"/>
                  <a:gd name="T35" fmla="*/ 561 h 1240"/>
                  <a:gd name="T36" fmla="*/ 534 w 737"/>
                  <a:gd name="T37" fmla="*/ 602 h 1240"/>
                  <a:gd name="T38" fmla="*/ 527 w 737"/>
                  <a:gd name="T39" fmla="*/ 673 h 1240"/>
                  <a:gd name="T40" fmla="*/ 563 w 737"/>
                  <a:gd name="T41" fmla="*/ 716 h 1240"/>
                  <a:gd name="T42" fmla="*/ 593 w 737"/>
                  <a:gd name="T43" fmla="*/ 780 h 1240"/>
                  <a:gd name="T44" fmla="*/ 305 w 737"/>
                  <a:gd name="T45" fmla="*/ 996 h 1240"/>
                  <a:gd name="T46" fmla="*/ 143 w 737"/>
                  <a:gd name="T47" fmla="*/ 870 h 1240"/>
                  <a:gd name="T48" fmla="*/ 3 w 737"/>
                  <a:gd name="T49" fmla="*/ 537 h 1240"/>
                  <a:gd name="T50" fmla="*/ 0 w 737"/>
                  <a:gd name="T51" fmla="*/ 526 h 1240"/>
                  <a:gd name="T52" fmla="*/ 0 w 737"/>
                  <a:gd name="T53" fmla="*/ 45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7" h="1240">
                    <a:moveTo>
                      <a:pt x="0" y="454"/>
                    </a:moveTo>
                    <a:cubicBezTo>
                      <a:pt x="7" y="421"/>
                      <a:pt x="12" y="387"/>
                      <a:pt x="22" y="355"/>
                    </a:cubicBezTo>
                    <a:cubicBezTo>
                      <a:pt x="57" y="235"/>
                      <a:pt x="122" y="137"/>
                      <a:pt x="232" y="74"/>
                    </a:cubicBezTo>
                    <a:cubicBezTo>
                      <a:pt x="334" y="17"/>
                      <a:pt x="441" y="0"/>
                      <a:pt x="553" y="38"/>
                    </a:cubicBezTo>
                    <a:cubicBezTo>
                      <a:pt x="576" y="46"/>
                      <a:pt x="597" y="58"/>
                      <a:pt x="616" y="72"/>
                    </a:cubicBezTo>
                    <a:cubicBezTo>
                      <a:pt x="682" y="119"/>
                      <a:pt x="701" y="192"/>
                      <a:pt x="669" y="267"/>
                    </a:cubicBezTo>
                    <a:cubicBezTo>
                      <a:pt x="646" y="321"/>
                      <a:pt x="606" y="362"/>
                      <a:pt x="561" y="399"/>
                    </a:cubicBezTo>
                    <a:cubicBezTo>
                      <a:pt x="544" y="413"/>
                      <a:pt x="525" y="427"/>
                      <a:pt x="505" y="442"/>
                    </a:cubicBezTo>
                    <a:cubicBezTo>
                      <a:pt x="521" y="462"/>
                      <a:pt x="538" y="478"/>
                      <a:pt x="565" y="478"/>
                    </a:cubicBezTo>
                    <a:cubicBezTo>
                      <a:pt x="654" y="480"/>
                      <a:pt x="721" y="537"/>
                      <a:pt x="735" y="624"/>
                    </a:cubicBezTo>
                    <a:cubicBezTo>
                      <a:pt x="737" y="632"/>
                      <a:pt x="737" y="641"/>
                      <a:pt x="737" y="649"/>
                    </a:cubicBezTo>
                    <a:cubicBezTo>
                      <a:pt x="737" y="832"/>
                      <a:pt x="737" y="1014"/>
                      <a:pt x="737" y="1196"/>
                    </a:cubicBezTo>
                    <a:cubicBezTo>
                      <a:pt x="737" y="1219"/>
                      <a:pt x="726" y="1233"/>
                      <a:pt x="707" y="1236"/>
                    </a:cubicBezTo>
                    <a:cubicBezTo>
                      <a:pt x="687" y="1240"/>
                      <a:pt x="669" y="1226"/>
                      <a:pt x="666" y="1205"/>
                    </a:cubicBezTo>
                    <a:cubicBezTo>
                      <a:pt x="665" y="1199"/>
                      <a:pt x="665" y="1193"/>
                      <a:pt x="665" y="1187"/>
                    </a:cubicBezTo>
                    <a:cubicBezTo>
                      <a:pt x="665" y="1009"/>
                      <a:pt x="665" y="830"/>
                      <a:pt x="665" y="651"/>
                    </a:cubicBezTo>
                    <a:cubicBezTo>
                      <a:pt x="665" y="611"/>
                      <a:pt x="648" y="581"/>
                      <a:pt x="612" y="561"/>
                    </a:cubicBezTo>
                    <a:cubicBezTo>
                      <a:pt x="604" y="556"/>
                      <a:pt x="597" y="555"/>
                      <a:pt x="589" y="561"/>
                    </a:cubicBezTo>
                    <a:cubicBezTo>
                      <a:pt x="571" y="575"/>
                      <a:pt x="551" y="587"/>
                      <a:pt x="534" y="602"/>
                    </a:cubicBezTo>
                    <a:cubicBezTo>
                      <a:pt x="512" y="623"/>
                      <a:pt x="510" y="647"/>
                      <a:pt x="527" y="673"/>
                    </a:cubicBezTo>
                    <a:cubicBezTo>
                      <a:pt x="537" y="688"/>
                      <a:pt x="549" y="704"/>
                      <a:pt x="563" y="716"/>
                    </a:cubicBezTo>
                    <a:cubicBezTo>
                      <a:pt x="584" y="733"/>
                      <a:pt x="591" y="755"/>
                      <a:pt x="593" y="780"/>
                    </a:cubicBezTo>
                    <a:cubicBezTo>
                      <a:pt x="606" y="940"/>
                      <a:pt x="456" y="1053"/>
                      <a:pt x="305" y="996"/>
                    </a:cubicBezTo>
                    <a:cubicBezTo>
                      <a:pt x="238" y="971"/>
                      <a:pt x="186" y="925"/>
                      <a:pt x="143" y="870"/>
                    </a:cubicBezTo>
                    <a:cubicBezTo>
                      <a:pt x="65" y="773"/>
                      <a:pt x="17" y="662"/>
                      <a:pt x="3" y="537"/>
                    </a:cubicBezTo>
                    <a:cubicBezTo>
                      <a:pt x="2" y="533"/>
                      <a:pt x="1" y="530"/>
                      <a:pt x="0" y="526"/>
                    </a:cubicBezTo>
                    <a:cubicBezTo>
                      <a:pt x="0" y="502"/>
                      <a:pt x="0" y="478"/>
                      <a:pt x="0" y="454"/>
                    </a:cubicBezTo>
                    <a:close/>
                  </a:path>
                </a:pathLst>
              </a:custGeom>
              <a:solidFill>
                <a:schemeClr val="accent2"/>
              </a:solidFill>
              <a:ln w="25400">
                <a:no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lt1"/>
                  </a:solidFill>
                </a:endParaRPr>
              </a:p>
            </p:txBody>
          </p:sp>
          <p:sp>
            <p:nvSpPr>
              <p:cNvPr id="40" name="Freeform 14">
                <a:extLst>
                  <a:ext uri="{FF2B5EF4-FFF2-40B4-BE49-F238E27FC236}">
                    <a16:creationId xmlns:a16="http://schemas.microsoft.com/office/drawing/2014/main" id="{D5A333F8-1F94-8197-D1A6-6826ECB3052D}"/>
                  </a:ext>
                </a:extLst>
              </p:cNvPr>
              <p:cNvSpPr>
                <a:spLocks/>
              </p:cNvSpPr>
              <p:nvPr/>
            </p:nvSpPr>
            <p:spPr bwMode="auto">
              <a:xfrm>
                <a:off x="11946112" y="5240271"/>
                <a:ext cx="182927" cy="295720"/>
              </a:xfrm>
              <a:custGeom>
                <a:avLst/>
                <a:gdLst>
                  <a:gd name="T0" fmla="*/ 232 w 760"/>
                  <a:gd name="T1" fmla="*/ 432 h 1228"/>
                  <a:gd name="T2" fmla="*/ 158 w 760"/>
                  <a:gd name="T3" fmla="*/ 372 h 1228"/>
                  <a:gd name="T4" fmla="*/ 88 w 760"/>
                  <a:gd name="T5" fmla="*/ 291 h 1228"/>
                  <a:gd name="T6" fmla="*/ 167 w 760"/>
                  <a:gd name="T7" fmla="*/ 33 h 1228"/>
                  <a:gd name="T8" fmla="*/ 409 w 760"/>
                  <a:gd name="T9" fmla="*/ 23 h 1228"/>
                  <a:gd name="T10" fmla="*/ 701 w 760"/>
                  <a:gd name="T11" fmla="*/ 300 h 1228"/>
                  <a:gd name="T12" fmla="*/ 675 w 760"/>
                  <a:gd name="T13" fmla="*/ 731 h 1228"/>
                  <a:gd name="T14" fmla="*/ 504 w 760"/>
                  <a:gd name="T15" fmla="*/ 946 h 1228"/>
                  <a:gd name="T16" fmla="*/ 344 w 760"/>
                  <a:gd name="T17" fmla="*/ 1000 h 1228"/>
                  <a:gd name="T18" fmla="*/ 150 w 760"/>
                  <a:gd name="T19" fmla="*/ 739 h 1228"/>
                  <a:gd name="T20" fmla="*/ 166 w 760"/>
                  <a:gd name="T21" fmla="*/ 713 h 1228"/>
                  <a:gd name="T22" fmla="*/ 211 w 760"/>
                  <a:gd name="T23" fmla="*/ 661 h 1228"/>
                  <a:gd name="T24" fmla="*/ 203 w 760"/>
                  <a:gd name="T25" fmla="*/ 591 h 1228"/>
                  <a:gd name="T26" fmla="*/ 142 w 760"/>
                  <a:gd name="T27" fmla="*/ 547 h 1228"/>
                  <a:gd name="T28" fmla="*/ 127 w 760"/>
                  <a:gd name="T29" fmla="*/ 549 h 1228"/>
                  <a:gd name="T30" fmla="*/ 72 w 760"/>
                  <a:gd name="T31" fmla="*/ 633 h 1228"/>
                  <a:gd name="T32" fmla="*/ 72 w 760"/>
                  <a:gd name="T33" fmla="*/ 750 h 1228"/>
                  <a:gd name="T34" fmla="*/ 72 w 760"/>
                  <a:gd name="T35" fmla="*/ 1180 h 1228"/>
                  <a:gd name="T36" fmla="*/ 69 w 760"/>
                  <a:gd name="T37" fmla="*/ 1203 h 1228"/>
                  <a:gd name="T38" fmla="*/ 31 w 760"/>
                  <a:gd name="T39" fmla="*/ 1225 h 1228"/>
                  <a:gd name="T40" fmla="*/ 1 w 760"/>
                  <a:gd name="T41" fmla="*/ 1195 h 1228"/>
                  <a:gd name="T42" fmla="*/ 0 w 760"/>
                  <a:gd name="T43" fmla="*/ 1183 h 1228"/>
                  <a:gd name="T44" fmla="*/ 0 w 760"/>
                  <a:gd name="T45" fmla="*/ 640 h 1228"/>
                  <a:gd name="T46" fmla="*/ 132 w 760"/>
                  <a:gd name="T47" fmla="*/ 472 h 1228"/>
                  <a:gd name="T48" fmla="*/ 171 w 760"/>
                  <a:gd name="T49" fmla="*/ 468 h 1228"/>
                  <a:gd name="T50" fmla="*/ 232 w 760"/>
                  <a:gd name="T51" fmla="*/ 43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0" h="1228">
                    <a:moveTo>
                      <a:pt x="232" y="432"/>
                    </a:moveTo>
                    <a:cubicBezTo>
                      <a:pt x="206" y="411"/>
                      <a:pt x="180" y="393"/>
                      <a:pt x="158" y="372"/>
                    </a:cubicBezTo>
                    <a:cubicBezTo>
                      <a:pt x="133" y="347"/>
                      <a:pt x="107" y="320"/>
                      <a:pt x="88" y="291"/>
                    </a:cubicBezTo>
                    <a:cubicBezTo>
                      <a:pt x="21" y="188"/>
                      <a:pt x="54" y="81"/>
                      <a:pt x="167" y="33"/>
                    </a:cubicBezTo>
                    <a:cubicBezTo>
                      <a:pt x="246" y="0"/>
                      <a:pt x="328" y="0"/>
                      <a:pt x="409" y="23"/>
                    </a:cubicBezTo>
                    <a:cubicBezTo>
                      <a:pt x="554" y="64"/>
                      <a:pt x="647" y="162"/>
                      <a:pt x="701" y="300"/>
                    </a:cubicBezTo>
                    <a:cubicBezTo>
                      <a:pt x="760" y="448"/>
                      <a:pt x="742" y="591"/>
                      <a:pt x="675" y="731"/>
                    </a:cubicBezTo>
                    <a:cubicBezTo>
                      <a:pt x="635" y="816"/>
                      <a:pt x="581" y="891"/>
                      <a:pt x="504" y="946"/>
                    </a:cubicBezTo>
                    <a:cubicBezTo>
                      <a:pt x="456" y="981"/>
                      <a:pt x="404" y="1002"/>
                      <a:pt x="344" y="1000"/>
                    </a:cubicBezTo>
                    <a:cubicBezTo>
                      <a:pt x="212" y="995"/>
                      <a:pt x="115" y="866"/>
                      <a:pt x="150" y="739"/>
                    </a:cubicBezTo>
                    <a:cubicBezTo>
                      <a:pt x="153" y="730"/>
                      <a:pt x="160" y="721"/>
                      <a:pt x="166" y="713"/>
                    </a:cubicBezTo>
                    <a:cubicBezTo>
                      <a:pt x="181" y="696"/>
                      <a:pt x="198" y="680"/>
                      <a:pt x="211" y="661"/>
                    </a:cubicBezTo>
                    <a:cubicBezTo>
                      <a:pt x="228" y="636"/>
                      <a:pt x="225" y="612"/>
                      <a:pt x="203" y="591"/>
                    </a:cubicBezTo>
                    <a:cubicBezTo>
                      <a:pt x="184" y="574"/>
                      <a:pt x="163" y="561"/>
                      <a:pt x="142" y="547"/>
                    </a:cubicBezTo>
                    <a:cubicBezTo>
                      <a:pt x="139" y="545"/>
                      <a:pt x="131" y="547"/>
                      <a:pt x="127" y="549"/>
                    </a:cubicBezTo>
                    <a:cubicBezTo>
                      <a:pt x="93" y="566"/>
                      <a:pt x="73" y="594"/>
                      <a:pt x="72" y="633"/>
                    </a:cubicBezTo>
                    <a:cubicBezTo>
                      <a:pt x="72" y="672"/>
                      <a:pt x="72" y="711"/>
                      <a:pt x="72" y="750"/>
                    </a:cubicBezTo>
                    <a:cubicBezTo>
                      <a:pt x="72" y="893"/>
                      <a:pt x="72" y="1036"/>
                      <a:pt x="72" y="1180"/>
                    </a:cubicBezTo>
                    <a:cubicBezTo>
                      <a:pt x="72" y="1187"/>
                      <a:pt x="72" y="1196"/>
                      <a:pt x="69" y="1203"/>
                    </a:cubicBezTo>
                    <a:cubicBezTo>
                      <a:pt x="64" y="1219"/>
                      <a:pt x="48" y="1228"/>
                      <a:pt x="31" y="1225"/>
                    </a:cubicBezTo>
                    <a:cubicBezTo>
                      <a:pt x="15" y="1223"/>
                      <a:pt x="3" y="1211"/>
                      <a:pt x="1" y="1195"/>
                    </a:cubicBezTo>
                    <a:cubicBezTo>
                      <a:pt x="0" y="1191"/>
                      <a:pt x="0" y="1187"/>
                      <a:pt x="0" y="1183"/>
                    </a:cubicBezTo>
                    <a:cubicBezTo>
                      <a:pt x="0" y="1002"/>
                      <a:pt x="0" y="821"/>
                      <a:pt x="0" y="640"/>
                    </a:cubicBezTo>
                    <a:cubicBezTo>
                      <a:pt x="1" y="556"/>
                      <a:pt x="53" y="490"/>
                      <a:pt x="132" y="472"/>
                    </a:cubicBezTo>
                    <a:cubicBezTo>
                      <a:pt x="145" y="469"/>
                      <a:pt x="158" y="468"/>
                      <a:pt x="171" y="468"/>
                    </a:cubicBezTo>
                    <a:cubicBezTo>
                      <a:pt x="198" y="467"/>
                      <a:pt x="215" y="451"/>
                      <a:pt x="232" y="432"/>
                    </a:cubicBezTo>
                    <a:close/>
                  </a:path>
                </a:pathLst>
              </a:custGeom>
              <a:solidFill>
                <a:schemeClr val="accent2"/>
              </a:solidFill>
              <a:ln w="25400">
                <a:noFill/>
              </a:ln>
              <a:effectLst>
                <a:innerShdw blurRad="114300">
                  <a:prstClr val="black">
                    <a:alpha val="46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lt1"/>
                  </a:solidFill>
                </a:endParaRPr>
              </a:p>
            </p:txBody>
          </p:sp>
        </p:grpSp>
        <p:sp>
          <p:nvSpPr>
            <p:cNvPr id="6" name="TextBox 5">
              <a:extLst>
                <a:ext uri="{FF2B5EF4-FFF2-40B4-BE49-F238E27FC236}">
                  <a16:creationId xmlns:a16="http://schemas.microsoft.com/office/drawing/2014/main" id="{EBA2F0EE-C0BB-81AC-068B-99DE1F772DD6}"/>
                </a:ext>
              </a:extLst>
            </p:cNvPr>
            <p:cNvSpPr txBox="1">
              <a:spLocks/>
            </p:cNvSpPr>
            <p:nvPr/>
          </p:nvSpPr>
          <p:spPr>
            <a:xfrm>
              <a:off x="7302366" y="4173009"/>
              <a:ext cx="731022"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chemeClr val="accent2"/>
                  </a:solidFill>
                  <a:effectLst/>
                  <a:uLnTx/>
                  <a:uFillTx/>
                  <a:ea typeface="+mn-ea"/>
                  <a:cs typeface="+mn-cs"/>
                  <a:sym typeface="Wingdings" panose="05000000000000000000" pitchFamily="2" charset="2"/>
                </a:rPr>
                <a:t>IHD</a:t>
              </a:r>
            </a:p>
          </p:txBody>
        </p:sp>
        <p:sp>
          <p:nvSpPr>
            <p:cNvPr id="7" name="TextBox 6">
              <a:extLst>
                <a:ext uri="{FF2B5EF4-FFF2-40B4-BE49-F238E27FC236}">
                  <a16:creationId xmlns:a16="http://schemas.microsoft.com/office/drawing/2014/main" id="{224E5534-0F12-383B-6495-4912BB4E1727}"/>
                </a:ext>
              </a:extLst>
            </p:cNvPr>
            <p:cNvSpPr txBox="1">
              <a:spLocks/>
            </p:cNvSpPr>
            <p:nvPr/>
          </p:nvSpPr>
          <p:spPr>
            <a:xfrm>
              <a:off x="7070265" y="3229586"/>
              <a:ext cx="1195225"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24%</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8" name="Graphic 1030">
              <a:extLst>
                <a:ext uri="{FF2B5EF4-FFF2-40B4-BE49-F238E27FC236}">
                  <a16:creationId xmlns:a16="http://schemas.microsoft.com/office/drawing/2014/main" id="{731A7549-0C92-F136-2850-CCF02F943C3B}"/>
                </a:ext>
              </a:extLst>
            </p:cNvPr>
            <p:cNvSpPr/>
            <p:nvPr/>
          </p:nvSpPr>
          <p:spPr>
            <a:xfrm rot="16200000">
              <a:off x="7498601" y="2470830"/>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sp>
          <p:nvSpPr>
            <p:cNvPr id="42" name="Freeform 17">
              <a:extLst>
                <a:ext uri="{FF2B5EF4-FFF2-40B4-BE49-F238E27FC236}">
                  <a16:creationId xmlns:a16="http://schemas.microsoft.com/office/drawing/2014/main" id="{A1DB1D33-BAD1-C51C-C76F-6C865118F5BC}"/>
                </a:ext>
              </a:extLst>
            </p:cNvPr>
            <p:cNvSpPr>
              <a:spLocks noEditPoints="1"/>
            </p:cNvSpPr>
            <p:nvPr/>
          </p:nvSpPr>
          <p:spPr bwMode="auto">
            <a:xfrm>
              <a:off x="7477097" y="5009885"/>
              <a:ext cx="381560" cy="379098"/>
            </a:xfrm>
            <a:custGeom>
              <a:avLst/>
              <a:gdLst>
                <a:gd name="T0" fmla="*/ 100 w 326"/>
                <a:gd name="T1" fmla="*/ 24 h 323"/>
                <a:gd name="T2" fmla="*/ 156 w 326"/>
                <a:gd name="T3" fmla="*/ 41 h 323"/>
                <a:gd name="T4" fmla="*/ 174 w 326"/>
                <a:gd name="T5" fmla="*/ 41 h 323"/>
                <a:gd name="T6" fmla="*/ 320 w 326"/>
                <a:gd name="T7" fmla="*/ 99 h 323"/>
                <a:gd name="T8" fmla="*/ 302 w 326"/>
                <a:gd name="T9" fmla="*/ 172 h 323"/>
                <a:gd name="T10" fmla="*/ 193 w 326"/>
                <a:gd name="T11" fmla="*/ 303 h 323"/>
                <a:gd name="T12" fmla="*/ 183 w 326"/>
                <a:gd name="T13" fmla="*/ 314 h 323"/>
                <a:gd name="T14" fmla="*/ 141 w 326"/>
                <a:gd name="T15" fmla="*/ 308 h 323"/>
                <a:gd name="T16" fmla="*/ 55 w 326"/>
                <a:gd name="T17" fmla="*/ 205 h 323"/>
                <a:gd name="T18" fmla="*/ 27 w 326"/>
                <a:gd name="T19" fmla="*/ 172 h 323"/>
                <a:gd name="T20" fmla="*/ 26 w 326"/>
                <a:gd name="T21" fmla="*/ 63 h 323"/>
                <a:gd name="T22" fmla="*/ 100 w 326"/>
                <a:gd name="T23" fmla="*/ 24 h 323"/>
                <a:gd name="T24" fmla="*/ 185 w 326"/>
                <a:gd name="T25" fmla="*/ 179 h 323"/>
                <a:gd name="T26" fmla="*/ 182 w 326"/>
                <a:gd name="T27" fmla="*/ 175 h 323"/>
                <a:gd name="T28" fmla="*/ 163 w 326"/>
                <a:gd name="T29" fmla="*/ 136 h 323"/>
                <a:gd name="T30" fmla="*/ 145 w 326"/>
                <a:gd name="T31" fmla="*/ 125 h 323"/>
                <a:gd name="T32" fmla="*/ 127 w 326"/>
                <a:gd name="T33" fmla="*/ 136 h 323"/>
                <a:gd name="T34" fmla="*/ 121 w 326"/>
                <a:gd name="T35" fmla="*/ 149 h 323"/>
                <a:gd name="T36" fmla="*/ 116 w 326"/>
                <a:gd name="T37" fmla="*/ 152 h 323"/>
                <a:gd name="T38" fmla="*/ 88 w 326"/>
                <a:gd name="T39" fmla="*/ 152 h 323"/>
                <a:gd name="T40" fmla="*/ 76 w 326"/>
                <a:gd name="T41" fmla="*/ 162 h 323"/>
                <a:gd name="T42" fmla="*/ 88 w 326"/>
                <a:gd name="T43" fmla="*/ 172 h 323"/>
                <a:gd name="T44" fmla="*/ 118 w 326"/>
                <a:gd name="T45" fmla="*/ 172 h 323"/>
                <a:gd name="T46" fmla="*/ 138 w 326"/>
                <a:gd name="T47" fmla="*/ 160 h 323"/>
                <a:gd name="T48" fmla="*/ 145 w 326"/>
                <a:gd name="T49" fmla="*/ 145 h 323"/>
                <a:gd name="T50" fmla="*/ 147 w 326"/>
                <a:gd name="T51" fmla="*/ 149 h 323"/>
                <a:gd name="T52" fmla="*/ 166 w 326"/>
                <a:gd name="T53" fmla="*/ 186 h 323"/>
                <a:gd name="T54" fmla="*/ 184 w 326"/>
                <a:gd name="T55" fmla="*/ 199 h 323"/>
                <a:gd name="T56" fmla="*/ 203 w 326"/>
                <a:gd name="T57" fmla="*/ 186 h 323"/>
                <a:gd name="T58" fmla="*/ 209 w 326"/>
                <a:gd name="T59" fmla="*/ 175 h 323"/>
                <a:gd name="T60" fmla="*/ 214 w 326"/>
                <a:gd name="T61" fmla="*/ 172 h 323"/>
                <a:gd name="T62" fmla="*/ 242 w 326"/>
                <a:gd name="T63" fmla="*/ 172 h 323"/>
                <a:gd name="T64" fmla="*/ 253 w 326"/>
                <a:gd name="T65" fmla="*/ 162 h 323"/>
                <a:gd name="T66" fmla="*/ 242 w 326"/>
                <a:gd name="T67" fmla="*/ 152 h 323"/>
                <a:gd name="T68" fmla="*/ 211 w 326"/>
                <a:gd name="T69" fmla="*/ 152 h 323"/>
                <a:gd name="T70" fmla="*/ 192 w 326"/>
                <a:gd name="T71" fmla="*/ 164 h 323"/>
                <a:gd name="T72" fmla="*/ 185 w 326"/>
                <a:gd name="T73" fmla="*/ 17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323">
                  <a:moveTo>
                    <a:pt x="100" y="24"/>
                  </a:moveTo>
                  <a:cubicBezTo>
                    <a:pt x="122" y="24"/>
                    <a:pt x="140" y="30"/>
                    <a:pt x="156" y="41"/>
                  </a:cubicBezTo>
                  <a:cubicBezTo>
                    <a:pt x="164" y="46"/>
                    <a:pt x="166" y="46"/>
                    <a:pt x="174" y="41"/>
                  </a:cubicBezTo>
                  <a:cubicBezTo>
                    <a:pt x="233" y="0"/>
                    <a:pt x="307" y="38"/>
                    <a:pt x="320" y="99"/>
                  </a:cubicBezTo>
                  <a:cubicBezTo>
                    <a:pt x="326" y="126"/>
                    <a:pt x="320" y="150"/>
                    <a:pt x="302" y="172"/>
                  </a:cubicBezTo>
                  <a:cubicBezTo>
                    <a:pt x="266" y="216"/>
                    <a:pt x="229" y="259"/>
                    <a:pt x="193" y="303"/>
                  </a:cubicBezTo>
                  <a:cubicBezTo>
                    <a:pt x="190" y="307"/>
                    <a:pt x="187" y="311"/>
                    <a:pt x="183" y="314"/>
                  </a:cubicBezTo>
                  <a:cubicBezTo>
                    <a:pt x="170" y="323"/>
                    <a:pt x="151" y="321"/>
                    <a:pt x="141" y="308"/>
                  </a:cubicBezTo>
                  <a:cubicBezTo>
                    <a:pt x="112" y="274"/>
                    <a:pt x="84" y="240"/>
                    <a:pt x="55" y="205"/>
                  </a:cubicBezTo>
                  <a:cubicBezTo>
                    <a:pt x="46" y="194"/>
                    <a:pt x="37" y="183"/>
                    <a:pt x="27" y="172"/>
                  </a:cubicBezTo>
                  <a:cubicBezTo>
                    <a:pt x="1" y="141"/>
                    <a:pt x="0" y="96"/>
                    <a:pt x="26" y="63"/>
                  </a:cubicBezTo>
                  <a:cubicBezTo>
                    <a:pt x="45" y="38"/>
                    <a:pt x="71" y="25"/>
                    <a:pt x="100" y="24"/>
                  </a:cubicBezTo>
                  <a:close/>
                  <a:moveTo>
                    <a:pt x="185" y="179"/>
                  </a:moveTo>
                  <a:cubicBezTo>
                    <a:pt x="184" y="177"/>
                    <a:pt x="183" y="176"/>
                    <a:pt x="182" y="175"/>
                  </a:cubicBezTo>
                  <a:cubicBezTo>
                    <a:pt x="176" y="162"/>
                    <a:pt x="169" y="149"/>
                    <a:pt x="163" y="136"/>
                  </a:cubicBezTo>
                  <a:cubicBezTo>
                    <a:pt x="159" y="129"/>
                    <a:pt x="153" y="125"/>
                    <a:pt x="145" y="125"/>
                  </a:cubicBezTo>
                  <a:cubicBezTo>
                    <a:pt x="137" y="125"/>
                    <a:pt x="131" y="129"/>
                    <a:pt x="127" y="136"/>
                  </a:cubicBezTo>
                  <a:cubicBezTo>
                    <a:pt x="125" y="141"/>
                    <a:pt x="123" y="145"/>
                    <a:pt x="121" y="149"/>
                  </a:cubicBezTo>
                  <a:cubicBezTo>
                    <a:pt x="120" y="152"/>
                    <a:pt x="118" y="152"/>
                    <a:pt x="116" y="152"/>
                  </a:cubicBezTo>
                  <a:cubicBezTo>
                    <a:pt x="107" y="152"/>
                    <a:pt x="97" y="152"/>
                    <a:pt x="88" y="152"/>
                  </a:cubicBezTo>
                  <a:cubicBezTo>
                    <a:pt x="81" y="152"/>
                    <a:pt x="76" y="156"/>
                    <a:pt x="76" y="162"/>
                  </a:cubicBezTo>
                  <a:cubicBezTo>
                    <a:pt x="76" y="168"/>
                    <a:pt x="81" y="172"/>
                    <a:pt x="88" y="172"/>
                  </a:cubicBezTo>
                  <a:cubicBezTo>
                    <a:pt x="98" y="172"/>
                    <a:pt x="108" y="172"/>
                    <a:pt x="118" y="172"/>
                  </a:cubicBezTo>
                  <a:cubicBezTo>
                    <a:pt x="127" y="172"/>
                    <a:pt x="134" y="168"/>
                    <a:pt x="138" y="160"/>
                  </a:cubicBezTo>
                  <a:cubicBezTo>
                    <a:pt x="140" y="155"/>
                    <a:pt x="142" y="150"/>
                    <a:pt x="145" y="145"/>
                  </a:cubicBezTo>
                  <a:cubicBezTo>
                    <a:pt x="146" y="147"/>
                    <a:pt x="147" y="148"/>
                    <a:pt x="147" y="149"/>
                  </a:cubicBezTo>
                  <a:cubicBezTo>
                    <a:pt x="154" y="162"/>
                    <a:pt x="160" y="174"/>
                    <a:pt x="166" y="186"/>
                  </a:cubicBezTo>
                  <a:cubicBezTo>
                    <a:pt x="170" y="194"/>
                    <a:pt x="175" y="199"/>
                    <a:pt x="184" y="199"/>
                  </a:cubicBezTo>
                  <a:cubicBezTo>
                    <a:pt x="193" y="199"/>
                    <a:pt x="199" y="194"/>
                    <a:pt x="203" y="186"/>
                  </a:cubicBezTo>
                  <a:cubicBezTo>
                    <a:pt x="205" y="182"/>
                    <a:pt x="207" y="179"/>
                    <a:pt x="209" y="175"/>
                  </a:cubicBezTo>
                  <a:cubicBezTo>
                    <a:pt x="210" y="172"/>
                    <a:pt x="211" y="172"/>
                    <a:pt x="214" y="172"/>
                  </a:cubicBezTo>
                  <a:cubicBezTo>
                    <a:pt x="223" y="172"/>
                    <a:pt x="233" y="172"/>
                    <a:pt x="242" y="172"/>
                  </a:cubicBezTo>
                  <a:cubicBezTo>
                    <a:pt x="249" y="172"/>
                    <a:pt x="253" y="168"/>
                    <a:pt x="253" y="162"/>
                  </a:cubicBezTo>
                  <a:cubicBezTo>
                    <a:pt x="253" y="156"/>
                    <a:pt x="249" y="152"/>
                    <a:pt x="242" y="152"/>
                  </a:cubicBezTo>
                  <a:cubicBezTo>
                    <a:pt x="232" y="152"/>
                    <a:pt x="221" y="152"/>
                    <a:pt x="211" y="152"/>
                  </a:cubicBezTo>
                  <a:cubicBezTo>
                    <a:pt x="202" y="152"/>
                    <a:pt x="196" y="156"/>
                    <a:pt x="192" y="164"/>
                  </a:cubicBezTo>
                  <a:cubicBezTo>
                    <a:pt x="190" y="168"/>
                    <a:pt x="187" y="173"/>
                    <a:pt x="185" y="1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chemeClr val="accent2"/>
                </a:solidFill>
              </a:endParaRPr>
            </a:p>
          </p:txBody>
        </p:sp>
        <p:sp>
          <p:nvSpPr>
            <p:cNvPr id="14" name="TextBox 13">
              <a:extLst>
                <a:ext uri="{FF2B5EF4-FFF2-40B4-BE49-F238E27FC236}">
                  <a16:creationId xmlns:a16="http://schemas.microsoft.com/office/drawing/2014/main" id="{96686735-4622-DDC2-6745-2520796BF18B}"/>
                </a:ext>
              </a:extLst>
            </p:cNvPr>
            <p:cNvSpPr txBox="1">
              <a:spLocks/>
            </p:cNvSpPr>
            <p:nvPr/>
          </p:nvSpPr>
          <p:spPr>
            <a:xfrm>
              <a:off x="8749007" y="4173863"/>
              <a:ext cx="951377" cy="244940"/>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chemeClr val="accent2"/>
                  </a:solidFill>
                  <a:effectLst/>
                  <a:uLnTx/>
                  <a:uFillTx/>
                  <a:ea typeface="+mn-ea"/>
                  <a:sym typeface="Wingdings" panose="05000000000000000000" pitchFamily="2" charset="2"/>
                </a:rPr>
                <a:t>CVA</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15" name="TextBox 14">
              <a:extLst>
                <a:ext uri="{FF2B5EF4-FFF2-40B4-BE49-F238E27FC236}">
                  <a16:creationId xmlns:a16="http://schemas.microsoft.com/office/drawing/2014/main" id="{B644E8A4-3CC6-732F-5425-2364BC90BEDB}"/>
                </a:ext>
              </a:extLst>
            </p:cNvPr>
            <p:cNvSpPr txBox="1">
              <a:spLocks/>
            </p:cNvSpPr>
            <p:nvPr/>
          </p:nvSpPr>
          <p:spPr>
            <a:xfrm>
              <a:off x="8637186" y="3230013"/>
              <a:ext cx="1175018"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14%</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16" name="Graphic 1030">
              <a:extLst>
                <a:ext uri="{FF2B5EF4-FFF2-40B4-BE49-F238E27FC236}">
                  <a16:creationId xmlns:a16="http://schemas.microsoft.com/office/drawing/2014/main" id="{A504152E-80FF-A777-C511-67F119A076A5}"/>
                </a:ext>
              </a:extLst>
            </p:cNvPr>
            <p:cNvSpPr/>
            <p:nvPr/>
          </p:nvSpPr>
          <p:spPr>
            <a:xfrm rot="16200000">
              <a:off x="9055419" y="2470830"/>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grpSp>
          <p:nvGrpSpPr>
            <p:cNvPr id="45" name="Group 44">
              <a:extLst>
                <a:ext uri="{FF2B5EF4-FFF2-40B4-BE49-F238E27FC236}">
                  <a16:creationId xmlns:a16="http://schemas.microsoft.com/office/drawing/2014/main" id="{D5883747-A5AF-B51A-518A-4CB89C5CD1C9}"/>
                </a:ext>
              </a:extLst>
            </p:cNvPr>
            <p:cNvGrpSpPr/>
            <p:nvPr/>
          </p:nvGrpSpPr>
          <p:grpSpPr>
            <a:xfrm>
              <a:off x="9035264" y="4992294"/>
              <a:ext cx="378901" cy="414280"/>
              <a:chOff x="10847218" y="3710915"/>
              <a:chExt cx="577850" cy="631825"/>
            </a:xfrm>
            <a:solidFill>
              <a:schemeClr val="accent2"/>
            </a:solidFill>
          </p:grpSpPr>
          <p:sp>
            <p:nvSpPr>
              <p:cNvPr id="47" name="Freeform 10">
                <a:extLst>
                  <a:ext uri="{FF2B5EF4-FFF2-40B4-BE49-F238E27FC236}">
                    <a16:creationId xmlns:a16="http://schemas.microsoft.com/office/drawing/2014/main" id="{B4E83F15-2F5C-812A-E34A-63DA1040B0B0}"/>
                  </a:ext>
                </a:extLst>
              </p:cNvPr>
              <p:cNvSpPr>
                <a:spLocks noEditPoints="1"/>
              </p:cNvSpPr>
              <p:nvPr/>
            </p:nvSpPr>
            <p:spPr bwMode="auto">
              <a:xfrm>
                <a:off x="10847218" y="3710915"/>
                <a:ext cx="276225" cy="631825"/>
              </a:xfrm>
              <a:custGeom>
                <a:avLst/>
                <a:gdLst>
                  <a:gd name="T0" fmla="*/ 58 w 73"/>
                  <a:gd name="T1" fmla="*/ 52 h 167"/>
                  <a:gd name="T2" fmla="*/ 73 w 73"/>
                  <a:gd name="T3" fmla="*/ 43 h 167"/>
                  <a:gd name="T4" fmla="*/ 73 w 73"/>
                  <a:gd name="T5" fmla="*/ 46 h 167"/>
                  <a:gd name="T6" fmla="*/ 73 w 73"/>
                  <a:gd name="T7" fmla="*/ 97 h 167"/>
                  <a:gd name="T8" fmla="*/ 55 w 73"/>
                  <a:gd name="T9" fmla="*/ 117 h 167"/>
                  <a:gd name="T10" fmla="*/ 51 w 73"/>
                  <a:gd name="T11" fmla="*/ 116 h 167"/>
                  <a:gd name="T12" fmla="*/ 37 w 73"/>
                  <a:gd name="T13" fmla="*/ 111 h 167"/>
                  <a:gd name="T14" fmla="*/ 33 w 73"/>
                  <a:gd name="T15" fmla="*/ 114 h 167"/>
                  <a:gd name="T16" fmla="*/ 37 w 73"/>
                  <a:gd name="T17" fmla="*/ 117 h 167"/>
                  <a:gd name="T18" fmla="*/ 50 w 73"/>
                  <a:gd name="T19" fmla="*/ 123 h 167"/>
                  <a:gd name="T20" fmla="*/ 57 w 73"/>
                  <a:gd name="T21" fmla="*/ 136 h 167"/>
                  <a:gd name="T22" fmla="*/ 57 w 73"/>
                  <a:gd name="T23" fmla="*/ 137 h 167"/>
                  <a:gd name="T24" fmla="*/ 60 w 73"/>
                  <a:gd name="T25" fmla="*/ 140 h 167"/>
                  <a:gd name="T26" fmla="*/ 63 w 73"/>
                  <a:gd name="T27" fmla="*/ 137 h 167"/>
                  <a:gd name="T28" fmla="*/ 60 w 73"/>
                  <a:gd name="T29" fmla="*/ 125 h 167"/>
                  <a:gd name="T30" fmla="*/ 58 w 73"/>
                  <a:gd name="T31" fmla="*/ 123 h 167"/>
                  <a:gd name="T32" fmla="*/ 73 w 73"/>
                  <a:gd name="T33" fmla="*/ 114 h 167"/>
                  <a:gd name="T34" fmla="*/ 73 w 73"/>
                  <a:gd name="T35" fmla="*/ 115 h 167"/>
                  <a:gd name="T36" fmla="*/ 73 w 73"/>
                  <a:gd name="T37" fmla="*/ 152 h 167"/>
                  <a:gd name="T38" fmla="*/ 59 w 73"/>
                  <a:gd name="T39" fmla="*/ 167 h 167"/>
                  <a:gd name="T40" fmla="*/ 43 w 73"/>
                  <a:gd name="T41" fmla="*/ 155 h 167"/>
                  <a:gd name="T42" fmla="*/ 42 w 73"/>
                  <a:gd name="T43" fmla="*/ 150 h 167"/>
                  <a:gd name="T44" fmla="*/ 38 w 73"/>
                  <a:gd name="T45" fmla="*/ 145 h 167"/>
                  <a:gd name="T46" fmla="*/ 22 w 73"/>
                  <a:gd name="T47" fmla="*/ 137 h 167"/>
                  <a:gd name="T48" fmla="*/ 17 w 73"/>
                  <a:gd name="T49" fmla="*/ 115 h 167"/>
                  <a:gd name="T50" fmla="*/ 16 w 73"/>
                  <a:gd name="T51" fmla="*/ 109 h 167"/>
                  <a:gd name="T52" fmla="*/ 16 w 73"/>
                  <a:gd name="T53" fmla="*/ 58 h 167"/>
                  <a:gd name="T54" fmla="*/ 17 w 73"/>
                  <a:gd name="T55" fmla="*/ 52 h 167"/>
                  <a:gd name="T56" fmla="*/ 38 w 73"/>
                  <a:gd name="T57" fmla="*/ 22 h 167"/>
                  <a:gd name="T58" fmla="*/ 42 w 73"/>
                  <a:gd name="T59" fmla="*/ 16 h 167"/>
                  <a:gd name="T60" fmla="*/ 57 w 73"/>
                  <a:gd name="T61" fmla="*/ 0 h 167"/>
                  <a:gd name="T62" fmla="*/ 73 w 73"/>
                  <a:gd name="T63" fmla="*/ 15 h 167"/>
                  <a:gd name="T64" fmla="*/ 73 w 73"/>
                  <a:gd name="T65" fmla="*/ 28 h 167"/>
                  <a:gd name="T66" fmla="*/ 55 w 73"/>
                  <a:gd name="T67" fmla="*/ 46 h 167"/>
                  <a:gd name="T68" fmla="*/ 52 w 73"/>
                  <a:gd name="T69" fmla="*/ 46 h 167"/>
                  <a:gd name="T70" fmla="*/ 37 w 73"/>
                  <a:gd name="T71" fmla="*/ 39 h 167"/>
                  <a:gd name="T72" fmla="*/ 33 w 73"/>
                  <a:gd name="T73" fmla="*/ 42 h 167"/>
                  <a:gd name="T74" fmla="*/ 36 w 73"/>
                  <a:gd name="T75" fmla="*/ 45 h 167"/>
                  <a:gd name="T76" fmla="*/ 55 w 73"/>
                  <a:gd name="T77" fmla="*/ 64 h 167"/>
                  <a:gd name="T78" fmla="*/ 58 w 73"/>
                  <a:gd name="T79" fmla="*/ 68 h 167"/>
                  <a:gd name="T80" fmla="*/ 61 w 73"/>
                  <a:gd name="T81" fmla="*/ 64 h 167"/>
                  <a:gd name="T82" fmla="*/ 60 w 73"/>
                  <a:gd name="T83" fmla="*/ 58 h 167"/>
                  <a:gd name="T84" fmla="*/ 58 w 73"/>
                  <a:gd name="T85" fmla="*/ 52 h 167"/>
                  <a:gd name="T86" fmla="*/ 48 w 73"/>
                  <a:gd name="T87" fmla="*/ 92 h 167"/>
                  <a:gd name="T88" fmla="*/ 52 w 73"/>
                  <a:gd name="T89" fmla="*/ 89 h 167"/>
                  <a:gd name="T90" fmla="*/ 48 w 73"/>
                  <a:gd name="T91" fmla="*/ 86 h 167"/>
                  <a:gd name="T92" fmla="*/ 46 w 73"/>
                  <a:gd name="T93" fmla="*/ 85 h 167"/>
                  <a:gd name="T94" fmla="*/ 30 w 73"/>
                  <a:gd name="T95" fmla="*/ 67 h 167"/>
                  <a:gd name="T96" fmla="*/ 27 w 73"/>
                  <a:gd name="T97" fmla="*/ 63 h 167"/>
                  <a:gd name="T98" fmla="*/ 24 w 73"/>
                  <a:gd name="T99" fmla="*/ 68 h 167"/>
                  <a:gd name="T100" fmla="*/ 48 w 73"/>
                  <a:gd name="T101" fmla="*/ 9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167">
                    <a:moveTo>
                      <a:pt x="58" y="52"/>
                    </a:moveTo>
                    <a:cubicBezTo>
                      <a:pt x="64" y="51"/>
                      <a:pt x="69" y="48"/>
                      <a:pt x="73" y="43"/>
                    </a:cubicBezTo>
                    <a:cubicBezTo>
                      <a:pt x="73" y="44"/>
                      <a:pt x="73" y="45"/>
                      <a:pt x="73" y="46"/>
                    </a:cubicBezTo>
                    <a:cubicBezTo>
                      <a:pt x="73" y="63"/>
                      <a:pt x="73" y="80"/>
                      <a:pt x="73" y="97"/>
                    </a:cubicBezTo>
                    <a:cubicBezTo>
                      <a:pt x="73" y="107"/>
                      <a:pt x="65" y="116"/>
                      <a:pt x="55" y="117"/>
                    </a:cubicBezTo>
                    <a:cubicBezTo>
                      <a:pt x="54" y="117"/>
                      <a:pt x="52" y="117"/>
                      <a:pt x="51" y="116"/>
                    </a:cubicBezTo>
                    <a:cubicBezTo>
                      <a:pt x="47" y="113"/>
                      <a:pt x="42" y="112"/>
                      <a:pt x="37" y="111"/>
                    </a:cubicBezTo>
                    <a:cubicBezTo>
                      <a:pt x="34" y="111"/>
                      <a:pt x="33" y="112"/>
                      <a:pt x="33" y="114"/>
                    </a:cubicBezTo>
                    <a:cubicBezTo>
                      <a:pt x="33" y="116"/>
                      <a:pt x="34" y="117"/>
                      <a:pt x="37" y="117"/>
                    </a:cubicBezTo>
                    <a:cubicBezTo>
                      <a:pt x="42" y="118"/>
                      <a:pt x="46" y="120"/>
                      <a:pt x="50" y="123"/>
                    </a:cubicBezTo>
                    <a:cubicBezTo>
                      <a:pt x="54" y="126"/>
                      <a:pt x="56" y="131"/>
                      <a:pt x="57" y="136"/>
                    </a:cubicBezTo>
                    <a:cubicBezTo>
                      <a:pt x="57" y="136"/>
                      <a:pt x="57" y="137"/>
                      <a:pt x="57" y="137"/>
                    </a:cubicBezTo>
                    <a:cubicBezTo>
                      <a:pt x="57" y="139"/>
                      <a:pt x="58" y="140"/>
                      <a:pt x="60" y="140"/>
                    </a:cubicBezTo>
                    <a:cubicBezTo>
                      <a:pt x="62" y="139"/>
                      <a:pt x="63" y="138"/>
                      <a:pt x="63" y="137"/>
                    </a:cubicBezTo>
                    <a:cubicBezTo>
                      <a:pt x="63" y="133"/>
                      <a:pt x="62" y="129"/>
                      <a:pt x="60" y="125"/>
                    </a:cubicBezTo>
                    <a:cubicBezTo>
                      <a:pt x="59" y="124"/>
                      <a:pt x="59" y="124"/>
                      <a:pt x="58" y="123"/>
                    </a:cubicBezTo>
                    <a:cubicBezTo>
                      <a:pt x="64" y="121"/>
                      <a:pt x="69" y="118"/>
                      <a:pt x="73" y="114"/>
                    </a:cubicBezTo>
                    <a:cubicBezTo>
                      <a:pt x="73" y="114"/>
                      <a:pt x="73" y="115"/>
                      <a:pt x="73" y="115"/>
                    </a:cubicBezTo>
                    <a:cubicBezTo>
                      <a:pt x="73" y="127"/>
                      <a:pt x="73" y="139"/>
                      <a:pt x="73" y="152"/>
                    </a:cubicBezTo>
                    <a:cubicBezTo>
                      <a:pt x="73" y="160"/>
                      <a:pt x="67" y="166"/>
                      <a:pt x="59" y="167"/>
                    </a:cubicBezTo>
                    <a:cubicBezTo>
                      <a:pt x="52" y="167"/>
                      <a:pt x="45" y="162"/>
                      <a:pt x="43" y="155"/>
                    </a:cubicBezTo>
                    <a:cubicBezTo>
                      <a:pt x="42" y="153"/>
                      <a:pt x="42" y="152"/>
                      <a:pt x="42" y="150"/>
                    </a:cubicBezTo>
                    <a:cubicBezTo>
                      <a:pt x="43" y="147"/>
                      <a:pt x="42" y="146"/>
                      <a:pt x="38" y="145"/>
                    </a:cubicBezTo>
                    <a:cubicBezTo>
                      <a:pt x="32" y="145"/>
                      <a:pt x="26" y="142"/>
                      <a:pt x="22" y="137"/>
                    </a:cubicBezTo>
                    <a:cubicBezTo>
                      <a:pt x="16" y="131"/>
                      <a:pt x="15" y="123"/>
                      <a:pt x="17" y="115"/>
                    </a:cubicBezTo>
                    <a:cubicBezTo>
                      <a:pt x="18" y="112"/>
                      <a:pt x="17" y="111"/>
                      <a:pt x="16" y="109"/>
                    </a:cubicBezTo>
                    <a:cubicBezTo>
                      <a:pt x="0" y="95"/>
                      <a:pt x="0" y="72"/>
                      <a:pt x="16" y="58"/>
                    </a:cubicBezTo>
                    <a:cubicBezTo>
                      <a:pt x="18" y="56"/>
                      <a:pt x="18" y="55"/>
                      <a:pt x="17" y="52"/>
                    </a:cubicBezTo>
                    <a:cubicBezTo>
                      <a:pt x="13" y="38"/>
                      <a:pt x="23" y="23"/>
                      <a:pt x="38" y="22"/>
                    </a:cubicBezTo>
                    <a:cubicBezTo>
                      <a:pt x="42" y="21"/>
                      <a:pt x="43" y="21"/>
                      <a:pt x="42" y="16"/>
                    </a:cubicBezTo>
                    <a:cubicBezTo>
                      <a:pt x="42" y="8"/>
                      <a:pt x="49" y="1"/>
                      <a:pt x="57" y="0"/>
                    </a:cubicBezTo>
                    <a:cubicBezTo>
                      <a:pt x="65" y="0"/>
                      <a:pt x="73" y="6"/>
                      <a:pt x="73" y="15"/>
                    </a:cubicBezTo>
                    <a:cubicBezTo>
                      <a:pt x="73" y="19"/>
                      <a:pt x="73" y="24"/>
                      <a:pt x="73" y="28"/>
                    </a:cubicBezTo>
                    <a:cubicBezTo>
                      <a:pt x="73" y="37"/>
                      <a:pt x="64" y="46"/>
                      <a:pt x="55" y="46"/>
                    </a:cubicBezTo>
                    <a:cubicBezTo>
                      <a:pt x="54" y="46"/>
                      <a:pt x="53" y="46"/>
                      <a:pt x="52" y="46"/>
                    </a:cubicBezTo>
                    <a:cubicBezTo>
                      <a:pt x="48" y="42"/>
                      <a:pt x="43" y="40"/>
                      <a:pt x="37" y="39"/>
                    </a:cubicBezTo>
                    <a:cubicBezTo>
                      <a:pt x="34" y="39"/>
                      <a:pt x="33" y="40"/>
                      <a:pt x="33" y="42"/>
                    </a:cubicBezTo>
                    <a:cubicBezTo>
                      <a:pt x="33" y="44"/>
                      <a:pt x="34" y="45"/>
                      <a:pt x="36" y="45"/>
                    </a:cubicBezTo>
                    <a:cubicBezTo>
                      <a:pt x="47" y="46"/>
                      <a:pt x="55" y="54"/>
                      <a:pt x="55" y="64"/>
                    </a:cubicBezTo>
                    <a:cubicBezTo>
                      <a:pt x="55" y="66"/>
                      <a:pt x="57" y="68"/>
                      <a:pt x="58" y="68"/>
                    </a:cubicBezTo>
                    <a:cubicBezTo>
                      <a:pt x="60" y="68"/>
                      <a:pt x="61" y="66"/>
                      <a:pt x="61" y="64"/>
                    </a:cubicBezTo>
                    <a:cubicBezTo>
                      <a:pt x="61" y="62"/>
                      <a:pt x="61" y="60"/>
                      <a:pt x="60" y="58"/>
                    </a:cubicBezTo>
                    <a:cubicBezTo>
                      <a:pt x="60" y="56"/>
                      <a:pt x="59" y="54"/>
                      <a:pt x="58" y="52"/>
                    </a:cubicBezTo>
                    <a:close/>
                    <a:moveTo>
                      <a:pt x="48" y="92"/>
                    </a:moveTo>
                    <a:cubicBezTo>
                      <a:pt x="51" y="92"/>
                      <a:pt x="52" y="91"/>
                      <a:pt x="52" y="89"/>
                    </a:cubicBezTo>
                    <a:cubicBezTo>
                      <a:pt x="52" y="87"/>
                      <a:pt x="51" y="86"/>
                      <a:pt x="48" y="86"/>
                    </a:cubicBezTo>
                    <a:cubicBezTo>
                      <a:pt x="48" y="86"/>
                      <a:pt x="47" y="86"/>
                      <a:pt x="46" y="85"/>
                    </a:cubicBezTo>
                    <a:cubicBezTo>
                      <a:pt x="37" y="84"/>
                      <a:pt x="31" y="77"/>
                      <a:pt x="30" y="67"/>
                    </a:cubicBezTo>
                    <a:cubicBezTo>
                      <a:pt x="30" y="64"/>
                      <a:pt x="29" y="63"/>
                      <a:pt x="27" y="63"/>
                    </a:cubicBezTo>
                    <a:cubicBezTo>
                      <a:pt x="25" y="63"/>
                      <a:pt x="24" y="65"/>
                      <a:pt x="24" y="68"/>
                    </a:cubicBezTo>
                    <a:cubicBezTo>
                      <a:pt x="24" y="81"/>
                      <a:pt x="35" y="91"/>
                      <a:pt x="4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2"/>
                  </a:solidFill>
                </a:endParaRPr>
              </a:p>
            </p:txBody>
          </p:sp>
          <p:sp>
            <p:nvSpPr>
              <p:cNvPr id="48" name="Freeform 11">
                <a:extLst>
                  <a:ext uri="{FF2B5EF4-FFF2-40B4-BE49-F238E27FC236}">
                    <a16:creationId xmlns:a16="http://schemas.microsoft.com/office/drawing/2014/main" id="{9A6F1D35-CF85-08A5-B747-891834F4A24F}"/>
                  </a:ext>
                </a:extLst>
              </p:cNvPr>
              <p:cNvSpPr>
                <a:spLocks noEditPoints="1"/>
              </p:cNvSpPr>
              <p:nvPr/>
            </p:nvSpPr>
            <p:spPr bwMode="auto">
              <a:xfrm>
                <a:off x="11148843" y="3710915"/>
                <a:ext cx="276225" cy="631825"/>
              </a:xfrm>
              <a:custGeom>
                <a:avLst/>
                <a:gdLst>
                  <a:gd name="T0" fmla="*/ 0 w 73"/>
                  <a:gd name="T1" fmla="*/ 43 h 167"/>
                  <a:gd name="T2" fmla="*/ 15 w 73"/>
                  <a:gd name="T3" fmla="*/ 52 h 167"/>
                  <a:gd name="T4" fmla="*/ 12 w 73"/>
                  <a:gd name="T5" fmla="*/ 64 h 167"/>
                  <a:gd name="T6" fmla="*/ 14 w 73"/>
                  <a:gd name="T7" fmla="*/ 67 h 167"/>
                  <a:gd name="T8" fmla="*/ 18 w 73"/>
                  <a:gd name="T9" fmla="*/ 64 h 167"/>
                  <a:gd name="T10" fmla="*/ 26 w 73"/>
                  <a:gd name="T11" fmla="*/ 49 h 167"/>
                  <a:gd name="T12" fmla="*/ 37 w 73"/>
                  <a:gd name="T13" fmla="*/ 45 h 167"/>
                  <a:gd name="T14" fmla="*/ 40 w 73"/>
                  <a:gd name="T15" fmla="*/ 42 h 167"/>
                  <a:gd name="T16" fmla="*/ 36 w 73"/>
                  <a:gd name="T17" fmla="*/ 39 h 167"/>
                  <a:gd name="T18" fmla="*/ 21 w 73"/>
                  <a:gd name="T19" fmla="*/ 46 h 167"/>
                  <a:gd name="T20" fmla="*/ 18 w 73"/>
                  <a:gd name="T21" fmla="*/ 46 h 167"/>
                  <a:gd name="T22" fmla="*/ 0 w 73"/>
                  <a:gd name="T23" fmla="*/ 27 h 167"/>
                  <a:gd name="T24" fmla="*/ 0 w 73"/>
                  <a:gd name="T25" fmla="*/ 15 h 167"/>
                  <a:gd name="T26" fmla="*/ 16 w 73"/>
                  <a:gd name="T27" fmla="*/ 0 h 167"/>
                  <a:gd name="T28" fmla="*/ 31 w 73"/>
                  <a:gd name="T29" fmla="*/ 17 h 167"/>
                  <a:gd name="T30" fmla="*/ 35 w 73"/>
                  <a:gd name="T31" fmla="*/ 22 h 167"/>
                  <a:gd name="T32" fmla="*/ 56 w 73"/>
                  <a:gd name="T33" fmla="*/ 40 h 167"/>
                  <a:gd name="T34" fmla="*/ 56 w 73"/>
                  <a:gd name="T35" fmla="*/ 53 h 167"/>
                  <a:gd name="T36" fmla="*/ 57 w 73"/>
                  <a:gd name="T37" fmla="*/ 58 h 167"/>
                  <a:gd name="T38" fmla="*/ 57 w 73"/>
                  <a:gd name="T39" fmla="*/ 109 h 167"/>
                  <a:gd name="T40" fmla="*/ 56 w 73"/>
                  <a:gd name="T41" fmla="*/ 114 h 167"/>
                  <a:gd name="T42" fmla="*/ 35 w 73"/>
                  <a:gd name="T43" fmla="*/ 145 h 167"/>
                  <a:gd name="T44" fmla="*/ 31 w 73"/>
                  <a:gd name="T45" fmla="*/ 151 h 167"/>
                  <a:gd name="T46" fmla="*/ 16 w 73"/>
                  <a:gd name="T47" fmla="*/ 167 h 167"/>
                  <a:gd name="T48" fmla="*/ 0 w 73"/>
                  <a:gd name="T49" fmla="*/ 152 h 167"/>
                  <a:gd name="T50" fmla="*/ 0 w 73"/>
                  <a:gd name="T51" fmla="*/ 114 h 167"/>
                  <a:gd name="T52" fmla="*/ 15 w 73"/>
                  <a:gd name="T53" fmla="*/ 123 h 167"/>
                  <a:gd name="T54" fmla="*/ 14 w 73"/>
                  <a:gd name="T55" fmla="*/ 124 h 167"/>
                  <a:gd name="T56" fmla="*/ 11 w 73"/>
                  <a:gd name="T57" fmla="*/ 136 h 167"/>
                  <a:gd name="T58" fmla="*/ 13 w 73"/>
                  <a:gd name="T59" fmla="*/ 140 h 167"/>
                  <a:gd name="T60" fmla="*/ 16 w 73"/>
                  <a:gd name="T61" fmla="*/ 137 h 167"/>
                  <a:gd name="T62" fmla="*/ 36 w 73"/>
                  <a:gd name="T63" fmla="*/ 117 h 167"/>
                  <a:gd name="T64" fmla="*/ 37 w 73"/>
                  <a:gd name="T65" fmla="*/ 117 h 167"/>
                  <a:gd name="T66" fmla="*/ 40 w 73"/>
                  <a:gd name="T67" fmla="*/ 114 h 167"/>
                  <a:gd name="T68" fmla="*/ 37 w 73"/>
                  <a:gd name="T69" fmla="*/ 111 h 167"/>
                  <a:gd name="T70" fmla="*/ 22 w 73"/>
                  <a:gd name="T71" fmla="*/ 116 h 167"/>
                  <a:gd name="T72" fmla="*/ 18 w 73"/>
                  <a:gd name="T73" fmla="*/ 117 h 167"/>
                  <a:gd name="T74" fmla="*/ 0 w 73"/>
                  <a:gd name="T75" fmla="*/ 96 h 167"/>
                  <a:gd name="T76" fmla="*/ 0 w 73"/>
                  <a:gd name="T77" fmla="*/ 46 h 167"/>
                  <a:gd name="T78" fmla="*/ 0 w 73"/>
                  <a:gd name="T79" fmla="*/ 43 h 167"/>
                  <a:gd name="T80" fmla="*/ 49 w 73"/>
                  <a:gd name="T81" fmla="*/ 68 h 167"/>
                  <a:gd name="T82" fmla="*/ 47 w 73"/>
                  <a:gd name="T83" fmla="*/ 63 h 167"/>
                  <a:gd name="T84" fmla="*/ 43 w 73"/>
                  <a:gd name="T85" fmla="*/ 67 h 167"/>
                  <a:gd name="T86" fmla="*/ 43 w 73"/>
                  <a:gd name="T87" fmla="*/ 68 h 167"/>
                  <a:gd name="T88" fmla="*/ 25 w 73"/>
                  <a:gd name="T89" fmla="*/ 86 h 167"/>
                  <a:gd name="T90" fmla="*/ 21 w 73"/>
                  <a:gd name="T91" fmla="*/ 89 h 167"/>
                  <a:gd name="T92" fmla="*/ 25 w 73"/>
                  <a:gd name="T93" fmla="*/ 92 h 167"/>
                  <a:gd name="T94" fmla="*/ 49 w 73"/>
                  <a:gd name="T95" fmla="*/ 6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67">
                    <a:moveTo>
                      <a:pt x="0" y="43"/>
                    </a:moveTo>
                    <a:cubicBezTo>
                      <a:pt x="4" y="48"/>
                      <a:pt x="9" y="51"/>
                      <a:pt x="15" y="52"/>
                    </a:cubicBezTo>
                    <a:cubicBezTo>
                      <a:pt x="14" y="56"/>
                      <a:pt x="13" y="60"/>
                      <a:pt x="12" y="64"/>
                    </a:cubicBezTo>
                    <a:cubicBezTo>
                      <a:pt x="12" y="65"/>
                      <a:pt x="12" y="67"/>
                      <a:pt x="14" y="67"/>
                    </a:cubicBezTo>
                    <a:cubicBezTo>
                      <a:pt x="16" y="68"/>
                      <a:pt x="18" y="67"/>
                      <a:pt x="18" y="64"/>
                    </a:cubicBezTo>
                    <a:cubicBezTo>
                      <a:pt x="18" y="58"/>
                      <a:pt x="21" y="53"/>
                      <a:pt x="26" y="49"/>
                    </a:cubicBezTo>
                    <a:cubicBezTo>
                      <a:pt x="29" y="47"/>
                      <a:pt x="33" y="45"/>
                      <a:pt x="37" y="45"/>
                    </a:cubicBezTo>
                    <a:cubicBezTo>
                      <a:pt x="39" y="45"/>
                      <a:pt x="41" y="44"/>
                      <a:pt x="40" y="42"/>
                    </a:cubicBezTo>
                    <a:cubicBezTo>
                      <a:pt x="40" y="40"/>
                      <a:pt x="39" y="39"/>
                      <a:pt x="36" y="39"/>
                    </a:cubicBezTo>
                    <a:cubicBezTo>
                      <a:pt x="30" y="40"/>
                      <a:pt x="25" y="42"/>
                      <a:pt x="21" y="46"/>
                    </a:cubicBezTo>
                    <a:cubicBezTo>
                      <a:pt x="20" y="46"/>
                      <a:pt x="19" y="47"/>
                      <a:pt x="18" y="46"/>
                    </a:cubicBezTo>
                    <a:cubicBezTo>
                      <a:pt x="8" y="45"/>
                      <a:pt x="0" y="37"/>
                      <a:pt x="0" y="27"/>
                    </a:cubicBezTo>
                    <a:cubicBezTo>
                      <a:pt x="0" y="23"/>
                      <a:pt x="0" y="19"/>
                      <a:pt x="0" y="15"/>
                    </a:cubicBezTo>
                    <a:cubicBezTo>
                      <a:pt x="0" y="7"/>
                      <a:pt x="8" y="0"/>
                      <a:pt x="16" y="0"/>
                    </a:cubicBezTo>
                    <a:cubicBezTo>
                      <a:pt x="25" y="1"/>
                      <a:pt x="31" y="8"/>
                      <a:pt x="31" y="17"/>
                    </a:cubicBezTo>
                    <a:cubicBezTo>
                      <a:pt x="30" y="20"/>
                      <a:pt x="31" y="21"/>
                      <a:pt x="35" y="22"/>
                    </a:cubicBezTo>
                    <a:cubicBezTo>
                      <a:pt x="46" y="23"/>
                      <a:pt x="54" y="30"/>
                      <a:pt x="56" y="40"/>
                    </a:cubicBezTo>
                    <a:cubicBezTo>
                      <a:pt x="58" y="44"/>
                      <a:pt x="57" y="48"/>
                      <a:pt x="56" y="53"/>
                    </a:cubicBezTo>
                    <a:cubicBezTo>
                      <a:pt x="55" y="55"/>
                      <a:pt x="56" y="56"/>
                      <a:pt x="57" y="58"/>
                    </a:cubicBezTo>
                    <a:cubicBezTo>
                      <a:pt x="73" y="72"/>
                      <a:pt x="73" y="95"/>
                      <a:pt x="57" y="109"/>
                    </a:cubicBezTo>
                    <a:cubicBezTo>
                      <a:pt x="56" y="111"/>
                      <a:pt x="55" y="112"/>
                      <a:pt x="56" y="114"/>
                    </a:cubicBezTo>
                    <a:cubicBezTo>
                      <a:pt x="61" y="129"/>
                      <a:pt x="51" y="144"/>
                      <a:pt x="35" y="145"/>
                    </a:cubicBezTo>
                    <a:cubicBezTo>
                      <a:pt x="31" y="146"/>
                      <a:pt x="31" y="146"/>
                      <a:pt x="31" y="151"/>
                    </a:cubicBezTo>
                    <a:cubicBezTo>
                      <a:pt x="31" y="159"/>
                      <a:pt x="25" y="166"/>
                      <a:pt x="16" y="167"/>
                    </a:cubicBezTo>
                    <a:cubicBezTo>
                      <a:pt x="8" y="167"/>
                      <a:pt x="0" y="161"/>
                      <a:pt x="0" y="152"/>
                    </a:cubicBezTo>
                    <a:cubicBezTo>
                      <a:pt x="0" y="140"/>
                      <a:pt x="0" y="127"/>
                      <a:pt x="0" y="114"/>
                    </a:cubicBezTo>
                    <a:cubicBezTo>
                      <a:pt x="4" y="118"/>
                      <a:pt x="9" y="121"/>
                      <a:pt x="15" y="123"/>
                    </a:cubicBezTo>
                    <a:cubicBezTo>
                      <a:pt x="15" y="123"/>
                      <a:pt x="14" y="124"/>
                      <a:pt x="14" y="124"/>
                    </a:cubicBezTo>
                    <a:cubicBezTo>
                      <a:pt x="12" y="128"/>
                      <a:pt x="11" y="132"/>
                      <a:pt x="11" y="136"/>
                    </a:cubicBezTo>
                    <a:cubicBezTo>
                      <a:pt x="10" y="138"/>
                      <a:pt x="12" y="140"/>
                      <a:pt x="13" y="140"/>
                    </a:cubicBezTo>
                    <a:cubicBezTo>
                      <a:pt x="15" y="140"/>
                      <a:pt x="16" y="139"/>
                      <a:pt x="16" y="137"/>
                    </a:cubicBezTo>
                    <a:cubicBezTo>
                      <a:pt x="18" y="125"/>
                      <a:pt x="25" y="118"/>
                      <a:pt x="36" y="117"/>
                    </a:cubicBezTo>
                    <a:cubicBezTo>
                      <a:pt x="37" y="117"/>
                      <a:pt x="37" y="117"/>
                      <a:pt x="37" y="117"/>
                    </a:cubicBezTo>
                    <a:cubicBezTo>
                      <a:pt x="39" y="117"/>
                      <a:pt x="41" y="116"/>
                      <a:pt x="40" y="114"/>
                    </a:cubicBezTo>
                    <a:cubicBezTo>
                      <a:pt x="40" y="112"/>
                      <a:pt x="39" y="111"/>
                      <a:pt x="37" y="111"/>
                    </a:cubicBezTo>
                    <a:cubicBezTo>
                      <a:pt x="32" y="111"/>
                      <a:pt x="27" y="113"/>
                      <a:pt x="22" y="116"/>
                    </a:cubicBezTo>
                    <a:cubicBezTo>
                      <a:pt x="21" y="117"/>
                      <a:pt x="19" y="117"/>
                      <a:pt x="18" y="117"/>
                    </a:cubicBezTo>
                    <a:cubicBezTo>
                      <a:pt x="8" y="115"/>
                      <a:pt x="0" y="107"/>
                      <a:pt x="0" y="96"/>
                    </a:cubicBezTo>
                    <a:cubicBezTo>
                      <a:pt x="0" y="80"/>
                      <a:pt x="0" y="63"/>
                      <a:pt x="0" y="46"/>
                    </a:cubicBezTo>
                    <a:cubicBezTo>
                      <a:pt x="0" y="45"/>
                      <a:pt x="0" y="44"/>
                      <a:pt x="0" y="43"/>
                    </a:cubicBezTo>
                    <a:close/>
                    <a:moveTo>
                      <a:pt x="49" y="68"/>
                    </a:moveTo>
                    <a:cubicBezTo>
                      <a:pt x="49" y="65"/>
                      <a:pt x="49" y="64"/>
                      <a:pt x="47" y="63"/>
                    </a:cubicBezTo>
                    <a:cubicBezTo>
                      <a:pt x="45" y="63"/>
                      <a:pt x="44" y="64"/>
                      <a:pt x="43" y="67"/>
                    </a:cubicBezTo>
                    <a:cubicBezTo>
                      <a:pt x="43" y="67"/>
                      <a:pt x="43" y="68"/>
                      <a:pt x="43" y="68"/>
                    </a:cubicBezTo>
                    <a:cubicBezTo>
                      <a:pt x="42" y="78"/>
                      <a:pt x="35" y="85"/>
                      <a:pt x="25" y="86"/>
                    </a:cubicBezTo>
                    <a:cubicBezTo>
                      <a:pt x="22" y="86"/>
                      <a:pt x="21" y="87"/>
                      <a:pt x="21" y="89"/>
                    </a:cubicBezTo>
                    <a:cubicBezTo>
                      <a:pt x="21" y="91"/>
                      <a:pt x="23" y="92"/>
                      <a:pt x="25" y="92"/>
                    </a:cubicBezTo>
                    <a:cubicBezTo>
                      <a:pt x="38" y="91"/>
                      <a:pt x="49" y="80"/>
                      <a:pt x="4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accent2"/>
                  </a:solidFill>
                </a:endParaRPr>
              </a:p>
            </p:txBody>
          </p:sp>
        </p:grpSp>
        <p:sp>
          <p:nvSpPr>
            <p:cNvPr id="17" name="TextBox 16">
              <a:extLst>
                <a:ext uri="{FF2B5EF4-FFF2-40B4-BE49-F238E27FC236}">
                  <a16:creationId xmlns:a16="http://schemas.microsoft.com/office/drawing/2014/main" id="{FD50BE4D-634A-885F-5EB1-1A85A558CEAD}"/>
                </a:ext>
              </a:extLst>
            </p:cNvPr>
            <p:cNvSpPr txBox="1">
              <a:spLocks/>
            </p:cNvSpPr>
            <p:nvPr/>
          </p:nvSpPr>
          <p:spPr>
            <a:xfrm>
              <a:off x="10328010" y="4167759"/>
              <a:ext cx="886797" cy="254096"/>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chemeClr val="accent2"/>
                  </a:solidFill>
                  <a:effectLst/>
                  <a:uLnTx/>
                  <a:uFillTx/>
                  <a:ea typeface="+mn-ea"/>
                  <a:sym typeface="Wingdings" panose="05000000000000000000" pitchFamily="2" charset="2"/>
                </a:rPr>
                <a:t>Death</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id="{8C0783F9-01D7-CB2D-5B85-3615B7EAB117}"/>
                </a:ext>
              </a:extLst>
            </p:cNvPr>
            <p:cNvSpPr txBox="1">
              <a:spLocks/>
            </p:cNvSpPr>
            <p:nvPr/>
          </p:nvSpPr>
          <p:spPr>
            <a:xfrm>
              <a:off x="10183899" y="3226961"/>
              <a:ext cx="1175018"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6%</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19" name="Graphic 1030">
              <a:extLst>
                <a:ext uri="{FF2B5EF4-FFF2-40B4-BE49-F238E27FC236}">
                  <a16:creationId xmlns:a16="http://schemas.microsoft.com/office/drawing/2014/main" id="{63F5B34E-F18E-45B6-421F-4E53D00407D2}"/>
                </a:ext>
              </a:extLst>
            </p:cNvPr>
            <p:cNvSpPr/>
            <p:nvPr/>
          </p:nvSpPr>
          <p:spPr>
            <a:xfrm rot="16200000">
              <a:off x="10602132" y="2470830"/>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pic>
          <p:nvPicPr>
            <p:cNvPr id="50" name="Graphic 49" descr="Coffin with solid fill">
              <a:extLst>
                <a:ext uri="{FF2B5EF4-FFF2-40B4-BE49-F238E27FC236}">
                  <a16:creationId xmlns:a16="http://schemas.microsoft.com/office/drawing/2014/main" id="{E07A0F4F-438C-EC42-A1A2-F3081EAC27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23668" y="4951694"/>
              <a:ext cx="495480" cy="495480"/>
            </a:xfrm>
            <a:prstGeom prst="rect">
              <a:avLst/>
            </a:prstGeom>
          </p:spPr>
        </p:pic>
        <p:grpSp>
          <p:nvGrpSpPr>
            <p:cNvPr id="25" name="Group 24">
              <a:extLst>
                <a:ext uri="{FF2B5EF4-FFF2-40B4-BE49-F238E27FC236}">
                  <a16:creationId xmlns:a16="http://schemas.microsoft.com/office/drawing/2014/main" id="{9B670054-94BF-7CB5-8A64-032F9A41CB76}"/>
                </a:ext>
              </a:extLst>
            </p:cNvPr>
            <p:cNvGrpSpPr/>
            <p:nvPr/>
          </p:nvGrpSpPr>
          <p:grpSpPr>
            <a:xfrm>
              <a:off x="5345407" y="2401774"/>
              <a:ext cx="4652645" cy="3157660"/>
              <a:chOff x="5345407" y="2401773"/>
              <a:chExt cx="4652645" cy="3226719"/>
            </a:xfrm>
          </p:grpSpPr>
          <p:cxnSp>
            <p:nvCxnSpPr>
              <p:cNvPr id="27" name="Straight Connector 26">
                <a:extLst>
                  <a:ext uri="{FF2B5EF4-FFF2-40B4-BE49-F238E27FC236}">
                    <a16:creationId xmlns:a16="http://schemas.microsoft.com/office/drawing/2014/main" id="{2D2C6FEB-107A-7878-66BD-75642A8B2F91}"/>
                  </a:ext>
                </a:extLst>
              </p:cNvPr>
              <p:cNvCxnSpPr>
                <a:cxnSpLocks/>
              </p:cNvCxnSpPr>
              <p:nvPr/>
            </p:nvCxnSpPr>
            <p:spPr>
              <a:xfrm>
                <a:off x="9998052" y="2401773"/>
                <a:ext cx="0" cy="322671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C0C1480-93EA-DFCF-39FB-B8BBAA3D9F03}"/>
                  </a:ext>
                </a:extLst>
              </p:cNvPr>
              <p:cNvCxnSpPr>
                <a:cxnSpLocks/>
              </p:cNvCxnSpPr>
              <p:nvPr/>
            </p:nvCxnSpPr>
            <p:spPr>
              <a:xfrm>
                <a:off x="8451338" y="2401773"/>
                <a:ext cx="0" cy="322671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989BB5-30BB-D851-68ED-1A873F01CC12}"/>
                  </a:ext>
                </a:extLst>
              </p:cNvPr>
              <p:cNvCxnSpPr>
                <a:cxnSpLocks/>
              </p:cNvCxnSpPr>
              <p:nvPr/>
            </p:nvCxnSpPr>
            <p:spPr>
              <a:xfrm>
                <a:off x="6884417" y="2401773"/>
                <a:ext cx="0" cy="322671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6B2F72-C75E-9BAD-9EA1-0EEFDAA2181F}"/>
                  </a:ext>
                </a:extLst>
              </p:cNvPr>
              <p:cNvCxnSpPr>
                <a:cxnSpLocks/>
              </p:cNvCxnSpPr>
              <p:nvPr/>
            </p:nvCxnSpPr>
            <p:spPr>
              <a:xfrm>
                <a:off x="5345407" y="2401773"/>
                <a:ext cx="0" cy="322671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36" name="Freeform: Shape 35">
            <a:extLst>
              <a:ext uri="{FF2B5EF4-FFF2-40B4-BE49-F238E27FC236}">
                <a16:creationId xmlns:a16="http://schemas.microsoft.com/office/drawing/2014/main" id="{06FEDB94-F0E6-BFB0-A788-C06B4F8FDCDE}"/>
              </a:ext>
            </a:extLst>
          </p:cNvPr>
          <p:cNvSpPr/>
          <p:nvPr/>
        </p:nvSpPr>
        <p:spPr>
          <a:xfrm>
            <a:off x="1096165" y="4434161"/>
            <a:ext cx="175944" cy="34573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bg1"/>
          </a:solidFill>
          <a:ln w="458"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8E0C86B9-909F-9EA3-42C0-5274B5FCD6A0}"/>
              </a:ext>
            </a:extLst>
          </p:cNvPr>
          <p:cNvSpPr/>
          <p:nvPr/>
        </p:nvSpPr>
        <p:spPr>
          <a:xfrm rot="17549998">
            <a:off x="1146220" y="4352288"/>
            <a:ext cx="75809" cy="7580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bg1"/>
          </a:solidFill>
          <a:ln w="458" cap="flat">
            <a:noFill/>
            <a:prstDash val="solid"/>
            <a:miter/>
          </a:ln>
        </p:spPr>
        <p:txBody>
          <a:bodyPr rtlCol="0" anchor="ctr"/>
          <a:lstStyle/>
          <a:p>
            <a:endParaRPr lang="en-IN"/>
          </a:p>
        </p:txBody>
      </p:sp>
      <p:sp>
        <p:nvSpPr>
          <p:cNvPr id="44" name="TextBox 43">
            <a:hlinkClick r:id="rId9" action="ppaction://hlinksldjump"/>
            <a:extLst>
              <a:ext uri="{FF2B5EF4-FFF2-40B4-BE49-F238E27FC236}">
                <a16:creationId xmlns:a16="http://schemas.microsoft.com/office/drawing/2014/main" id="{D10AA016-F44D-4C7C-C946-E1C8D4AEF5D0}"/>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924452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5F13-83B0-EBE0-B327-B08EE70B6733}"/>
            </a:ext>
          </a:extLst>
        </p:cNvPr>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4CED9F9C-BF69-0B5F-A92D-59BACF0C576C}"/>
              </a:ext>
            </a:extLst>
          </p:cNvPr>
          <p:cNvSpPr/>
          <p:nvPr/>
        </p:nvSpPr>
        <p:spPr>
          <a:xfrm>
            <a:off x="455501" y="1280456"/>
            <a:ext cx="5257800" cy="3707955"/>
          </a:xfrm>
          <a:prstGeom prst="roundRect">
            <a:avLst>
              <a:gd name="adj" fmla="val 2080"/>
            </a:avLst>
          </a:prstGeom>
          <a:solidFill>
            <a:srgbClr val="F1F4F3"/>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3">
                    <a:lumMod val="40000"/>
                    <a:lumOff val="60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4385108-C69E-8A10-7861-89236B0B6B9A}"/>
              </a:ext>
            </a:extLst>
          </p:cNvPr>
          <p:cNvSpPr/>
          <p:nvPr/>
        </p:nvSpPr>
        <p:spPr>
          <a:xfrm flipH="1">
            <a:off x="5857640" y="1911112"/>
            <a:ext cx="5876291" cy="3077299"/>
          </a:xfrm>
          <a:prstGeom prst="rect">
            <a:avLst/>
          </a:prstGeom>
          <a:solidFill>
            <a:schemeClr val="bg1"/>
          </a:solidFill>
          <a:ln>
            <a:solidFill>
              <a:schemeClr val="bg1">
                <a:lumMod val="85000"/>
              </a:schemeClr>
            </a:solidFill>
          </a:ln>
          <a:effectLst>
            <a:outerShdw blurRad="635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19" name="Group 1218">
            <a:extLst>
              <a:ext uri="{FF2B5EF4-FFF2-40B4-BE49-F238E27FC236}">
                <a16:creationId xmlns:a16="http://schemas.microsoft.com/office/drawing/2014/main" id="{13512B06-0FDF-993C-DF46-23626ACF44DC}"/>
              </a:ext>
            </a:extLst>
          </p:cNvPr>
          <p:cNvGrpSpPr/>
          <p:nvPr/>
        </p:nvGrpSpPr>
        <p:grpSpPr>
          <a:xfrm>
            <a:off x="7001843" y="1917407"/>
            <a:ext cx="3607315" cy="3071004"/>
            <a:chOff x="7001843" y="1917650"/>
            <a:chExt cx="3607315" cy="3189351"/>
          </a:xfrm>
        </p:grpSpPr>
        <p:cxnSp>
          <p:nvCxnSpPr>
            <p:cNvPr id="28" name="Straight Connector 27">
              <a:extLst>
                <a:ext uri="{FF2B5EF4-FFF2-40B4-BE49-F238E27FC236}">
                  <a16:creationId xmlns:a16="http://schemas.microsoft.com/office/drawing/2014/main" id="{15E3C8E0-C6A0-EB28-88D3-B05C7FCED7E5}"/>
                </a:ext>
              </a:extLst>
            </p:cNvPr>
            <p:cNvCxnSpPr>
              <a:cxnSpLocks/>
            </p:cNvCxnSpPr>
            <p:nvPr/>
          </p:nvCxnSpPr>
          <p:spPr>
            <a:xfrm>
              <a:off x="7001843" y="1917650"/>
              <a:ext cx="0" cy="3189351"/>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F145F2-8329-107C-D144-D15EAD507BC3}"/>
                </a:ext>
              </a:extLst>
            </p:cNvPr>
            <p:cNvCxnSpPr>
              <a:cxnSpLocks/>
            </p:cNvCxnSpPr>
            <p:nvPr/>
          </p:nvCxnSpPr>
          <p:spPr>
            <a:xfrm>
              <a:off x="8204282" y="1917650"/>
              <a:ext cx="0" cy="3189351"/>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27572D-459F-CD54-B348-D8D405634C90}"/>
                </a:ext>
              </a:extLst>
            </p:cNvPr>
            <p:cNvCxnSpPr>
              <a:cxnSpLocks/>
            </p:cNvCxnSpPr>
            <p:nvPr/>
          </p:nvCxnSpPr>
          <p:spPr>
            <a:xfrm>
              <a:off x="9406721" y="1917650"/>
              <a:ext cx="0" cy="3189351"/>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F26141-FE42-72A8-AB17-D141A15FB947}"/>
                </a:ext>
              </a:extLst>
            </p:cNvPr>
            <p:cNvCxnSpPr>
              <a:cxnSpLocks/>
            </p:cNvCxnSpPr>
            <p:nvPr/>
          </p:nvCxnSpPr>
          <p:spPr>
            <a:xfrm>
              <a:off x="10609158" y="1917650"/>
              <a:ext cx="0" cy="3189351"/>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04E546C-91E2-6BCD-F722-99CE8D686D20}"/>
              </a:ext>
            </a:extLst>
          </p:cNvPr>
          <p:cNvSpPr>
            <a:spLocks noGrp="1"/>
          </p:cNvSpPr>
          <p:nvPr>
            <p:ph type="title"/>
          </p:nvPr>
        </p:nvSpPr>
        <p:spPr/>
        <p:txBody>
          <a:bodyPr>
            <a:normAutofit fontScale="90000"/>
          </a:bodyPr>
          <a:lstStyle/>
          <a:p>
            <a:r>
              <a:rPr lang="en-US"/>
              <a:t>Every 10 mm Hg Reduction in SBP Significantly Reduces the </a:t>
            </a:r>
            <a:br>
              <a:rPr lang="en-US"/>
            </a:br>
            <a:r>
              <a:rPr lang="en-US"/>
              <a:t>Risk of CV Events and Mortality </a:t>
            </a:r>
          </a:p>
        </p:txBody>
      </p:sp>
      <p:sp>
        <p:nvSpPr>
          <p:cNvPr id="3" name="Slide Number Placeholder 2">
            <a:extLst>
              <a:ext uri="{FF2B5EF4-FFF2-40B4-BE49-F238E27FC236}">
                <a16:creationId xmlns:a16="http://schemas.microsoft.com/office/drawing/2014/main" id="{22C3A853-04AD-9874-BAC5-4E30A1837A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D263285F-CF72-E070-A87E-087B605156F8}"/>
              </a:ext>
            </a:extLst>
          </p:cNvPr>
          <p:cNvSpPr>
            <a:spLocks noGrp="1"/>
          </p:cNvSpPr>
          <p:nvPr>
            <p:ph type="body" sz="quarter" idx="13"/>
          </p:nvPr>
        </p:nvSpPr>
        <p:spPr>
          <a:xfrm>
            <a:off x="457199" y="5693547"/>
            <a:ext cx="11359484" cy="1164453"/>
          </a:xfrm>
        </p:spPr>
        <p:txBody>
          <a:bodyPr/>
          <a:lstStyle/>
          <a:p>
            <a:r>
              <a:rPr lang="en-US" sz="900" baseline="30000" err="1"/>
              <a:t>a</a:t>
            </a:r>
            <a:r>
              <a:rPr lang="en-US" sz="900" err="1"/>
              <a:t>Systematic</a:t>
            </a:r>
            <a:r>
              <a:rPr lang="en-US" sz="900"/>
              <a:t> review and meta-analysis of 123 randomized trials (published between 1966 and 2015) evaluated the effects of BP lowering on CV disease and mortality across various baseline BP levels and comorbidities in 613,815 participants. Data was also extracted for major CV disease events (defined as fatal and non-fatal MI, sudden cardiac death, revascularization, fatal and non-fatal stroke, and fatal and non-fatal HF), CHD (fatal and non-fatal MI and sudden cardiac death, excluding silent MI), stroke (fatal and non-fatal, excluding transient ischemic attacks), HF (new diagnosis of HF, hospital admission, or death). The relative risks for events were as follows: major CV events: 20% (RR, 0.80; 95% CI, 0.77-0.83); CHD: 17% (RR, 0.83; 95% CI, 0.78-0.88); stroke: 27% (RR 0.73; 95% CI, 0.68-0.77); HF: 28% (RR 0.72; 95% CI, 0.67-0.78); all-cause mortality: 13% </a:t>
            </a:r>
            <a:br>
              <a:rPr lang="en-US" sz="900"/>
            </a:br>
            <a:r>
              <a:rPr lang="en-US" sz="900"/>
              <a:t>(RR 0.87; 95% CI, 0.84-0.91). There was a non-statistically significant 5% reduction of kidney failure (RR, 0.95; 95% CI, 0.84-1.07).</a:t>
            </a:r>
          </a:p>
          <a:p>
            <a:r>
              <a:rPr lang="en-US" sz="900"/>
              <a:t>BP = blood pressure; CHD = coronary heart disease; CI = confidence interval; CV = cardiovascular; HF = heart failure; HTN = hypertension; MI = myocardial infarction; RR = relative risk; SBP = systolic blood pressure.</a:t>
            </a:r>
          </a:p>
          <a:p>
            <a:r>
              <a:rPr lang="da-DK" sz="900"/>
              <a:t>Ettehad D et al. </a:t>
            </a:r>
            <a:r>
              <a:rPr lang="da-DK" sz="900" i="1"/>
              <a:t>Lancet</a:t>
            </a:r>
            <a:r>
              <a:rPr lang="da-DK" sz="900"/>
              <a:t>. 2016;387(10022):957-967. </a:t>
            </a:r>
          </a:p>
        </p:txBody>
      </p:sp>
      <p:sp>
        <p:nvSpPr>
          <p:cNvPr id="32" name="Rectangle: Rounded Corners 31">
            <a:extLst>
              <a:ext uri="{FF2B5EF4-FFF2-40B4-BE49-F238E27FC236}">
                <a16:creationId xmlns:a16="http://schemas.microsoft.com/office/drawing/2014/main" id="{5111EBA0-6C5D-0667-6F36-89BCB6CECC42}"/>
              </a:ext>
            </a:extLst>
          </p:cNvPr>
          <p:cNvSpPr/>
          <p:nvPr/>
        </p:nvSpPr>
        <p:spPr>
          <a:xfrm>
            <a:off x="455500" y="5107002"/>
            <a:ext cx="11279300" cy="586545"/>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Ins="731520" rtlCol="0" anchor="ctr"/>
          <a:lstStyle/>
          <a:p>
            <a:pPr marL="0" marR="0" lvl="0" indent="0" algn="ctr" defTabSz="12446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significant clinical impact of a 10 mm Hg SBP reduction underscores the importance of focusing on BP reduction in patients with HTN </a:t>
            </a:r>
          </a:p>
        </p:txBody>
      </p:sp>
      <p:sp>
        <p:nvSpPr>
          <p:cNvPr id="34" name="Rectangle: Top Corners Rounded 33">
            <a:extLst>
              <a:ext uri="{FF2B5EF4-FFF2-40B4-BE49-F238E27FC236}">
                <a16:creationId xmlns:a16="http://schemas.microsoft.com/office/drawing/2014/main" id="{BAF6BEF0-3200-D6E3-DA0A-70C28DB5F084}"/>
              </a:ext>
            </a:extLst>
          </p:cNvPr>
          <p:cNvSpPr/>
          <p:nvPr/>
        </p:nvSpPr>
        <p:spPr>
          <a:xfrm>
            <a:off x="5860208" y="1280456"/>
            <a:ext cx="5876292" cy="629241"/>
          </a:xfrm>
          <a:prstGeom prst="round2SameRect">
            <a:avLst>
              <a:gd name="adj1" fmla="val 12729"/>
              <a:gd name="adj2" fmla="val 0"/>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微软雅黑"/>
                <a:cs typeface="Arial" panose="020B0604020202020204" pitchFamily="34" charset="0"/>
              </a:rPr>
              <a:t>Percentage Risk Reduction per 10 mm Hg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微软雅黑"/>
                <a:cs typeface="Arial" panose="020B0604020202020204" pitchFamily="34" charset="0"/>
              </a:rPr>
              <a:t>Systolic BP </a:t>
            </a:r>
            <a:r>
              <a:rPr kumimoji="0" lang="en-US" sz="1600" b="1" i="0" u="none" strike="noStrike" kern="1200" cap="none" spc="0" normalizeH="0" baseline="0" noProof="0" err="1">
                <a:ln>
                  <a:noFill/>
                </a:ln>
                <a:solidFill>
                  <a:srgbClr val="FFFFFF"/>
                </a:solidFill>
                <a:effectLst/>
                <a:uLnTx/>
                <a:uFillTx/>
                <a:latin typeface="Arial" panose="020B0604020202020204"/>
                <a:ea typeface="微软雅黑"/>
                <a:cs typeface="Arial" panose="020B0604020202020204" pitchFamily="34" charset="0"/>
              </a:rPr>
              <a:t>Reduction</a:t>
            </a:r>
            <a:r>
              <a:rPr kumimoji="0" lang="en-US" sz="1600" b="1" i="0" u="none" strike="noStrike" kern="1200" cap="none" spc="0" normalizeH="0" baseline="30000" noProof="0" err="1">
                <a:ln>
                  <a:noFill/>
                </a:ln>
                <a:solidFill>
                  <a:srgbClr val="FFFFFF"/>
                </a:solidFill>
                <a:effectLst/>
                <a:uLnTx/>
                <a:uFillTx/>
                <a:latin typeface="Arial" panose="020B0604020202020204"/>
                <a:ea typeface="微软雅黑"/>
                <a:cs typeface="Arial" panose="020B0604020202020204" pitchFamily="34" charset="0"/>
              </a:rPr>
              <a:t>a</a:t>
            </a:r>
            <a:endParaRPr kumimoji="0" lang="en-US" sz="1600" b="1" i="0" u="none" strike="noStrike" kern="1200" cap="none" spc="0" normalizeH="0" baseline="30000" noProof="0">
              <a:ln>
                <a:noFill/>
              </a:ln>
              <a:solidFill>
                <a:srgbClr val="FFFFFF"/>
              </a:solidFill>
              <a:effectLst/>
              <a:uLnTx/>
              <a:uFillTx/>
              <a:latin typeface="Arial" panose="020B0604020202020204"/>
              <a:ea typeface="微软雅黑"/>
              <a:cs typeface="Arial" panose="020B0604020202020204" pitchFamily="34" charset="0"/>
            </a:endParaRPr>
          </a:p>
        </p:txBody>
      </p:sp>
      <p:sp>
        <p:nvSpPr>
          <p:cNvPr id="16" name="Graphic 1030">
            <a:extLst>
              <a:ext uri="{FF2B5EF4-FFF2-40B4-BE49-F238E27FC236}">
                <a16:creationId xmlns:a16="http://schemas.microsoft.com/office/drawing/2014/main" id="{C41E22A3-2C2F-290A-13D2-1CC9F32EC322}"/>
              </a:ext>
            </a:extLst>
          </p:cNvPr>
          <p:cNvSpPr/>
          <p:nvPr/>
        </p:nvSpPr>
        <p:spPr>
          <a:xfrm rot="5400000">
            <a:off x="6254971" y="2274824"/>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Graphic 1030">
            <a:extLst>
              <a:ext uri="{FF2B5EF4-FFF2-40B4-BE49-F238E27FC236}">
                <a16:creationId xmlns:a16="http://schemas.microsoft.com/office/drawing/2014/main" id="{FB0FA33F-C5B9-18E2-33E3-CDAD791FC92E}"/>
              </a:ext>
            </a:extLst>
          </p:cNvPr>
          <p:cNvSpPr/>
          <p:nvPr/>
        </p:nvSpPr>
        <p:spPr>
          <a:xfrm rot="5400000">
            <a:off x="11018155" y="2274824"/>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Graphic 1030">
            <a:extLst>
              <a:ext uri="{FF2B5EF4-FFF2-40B4-BE49-F238E27FC236}">
                <a16:creationId xmlns:a16="http://schemas.microsoft.com/office/drawing/2014/main" id="{7F7A18C5-0D46-1439-8D35-CA1CAF83FCAC}"/>
              </a:ext>
            </a:extLst>
          </p:cNvPr>
          <p:cNvSpPr/>
          <p:nvPr/>
        </p:nvSpPr>
        <p:spPr>
          <a:xfrm rot="5400000">
            <a:off x="9825627" y="2274824"/>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Graphic 1030">
            <a:extLst>
              <a:ext uri="{FF2B5EF4-FFF2-40B4-BE49-F238E27FC236}">
                <a16:creationId xmlns:a16="http://schemas.microsoft.com/office/drawing/2014/main" id="{1ADC9CF8-408A-17DE-60EB-B29B7F3FD7E6}"/>
              </a:ext>
            </a:extLst>
          </p:cNvPr>
          <p:cNvSpPr/>
          <p:nvPr/>
        </p:nvSpPr>
        <p:spPr>
          <a:xfrm rot="5400000">
            <a:off x="7424382" y="2274824"/>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3C1053"/>
              </a:solidFill>
              <a:effectLst/>
              <a:uLnTx/>
              <a:uFillTx/>
              <a:latin typeface="Arial" panose="020B0604020202020204"/>
              <a:ea typeface="+mn-ea"/>
              <a:cs typeface="+mn-cs"/>
            </a:endParaRPr>
          </a:p>
        </p:txBody>
      </p:sp>
      <p:grpSp>
        <p:nvGrpSpPr>
          <p:cNvPr id="1269" name="Group 1268">
            <a:extLst>
              <a:ext uri="{FF2B5EF4-FFF2-40B4-BE49-F238E27FC236}">
                <a16:creationId xmlns:a16="http://schemas.microsoft.com/office/drawing/2014/main" id="{97CDBF52-18F0-9EC5-D3E1-BC384F3DA53A}"/>
              </a:ext>
            </a:extLst>
          </p:cNvPr>
          <p:cNvGrpSpPr/>
          <p:nvPr/>
        </p:nvGrpSpPr>
        <p:grpSpPr>
          <a:xfrm>
            <a:off x="5959436" y="2905262"/>
            <a:ext cx="5722024" cy="430887"/>
            <a:chOff x="5959436" y="2905262"/>
            <a:chExt cx="5722024" cy="430887"/>
          </a:xfrm>
        </p:grpSpPr>
        <p:sp>
          <p:nvSpPr>
            <p:cNvPr id="15" name="TextBox 14">
              <a:extLst>
                <a:ext uri="{FF2B5EF4-FFF2-40B4-BE49-F238E27FC236}">
                  <a16:creationId xmlns:a16="http://schemas.microsoft.com/office/drawing/2014/main" id="{84DFD94B-8F4A-2705-3243-9B7930EA8626}"/>
                </a:ext>
              </a:extLst>
            </p:cNvPr>
            <p:cNvSpPr txBox="1">
              <a:spLocks/>
            </p:cNvSpPr>
            <p:nvPr/>
          </p:nvSpPr>
          <p:spPr>
            <a:xfrm>
              <a:off x="5959436" y="2905262"/>
              <a:ext cx="955521" cy="430887"/>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20%</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22" name="TextBox 21">
              <a:extLst>
                <a:ext uri="{FF2B5EF4-FFF2-40B4-BE49-F238E27FC236}">
                  <a16:creationId xmlns:a16="http://schemas.microsoft.com/office/drawing/2014/main" id="{01743993-45B2-4AAA-9D72-AA80FC2A2EE9}"/>
                </a:ext>
              </a:extLst>
            </p:cNvPr>
            <p:cNvSpPr txBox="1">
              <a:spLocks/>
            </p:cNvSpPr>
            <p:nvPr/>
          </p:nvSpPr>
          <p:spPr>
            <a:xfrm>
              <a:off x="10719300" y="2905262"/>
              <a:ext cx="962160" cy="430887"/>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13%</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19" name="TextBox 18">
              <a:extLst>
                <a:ext uri="{FF2B5EF4-FFF2-40B4-BE49-F238E27FC236}">
                  <a16:creationId xmlns:a16="http://schemas.microsoft.com/office/drawing/2014/main" id="{53EBED83-828B-8238-BB41-557F58EF9D69}"/>
                </a:ext>
              </a:extLst>
            </p:cNvPr>
            <p:cNvSpPr txBox="1">
              <a:spLocks/>
            </p:cNvSpPr>
            <p:nvPr/>
          </p:nvSpPr>
          <p:spPr>
            <a:xfrm>
              <a:off x="9375400" y="2905262"/>
              <a:ext cx="1264904" cy="430887"/>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28%</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26" name="TextBox 25">
              <a:extLst>
                <a:ext uri="{FF2B5EF4-FFF2-40B4-BE49-F238E27FC236}">
                  <a16:creationId xmlns:a16="http://schemas.microsoft.com/office/drawing/2014/main" id="{714BE11F-18B3-8AFC-1D32-2DA5EB4ED0DB}"/>
                </a:ext>
              </a:extLst>
            </p:cNvPr>
            <p:cNvSpPr txBox="1">
              <a:spLocks/>
            </p:cNvSpPr>
            <p:nvPr/>
          </p:nvSpPr>
          <p:spPr>
            <a:xfrm>
              <a:off x="7185660" y="2905262"/>
              <a:ext cx="841894" cy="430887"/>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17%</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7" name="TextBox 6">
              <a:extLst>
                <a:ext uri="{FF2B5EF4-FFF2-40B4-BE49-F238E27FC236}">
                  <a16:creationId xmlns:a16="http://schemas.microsoft.com/office/drawing/2014/main" id="{70842A34-045C-B4DE-89A9-194871827780}"/>
                </a:ext>
              </a:extLst>
            </p:cNvPr>
            <p:cNvSpPr txBox="1">
              <a:spLocks/>
            </p:cNvSpPr>
            <p:nvPr/>
          </p:nvSpPr>
          <p:spPr>
            <a:xfrm>
              <a:off x="8332998" y="2905262"/>
              <a:ext cx="963402" cy="430887"/>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27%</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grpSp>
      <p:sp>
        <p:nvSpPr>
          <p:cNvPr id="8" name="Graphic 1030">
            <a:extLst>
              <a:ext uri="{FF2B5EF4-FFF2-40B4-BE49-F238E27FC236}">
                <a16:creationId xmlns:a16="http://schemas.microsoft.com/office/drawing/2014/main" id="{8486E070-31B5-1C10-6DEB-459435CA4BA9}"/>
              </a:ext>
            </a:extLst>
          </p:cNvPr>
          <p:cNvSpPr/>
          <p:nvPr/>
        </p:nvSpPr>
        <p:spPr>
          <a:xfrm rot="5400000">
            <a:off x="8632474" y="2274824"/>
            <a:ext cx="364451" cy="364451"/>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270" name="Group 1269">
            <a:extLst>
              <a:ext uri="{FF2B5EF4-FFF2-40B4-BE49-F238E27FC236}">
                <a16:creationId xmlns:a16="http://schemas.microsoft.com/office/drawing/2014/main" id="{93AEE741-BDB9-61B3-643E-F23F1D3CA492}"/>
              </a:ext>
            </a:extLst>
          </p:cNvPr>
          <p:cNvGrpSpPr/>
          <p:nvPr/>
        </p:nvGrpSpPr>
        <p:grpSpPr>
          <a:xfrm>
            <a:off x="5981620" y="3605161"/>
            <a:ext cx="5717111" cy="463849"/>
            <a:chOff x="5981620" y="3605161"/>
            <a:chExt cx="5717111" cy="463849"/>
          </a:xfrm>
        </p:grpSpPr>
        <p:sp>
          <p:nvSpPr>
            <p:cNvPr id="17" name="TextBox 16">
              <a:extLst>
                <a:ext uri="{FF2B5EF4-FFF2-40B4-BE49-F238E27FC236}">
                  <a16:creationId xmlns:a16="http://schemas.microsoft.com/office/drawing/2014/main" id="{121EB405-6505-F85C-DFB9-FE33E892369B}"/>
                </a:ext>
              </a:extLst>
            </p:cNvPr>
            <p:cNvSpPr txBox="1">
              <a:spLocks/>
            </p:cNvSpPr>
            <p:nvPr/>
          </p:nvSpPr>
          <p:spPr>
            <a:xfrm>
              <a:off x="5981620" y="3605161"/>
              <a:ext cx="911153" cy="463849"/>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Major CV Events</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21" name="TextBox 20">
              <a:extLst>
                <a:ext uri="{FF2B5EF4-FFF2-40B4-BE49-F238E27FC236}">
                  <a16:creationId xmlns:a16="http://schemas.microsoft.com/office/drawing/2014/main" id="{5CA4E72C-F7A3-742E-EF8F-CDA9481997CD}"/>
                </a:ext>
              </a:extLst>
            </p:cNvPr>
            <p:cNvSpPr txBox="1">
              <a:spLocks/>
            </p:cNvSpPr>
            <p:nvPr/>
          </p:nvSpPr>
          <p:spPr>
            <a:xfrm>
              <a:off x="10702029" y="3605161"/>
              <a:ext cx="996702" cy="463849"/>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All-Cause Mortality</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18" name="TextBox 17">
              <a:extLst>
                <a:ext uri="{FF2B5EF4-FFF2-40B4-BE49-F238E27FC236}">
                  <a16:creationId xmlns:a16="http://schemas.microsoft.com/office/drawing/2014/main" id="{C42164B4-2341-A9BC-3562-435541B2D516}"/>
                </a:ext>
              </a:extLst>
            </p:cNvPr>
            <p:cNvSpPr txBox="1">
              <a:spLocks/>
            </p:cNvSpPr>
            <p:nvPr/>
          </p:nvSpPr>
          <p:spPr>
            <a:xfrm>
              <a:off x="9495775" y="3721123"/>
              <a:ext cx="1024155" cy="231925"/>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HF</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25" name="TextBox 24">
              <a:extLst>
                <a:ext uri="{FF2B5EF4-FFF2-40B4-BE49-F238E27FC236}">
                  <a16:creationId xmlns:a16="http://schemas.microsoft.com/office/drawing/2014/main" id="{3BA0E778-C307-7AE6-435F-54B2058B5170}"/>
                </a:ext>
              </a:extLst>
            </p:cNvPr>
            <p:cNvSpPr txBox="1">
              <a:spLocks/>
            </p:cNvSpPr>
            <p:nvPr/>
          </p:nvSpPr>
          <p:spPr>
            <a:xfrm>
              <a:off x="7114713" y="3721123"/>
              <a:ext cx="983789" cy="231925"/>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CHD</a:t>
              </a:r>
              <a:endParaRPr kumimoji="0" lang="en-US" sz="14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6" name="TextBox 5">
              <a:extLst>
                <a:ext uri="{FF2B5EF4-FFF2-40B4-BE49-F238E27FC236}">
                  <a16:creationId xmlns:a16="http://schemas.microsoft.com/office/drawing/2014/main" id="{95489144-8011-D986-936B-3CDF07C78DB6}"/>
                </a:ext>
              </a:extLst>
            </p:cNvPr>
            <p:cNvSpPr txBox="1">
              <a:spLocks/>
            </p:cNvSpPr>
            <p:nvPr/>
          </p:nvSpPr>
          <p:spPr>
            <a:xfrm>
              <a:off x="8421228" y="3721123"/>
              <a:ext cx="786943" cy="231925"/>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400" b="1" i="0" u="none" strike="noStrike" kern="1200" cap="none" spc="0" normalizeH="0" baseline="0" noProof="0">
                  <a:ln>
                    <a:noFill/>
                  </a:ln>
                  <a:solidFill>
                    <a:srgbClr val="0D3759"/>
                  </a:solidFill>
                  <a:effectLst/>
                  <a:uLnTx/>
                  <a:uFillTx/>
                  <a:latin typeface="Arial" panose="020B0604020202020204"/>
                  <a:ea typeface="+mn-ea"/>
                  <a:cs typeface="+mn-cs"/>
                  <a:sym typeface="Wingdings" panose="05000000000000000000" pitchFamily="2" charset="2"/>
                </a:rPr>
                <a:t>Stroke</a:t>
              </a:r>
            </a:p>
          </p:txBody>
        </p:sp>
      </p:grpSp>
      <p:grpSp>
        <p:nvGrpSpPr>
          <p:cNvPr id="9" name="Group 8">
            <a:extLst>
              <a:ext uri="{FF2B5EF4-FFF2-40B4-BE49-F238E27FC236}">
                <a16:creationId xmlns:a16="http://schemas.microsoft.com/office/drawing/2014/main" id="{639F4FFF-6939-A2B1-9010-7AFBAA7D8397}"/>
              </a:ext>
            </a:extLst>
          </p:cNvPr>
          <p:cNvGrpSpPr/>
          <p:nvPr/>
        </p:nvGrpSpPr>
        <p:grpSpPr>
          <a:xfrm>
            <a:off x="6274846" y="4331971"/>
            <a:ext cx="324700" cy="491968"/>
            <a:chOff x="5962650" y="2189163"/>
            <a:chExt cx="576263" cy="873126"/>
          </a:xfrm>
          <a:solidFill>
            <a:schemeClr val="accent2"/>
          </a:solidFill>
        </p:grpSpPr>
        <p:sp>
          <p:nvSpPr>
            <p:cNvPr id="10" name="Freeform 12">
              <a:extLst>
                <a:ext uri="{FF2B5EF4-FFF2-40B4-BE49-F238E27FC236}">
                  <a16:creationId xmlns:a16="http://schemas.microsoft.com/office/drawing/2014/main" id="{611B0367-35ED-FB4D-C58E-95A9F81724AF}"/>
                </a:ext>
              </a:extLst>
            </p:cNvPr>
            <p:cNvSpPr>
              <a:spLocks noEditPoints="1"/>
            </p:cNvSpPr>
            <p:nvPr/>
          </p:nvSpPr>
          <p:spPr bwMode="auto">
            <a:xfrm>
              <a:off x="5962650" y="2362201"/>
              <a:ext cx="512763" cy="700088"/>
            </a:xfrm>
            <a:custGeom>
              <a:avLst/>
              <a:gdLst>
                <a:gd name="T0" fmla="*/ 39 w 136"/>
                <a:gd name="T1" fmla="*/ 13 h 185"/>
                <a:gd name="T2" fmla="*/ 39 w 136"/>
                <a:gd name="T3" fmla="*/ 33 h 185"/>
                <a:gd name="T4" fmla="*/ 32 w 136"/>
                <a:gd name="T5" fmla="*/ 35 h 185"/>
                <a:gd name="T6" fmla="*/ 28 w 136"/>
                <a:gd name="T7" fmla="*/ 41 h 185"/>
                <a:gd name="T8" fmla="*/ 34 w 136"/>
                <a:gd name="T9" fmla="*/ 43 h 185"/>
                <a:gd name="T10" fmla="*/ 71 w 136"/>
                <a:gd name="T11" fmla="*/ 26 h 185"/>
                <a:gd name="T12" fmla="*/ 106 w 136"/>
                <a:gd name="T13" fmla="*/ 5 h 185"/>
                <a:gd name="T14" fmla="*/ 125 w 136"/>
                <a:gd name="T15" fmla="*/ 1 h 185"/>
                <a:gd name="T16" fmla="*/ 132 w 136"/>
                <a:gd name="T17" fmla="*/ 5 h 185"/>
                <a:gd name="T18" fmla="*/ 130 w 136"/>
                <a:gd name="T19" fmla="*/ 17 h 185"/>
                <a:gd name="T20" fmla="*/ 108 w 136"/>
                <a:gd name="T21" fmla="*/ 26 h 185"/>
                <a:gd name="T22" fmla="*/ 90 w 136"/>
                <a:gd name="T23" fmla="*/ 35 h 185"/>
                <a:gd name="T24" fmla="*/ 77 w 136"/>
                <a:gd name="T25" fmla="*/ 50 h 185"/>
                <a:gd name="T26" fmla="*/ 74 w 136"/>
                <a:gd name="T27" fmla="*/ 66 h 185"/>
                <a:gd name="T28" fmla="*/ 66 w 136"/>
                <a:gd name="T29" fmla="*/ 102 h 185"/>
                <a:gd name="T30" fmla="*/ 63 w 136"/>
                <a:gd name="T31" fmla="*/ 109 h 185"/>
                <a:gd name="T32" fmla="*/ 64 w 136"/>
                <a:gd name="T33" fmla="*/ 116 h 185"/>
                <a:gd name="T34" fmla="*/ 70 w 136"/>
                <a:gd name="T35" fmla="*/ 114 h 185"/>
                <a:gd name="T36" fmla="*/ 80 w 136"/>
                <a:gd name="T37" fmla="*/ 84 h 185"/>
                <a:gd name="T38" fmla="*/ 80 w 136"/>
                <a:gd name="T39" fmla="*/ 80 h 185"/>
                <a:gd name="T40" fmla="*/ 92 w 136"/>
                <a:gd name="T41" fmla="*/ 101 h 185"/>
                <a:gd name="T42" fmla="*/ 96 w 136"/>
                <a:gd name="T43" fmla="*/ 105 h 185"/>
                <a:gd name="T44" fmla="*/ 101 w 136"/>
                <a:gd name="T45" fmla="*/ 100 h 185"/>
                <a:gd name="T46" fmla="*/ 92 w 136"/>
                <a:gd name="T47" fmla="*/ 79 h 185"/>
                <a:gd name="T48" fmla="*/ 82 w 136"/>
                <a:gd name="T49" fmla="*/ 70 h 185"/>
                <a:gd name="T50" fmla="*/ 97 w 136"/>
                <a:gd name="T51" fmla="*/ 63 h 185"/>
                <a:gd name="T52" fmla="*/ 133 w 136"/>
                <a:gd name="T53" fmla="*/ 65 h 185"/>
                <a:gd name="T54" fmla="*/ 134 w 136"/>
                <a:gd name="T55" fmla="*/ 67 h 185"/>
                <a:gd name="T56" fmla="*/ 135 w 136"/>
                <a:gd name="T57" fmla="*/ 97 h 185"/>
                <a:gd name="T58" fmla="*/ 122 w 136"/>
                <a:gd name="T59" fmla="*/ 144 h 185"/>
                <a:gd name="T60" fmla="*/ 91 w 136"/>
                <a:gd name="T61" fmla="*/ 181 h 185"/>
                <a:gd name="T62" fmla="*/ 75 w 136"/>
                <a:gd name="T63" fmla="*/ 183 h 185"/>
                <a:gd name="T64" fmla="*/ 19 w 136"/>
                <a:gd name="T65" fmla="*/ 141 h 185"/>
                <a:gd name="T66" fmla="*/ 0 w 136"/>
                <a:gd name="T67" fmla="*/ 87 h 185"/>
                <a:gd name="T68" fmla="*/ 3 w 136"/>
                <a:gd name="T69" fmla="*/ 53 h 185"/>
                <a:gd name="T70" fmla="*/ 36 w 136"/>
                <a:gd name="T71" fmla="*/ 14 h 185"/>
                <a:gd name="T72" fmla="*/ 39 w 136"/>
                <a:gd name="T73" fmla="*/ 13 h 185"/>
                <a:gd name="T74" fmla="*/ 20 w 136"/>
                <a:gd name="T75" fmla="*/ 100 h 185"/>
                <a:gd name="T76" fmla="*/ 16 w 136"/>
                <a:gd name="T77" fmla="*/ 105 h 185"/>
                <a:gd name="T78" fmla="*/ 39 w 136"/>
                <a:gd name="T79" fmla="*/ 145 h 185"/>
                <a:gd name="T80" fmla="*/ 46 w 136"/>
                <a:gd name="T81" fmla="*/ 146 h 185"/>
                <a:gd name="T82" fmla="*/ 46 w 136"/>
                <a:gd name="T83" fmla="*/ 139 h 185"/>
                <a:gd name="T84" fmla="*/ 40 w 136"/>
                <a:gd name="T85" fmla="*/ 133 h 185"/>
                <a:gd name="T86" fmla="*/ 25 w 136"/>
                <a:gd name="T87" fmla="*/ 104 h 185"/>
                <a:gd name="T88" fmla="*/ 20 w 136"/>
                <a:gd name="T8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85">
                  <a:moveTo>
                    <a:pt x="39" y="13"/>
                  </a:moveTo>
                  <a:cubicBezTo>
                    <a:pt x="39" y="20"/>
                    <a:pt x="39" y="26"/>
                    <a:pt x="39" y="33"/>
                  </a:cubicBezTo>
                  <a:cubicBezTo>
                    <a:pt x="37" y="34"/>
                    <a:pt x="34" y="34"/>
                    <a:pt x="32" y="35"/>
                  </a:cubicBezTo>
                  <a:cubicBezTo>
                    <a:pt x="29" y="36"/>
                    <a:pt x="27" y="38"/>
                    <a:pt x="28" y="41"/>
                  </a:cubicBezTo>
                  <a:cubicBezTo>
                    <a:pt x="29" y="43"/>
                    <a:pt x="31" y="44"/>
                    <a:pt x="34" y="43"/>
                  </a:cubicBezTo>
                  <a:cubicBezTo>
                    <a:pt x="48" y="40"/>
                    <a:pt x="60" y="34"/>
                    <a:pt x="71" y="26"/>
                  </a:cubicBezTo>
                  <a:cubicBezTo>
                    <a:pt x="82" y="18"/>
                    <a:pt x="93" y="11"/>
                    <a:pt x="106" y="5"/>
                  </a:cubicBezTo>
                  <a:cubicBezTo>
                    <a:pt x="112" y="3"/>
                    <a:pt x="118" y="0"/>
                    <a:pt x="125" y="1"/>
                  </a:cubicBezTo>
                  <a:cubicBezTo>
                    <a:pt x="127" y="2"/>
                    <a:pt x="130" y="3"/>
                    <a:pt x="132" y="5"/>
                  </a:cubicBezTo>
                  <a:cubicBezTo>
                    <a:pt x="136" y="9"/>
                    <a:pt x="135" y="14"/>
                    <a:pt x="130" y="17"/>
                  </a:cubicBezTo>
                  <a:cubicBezTo>
                    <a:pt x="123" y="20"/>
                    <a:pt x="115" y="23"/>
                    <a:pt x="108" y="26"/>
                  </a:cubicBezTo>
                  <a:cubicBezTo>
                    <a:pt x="102" y="29"/>
                    <a:pt x="95" y="32"/>
                    <a:pt x="90" y="35"/>
                  </a:cubicBezTo>
                  <a:cubicBezTo>
                    <a:pt x="84" y="39"/>
                    <a:pt x="79" y="44"/>
                    <a:pt x="77" y="50"/>
                  </a:cubicBezTo>
                  <a:cubicBezTo>
                    <a:pt x="75" y="55"/>
                    <a:pt x="75" y="61"/>
                    <a:pt x="74" y="66"/>
                  </a:cubicBezTo>
                  <a:cubicBezTo>
                    <a:pt x="72" y="78"/>
                    <a:pt x="71" y="91"/>
                    <a:pt x="66" y="102"/>
                  </a:cubicBezTo>
                  <a:cubicBezTo>
                    <a:pt x="65" y="105"/>
                    <a:pt x="64" y="107"/>
                    <a:pt x="63" y="109"/>
                  </a:cubicBezTo>
                  <a:cubicBezTo>
                    <a:pt x="61" y="112"/>
                    <a:pt x="61" y="115"/>
                    <a:pt x="64" y="116"/>
                  </a:cubicBezTo>
                  <a:cubicBezTo>
                    <a:pt x="66" y="118"/>
                    <a:pt x="68" y="117"/>
                    <a:pt x="70" y="114"/>
                  </a:cubicBezTo>
                  <a:cubicBezTo>
                    <a:pt x="76" y="105"/>
                    <a:pt x="79" y="95"/>
                    <a:pt x="80" y="84"/>
                  </a:cubicBezTo>
                  <a:cubicBezTo>
                    <a:pt x="80" y="83"/>
                    <a:pt x="80" y="82"/>
                    <a:pt x="80" y="80"/>
                  </a:cubicBezTo>
                  <a:cubicBezTo>
                    <a:pt x="87" y="86"/>
                    <a:pt x="91" y="92"/>
                    <a:pt x="92" y="101"/>
                  </a:cubicBezTo>
                  <a:cubicBezTo>
                    <a:pt x="92" y="104"/>
                    <a:pt x="94" y="105"/>
                    <a:pt x="96" y="105"/>
                  </a:cubicBezTo>
                  <a:cubicBezTo>
                    <a:pt x="99" y="106"/>
                    <a:pt x="101" y="104"/>
                    <a:pt x="101" y="100"/>
                  </a:cubicBezTo>
                  <a:cubicBezTo>
                    <a:pt x="100" y="92"/>
                    <a:pt x="97" y="85"/>
                    <a:pt x="92" y="79"/>
                  </a:cubicBezTo>
                  <a:cubicBezTo>
                    <a:pt x="89" y="76"/>
                    <a:pt x="85" y="73"/>
                    <a:pt x="82" y="70"/>
                  </a:cubicBezTo>
                  <a:cubicBezTo>
                    <a:pt x="86" y="67"/>
                    <a:pt x="92" y="64"/>
                    <a:pt x="97" y="63"/>
                  </a:cubicBezTo>
                  <a:cubicBezTo>
                    <a:pt x="109" y="60"/>
                    <a:pt x="121" y="61"/>
                    <a:pt x="133" y="65"/>
                  </a:cubicBezTo>
                  <a:cubicBezTo>
                    <a:pt x="133" y="65"/>
                    <a:pt x="134" y="66"/>
                    <a:pt x="134" y="67"/>
                  </a:cubicBezTo>
                  <a:cubicBezTo>
                    <a:pt x="135" y="77"/>
                    <a:pt x="135" y="87"/>
                    <a:pt x="135" y="97"/>
                  </a:cubicBezTo>
                  <a:cubicBezTo>
                    <a:pt x="134" y="113"/>
                    <a:pt x="130" y="129"/>
                    <a:pt x="122" y="144"/>
                  </a:cubicBezTo>
                  <a:cubicBezTo>
                    <a:pt x="115" y="159"/>
                    <a:pt x="104" y="171"/>
                    <a:pt x="91" y="181"/>
                  </a:cubicBezTo>
                  <a:cubicBezTo>
                    <a:pt x="86" y="185"/>
                    <a:pt x="80" y="185"/>
                    <a:pt x="75" y="183"/>
                  </a:cubicBezTo>
                  <a:cubicBezTo>
                    <a:pt x="53" y="174"/>
                    <a:pt x="33" y="161"/>
                    <a:pt x="19" y="141"/>
                  </a:cubicBezTo>
                  <a:cubicBezTo>
                    <a:pt x="8" y="125"/>
                    <a:pt x="1" y="107"/>
                    <a:pt x="0" y="87"/>
                  </a:cubicBezTo>
                  <a:cubicBezTo>
                    <a:pt x="0" y="76"/>
                    <a:pt x="0" y="64"/>
                    <a:pt x="3" y="53"/>
                  </a:cubicBezTo>
                  <a:cubicBezTo>
                    <a:pt x="8" y="35"/>
                    <a:pt x="19" y="22"/>
                    <a:pt x="36" y="14"/>
                  </a:cubicBezTo>
                  <a:cubicBezTo>
                    <a:pt x="37" y="14"/>
                    <a:pt x="38" y="13"/>
                    <a:pt x="39" y="13"/>
                  </a:cubicBezTo>
                  <a:close/>
                  <a:moveTo>
                    <a:pt x="20" y="100"/>
                  </a:moveTo>
                  <a:cubicBezTo>
                    <a:pt x="17" y="100"/>
                    <a:pt x="16" y="102"/>
                    <a:pt x="16" y="105"/>
                  </a:cubicBezTo>
                  <a:cubicBezTo>
                    <a:pt x="21" y="120"/>
                    <a:pt x="29" y="134"/>
                    <a:pt x="39" y="145"/>
                  </a:cubicBezTo>
                  <a:cubicBezTo>
                    <a:pt x="41" y="147"/>
                    <a:pt x="44" y="147"/>
                    <a:pt x="46" y="146"/>
                  </a:cubicBezTo>
                  <a:cubicBezTo>
                    <a:pt x="48" y="144"/>
                    <a:pt x="47" y="141"/>
                    <a:pt x="46" y="139"/>
                  </a:cubicBezTo>
                  <a:cubicBezTo>
                    <a:pt x="44" y="137"/>
                    <a:pt x="42" y="135"/>
                    <a:pt x="40" y="133"/>
                  </a:cubicBezTo>
                  <a:cubicBezTo>
                    <a:pt x="33" y="124"/>
                    <a:pt x="28" y="114"/>
                    <a:pt x="25" y="104"/>
                  </a:cubicBezTo>
                  <a:cubicBezTo>
                    <a:pt x="24" y="101"/>
                    <a:pt x="23" y="100"/>
                    <a:pt x="2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D3759"/>
                </a:solidFill>
                <a:effectLst/>
                <a:uLnTx/>
                <a:uFillTx/>
                <a:latin typeface="Arial" panose="020B0604020202020204"/>
                <a:ea typeface="+mn-ea"/>
                <a:cs typeface="+mn-cs"/>
              </a:endParaRPr>
            </a:p>
          </p:txBody>
        </p:sp>
        <p:sp>
          <p:nvSpPr>
            <p:cNvPr id="11" name="Freeform 13">
              <a:extLst>
                <a:ext uri="{FF2B5EF4-FFF2-40B4-BE49-F238E27FC236}">
                  <a16:creationId xmlns:a16="http://schemas.microsoft.com/office/drawing/2014/main" id="{CFA60125-3568-D4F0-D5E8-0550931226FE}"/>
                </a:ext>
              </a:extLst>
            </p:cNvPr>
            <p:cNvSpPr>
              <a:spLocks/>
            </p:cNvSpPr>
            <p:nvPr/>
          </p:nvSpPr>
          <p:spPr bwMode="auto">
            <a:xfrm>
              <a:off x="6007100" y="2189163"/>
              <a:ext cx="166688" cy="233363"/>
            </a:xfrm>
            <a:custGeom>
              <a:avLst/>
              <a:gdLst>
                <a:gd name="T0" fmla="*/ 5 w 44"/>
                <a:gd name="T1" fmla="*/ 62 h 62"/>
                <a:gd name="T2" fmla="*/ 4 w 44"/>
                <a:gd name="T3" fmla="*/ 15 h 62"/>
                <a:gd name="T4" fmla="*/ 11 w 44"/>
                <a:gd name="T5" fmla="*/ 3 h 62"/>
                <a:gd name="T6" fmla="*/ 17 w 44"/>
                <a:gd name="T7" fmla="*/ 0 h 62"/>
                <a:gd name="T8" fmla="*/ 34 w 44"/>
                <a:gd name="T9" fmla="*/ 0 h 62"/>
                <a:gd name="T10" fmla="*/ 40 w 44"/>
                <a:gd name="T11" fmla="*/ 6 h 62"/>
                <a:gd name="T12" fmla="*/ 43 w 44"/>
                <a:gd name="T13" fmla="*/ 24 h 62"/>
                <a:gd name="T14" fmla="*/ 43 w 44"/>
                <a:gd name="T15" fmla="*/ 27 h 62"/>
                <a:gd name="T16" fmla="*/ 30 w 44"/>
                <a:gd name="T17" fmla="*/ 47 h 62"/>
                <a:gd name="T18" fmla="*/ 27 w 44"/>
                <a:gd name="T19" fmla="*/ 50 h 62"/>
                <a:gd name="T20" fmla="*/ 5 w 44"/>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2">
                  <a:moveTo>
                    <a:pt x="5" y="62"/>
                  </a:moveTo>
                  <a:cubicBezTo>
                    <a:pt x="2" y="46"/>
                    <a:pt x="0" y="31"/>
                    <a:pt x="4" y="15"/>
                  </a:cubicBezTo>
                  <a:cubicBezTo>
                    <a:pt x="5" y="10"/>
                    <a:pt x="8" y="6"/>
                    <a:pt x="11" y="3"/>
                  </a:cubicBezTo>
                  <a:cubicBezTo>
                    <a:pt x="13" y="1"/>
                    <a:pt x="15" y="0"/>
                    <a:pt x="17" y="0"/>
                  </a:cubicBezTo>
                  <a:cubicBezTo>
                    <a:pt x="23" y="1"/>
                    <a:pt x="29" y="0"/>
                    <a:pt x="34" y="0"/>
                  </a:cubicBezTo>
                  <a:cubicBezTo>
                    <a:pt x="38" y="0"/>
                    <a:pt x="40" y="2"/>
                    <a:pt x="40" y="6"/>
                  </a:cubicBezTo>
                  <a:cubicBezTo>
                    <a:pt x="40" y="12"/>
                    <a:pt x="41" y="18"/>
                    <a:pt x="43" y="24"/>
                  </a:cubicBezTo>
                  <a:cubicBezTo>
                    <a:pt x="44" y="26"/>
                    <a:pt x="44" y="26"/>
                    <a:pt x="43" y="27"/>
                  </a:cubicBezTo>
                  <a:cubicBezTo>
                    <a:pt x="37" y="33"/>
                    <a:pt x="33" y="39"/>
                    <a:pt x="30" y="47"/>
                  </a:cubicBezTo>
                  <a:cubicBezTo>
                    <a:pt x="30" y="49"/>
                    <a:pt x="29" y="50"/>
                    <a:pt x="27" y="50"/>
                  </a:cubicBezTo>
                  <a:cubicBezTo>
                    <a:pt x="19" y="52"/>
                    <a:pt x="12" y="56"/>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D3759"/>
                </a:solidFill>
                <a:effectLst/>
                <a:uLnTx/>
                <a:uFillTx/>
                <a:latin typeface="Arial" panose="020B0604020202020204"/>
                <a:ea typeface="+mn-ea"/>
                <a:cs typeface="+mn-cs"/>
              </a:endParaRPr>
            </a:p>
          </p:txBody>
        </p:sp>
        <p:sp>
          <p:nvSpPr>
            <p:cNvPr id="12" name="Freeform 14">
              <a:extLst>
                <a:ext uri="{FF2B5EF4-FFF2-40B4-BE49-F238E27FC236}">
                  <a16:creationId xmlns:a16="http://schemas.microsoft.com/office/drawing/2014/main" id="{C0699A63-4AE4-874C-638D-46349B2C204E}"/>
                </a:ext>
              </a:extLst>
            </p:cNvPr>
            <p:cNvSpPr>
              <a:spLocks/>
            </p:cNvSpPr>
            <p:nvPr/>
          </p:nvSpPr>
          <p:spPr bwMode="auto">
            <a:xfrm>
              <a:off x="6138863" y="2241551"/>
              <a:ext cx="234950" cy="234950"/>
            </a:xfrm>
            <a:custGeom>
              <a:avLst/>
              <a:gdLst>
                <a:gd name="T0" fmla="*/ 1 w 62"/>
                <a:gd name="T1" fmla="*/ 61 h 62"/>
                <a:gd name="T2" fmla="*/ 8 w 62"/>
                <a:gd name="T3" fmla="*/ 25 h 62"/>
                <a:gd name="T4" fmla="*/ 22 w 62"/>
                <a:gd name="T5" fmla="*/ 15 h 62"/>
                <a:gd name="T6" fmla="*/ 26 w 62"/>
                <a:gd name="T7" fmla="*/ 9 h 62"/>
                <a:gd name="T8" fmla="*/ 26 w 62"/>
                <a:gd name="T9" fmla="*/ 3 h 62"/>
                <a:gd name="T10" fmla="*/ 30 w 62"/>
                <a:gd name="T11" fmla="*/ 0 h 62"/>
                <a:gd name="T12" fmla="*/ 32 w 62"/>
                <a:gd name="T13" fmla="*/ 1 h 62"/>
                <a:gd name="T14" fmla="*/ 34 w 62"/>
                <a:gd name="T15" fmla="*/ 6 h 62"/>
                <a:gd name="T16" fmla="*/ 39 w 62"/>
                <a:gd name="T17" fmla="*/ 9 h 62"/>
                <a:gd name="T18" fmla="*/ 40 w 62"/>
                <a:gd name="T19" fmla="*/ 10 h 62"/>
                <a:gd name="T20" fmla="*/ 56 w 62"/>
                <a:gd name="T21" fmla="*/ 7 h 62"/>
                <a:gd name="T22" fmla="*/ 60 w 62"/>
                <a:gd name="T23" fmla="*/ 10 h 62"/>
                <a:gd name="T24" fmla="*/ 57 w 62"/>
                <a:gd name="T25" fmla="*/ 13 h 62"/>
                <a:gd name="T26" fmla="*/ 57 w 62"/>
                <a:gd name="T27" fmla="*/ 20 h 62"/>
                <a:gd name="T28" fmla="*/ 60 w 62"/>
                <a:gd name="T29" fmla="*/ 24 h 62"/>
                <a:gd name="T30" fmla="*/ 62 w 62"/>
                <a:gd name="T31" fmla="*/ 27 h 62"/>
                <a:gd name="T32" fmla="*/ 50 w 62"/>
                <a:gd name="T33" fmla="*/ 32 h 62"/>
                <a:gd name="T34" fmla="*/ 17 w 62"/>
                <a:gd name="T35" fmla="*/ 52 h 62"/>
                <a:gd name="T36" fmla="*/ 2 w 62"/>
                <a:gd name="T37" fmla="*/ 62 h 62"/>
                <a:gd name="T38" fmla="*/ 1 w 62"/>
                <a:gd name="T3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2">
                  <a:moveTo>
                    <a:pt x="1" y="61"/>
                  </a:moveTo>
                  <a:cubicBezTo>
                    <a:pt x="0" y="48"/>
                    <a:pt x="1" y="36"/>
                    <a:pt x="8" y="25"/>
                  </a:cubicBezTo>
                  <a:cubicBezTo>
                    <a:pt x="12" y="20"/>
                    <a:pt x="16" y="17"/>
                    <a:pt x="22" y="15"/>
                  </a:cubicBezTo>
                  <a:cubicBezTo>
                    <a:pt x="25" y="13"/>
                    <a:pt x="27" y="12"/>
                    <a:pt x="26" y="9"/>
                  </a:cubicBezTo>
                  <a:cubicBezTo>
                    <a:pt x="26" y="7"/>
                    <a:pt x="26" y="5"/>
                    <a:pt x="26" y="3"/>
                  </a:cubicBezTo>
                  <a:cubicBezTo>
                    <a:pt x="26" y="1"/>
                    <a:pt x="27" y="0"/>
                    <a:pt x="30" y="0"/>
                  </a:cubicBezTo>
                  <a:cubicBezTo>
                    <a:pt x="31" y="0"/>
                    <a:pt x="31" y="0"/>
                    <a:pt x="32" y="1"/>
                  </a:cubicBezTo>
                  <a:cubicBezTo>
                    <a:pt x="33" y="3"/>
                    <a:pt x="34" y="4"/>
                    <a:pt x="34" y="6"/>
                  </a:cubicBezTo>
                  <a:cubicBezTo>
                    <a:pt x="35" y="8"/>
                    <a:pt x="37" y="9"/>
                    <a:pt x="39" y="9"/>
                  </a:cubicBezTo>
                  <a:cubicBezTo>
                    <a:pt x="40" y="10"/>
                    <a:pt x="40" y="10"/>
                    <a:pt x="40" y="10"/>
                  </a:cubicBezTo>
                  <a:cubicBezTo>
                    <a:pt x="46" y="11"/>
                    <a:pt x="52" y="12"/>
                    <a:pt x="56" y="7"/>
                  </a:cubicBezTo>
                  <a:cubicBezTo>
                    <a:pt x="58" y="8"/>
                    <a:pt x="58" y="9"/>
                    <a:pt x="60" y="10"/>
                  </a:cubicBezTo>
                  <a:cubicBezTo>
                    <a:pt x="59" y="11"/>
                    <a:pt x="58" y="12"/>
                    <a:pt x="57" y="13"/>
                  </a:cubicBezTo>
                  <a:cubicBezTo>
                    <a:pt x="54" y="15"/>
                    <a:pt x="54" y="17"/>
                    <a:pt x="57" y="20"/>
                  </a:cubicBezTo>
                  <a:cubicBezTo>
                    <a:pt x="58" y="21"/>
                    <a:pt x="59" y="23"/>
                    <a:pt x="60" y="24"/>
                  </a:cubicBezTo>
                  <a:cubicBezTo>
                    <a:pt x="60" y="25"/>
                    <a:pt x="61" y="26"/>
                    <a:pt x="62" y="27"/>
                  </a:cubicBezTo>
                  <a:cubicBezTo>
                    <a:pt x="58" y="28"/>
                    <a:pt x="54" y="30"/>
                    <a:pt x="50" y="32"/>
                  </a:cubicBezTo>
                  <a:cubicBezTo>
                    <a:pt x="39" y="38"/>
                    <a:pt x="28" y="45"/>
                    <a:pt x="17" y="52"/>
                  </a:cubicBezTo>
                  <a:cubicBezTo>
                    <a:pt x="12" y="56"/>
                    <a:pt x="7" y="59"/>
                    <a:pt x="2" y="62"/>
                  </a:cubicBezTo>
                  <a:cubicBezTo>
                    <a:pt x="1" y="61"/>
                    <a:pt x="1" y="61"/>
                    <a:pt x="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D3759"/>
                </a:solidFill>
                <a:effectLst/>
                <a:uLnTx/>
                <a:uFillTx/>
                <a:latin typeface="Arial" panose="020B0604020202020204"/>
                <a:ea typeface="+mn-ea"/>
                <a:cs typeface="+mn-cs"/>
              </a:endParaRPr>
            </a:p>
          </p:txBody>
        </p:sp>
        <p:sp>
          <p:nvSpPr>
            <p:cNvPr id="13" name="Freeform 15">
              <a:extLst>
                <a:ext uri="{FF2B5EF4-FFF2-40B4-BE49-F238E27FC236}">
                  <a16:creationId xmlns:a16="http://schemas.microsoft.com/office/drawing/2014/main" id="{FE3E670E-8E15-494A-463B-987EFC62DF44}"/>
                </a:ext>
              </a:extLst>
            </p:cNvPr>
            <p:cNvSpPr>
              <a:spLocks/>
            </p:cNvSpPr>
            <p:nvPr/>
          </p:nvSpPr>
          <p:spPr bwMode="auto">
            <a:xfrm>
              <a:off x="6275388" y="2532063"/>
              <a:ext cx="263525" cy="61913"/>
            </a:xfrm>
            <a:custGeom>
              <a:avLst/>
              <a:gdLst>
                <a:gd name="T0" fmla="*/ 0 w 70"/>
                <a:gd name="T1" fmla="*/ 14 h 16"/>
                <a:gd name="T2" fmla="*/ 2 w 70"/>
                <a:gd name="T3" fmla="*/ 8 h 16"/>
                <a:gd name="T4" fmla="*/ 10 w 70"/>
                <a:gd name="T5" fmla="*/ 1 h 16"/>
                <a:gd name="T6" fmla="*/ 57 w 70"/>
                <a:gd name="T7" fmla="*/ 4 h 16"/>
                <a:gd name="T8" fmla="*/ 66 w 70"/>
                <a:gd name="T9" fmla="*/ 7 h 16"/>
                <a:gd name="T10" fmla="*/ 69 w 70"/>
                <a:gd name="T11" fmla="*/ 13 h 16"/>
                <a:gd name="T12" fmla="*/ 63 w 70"/>
                <a:gd name="T13" fmla="*/ 15 h 16"/>
                <a:gd name="T14" fmla="*/ 42 w 70"/>
                <a:gd name="T15" fmla="*/ 9 h 16"/>
                <a:gd name="T16" fmla="*/ 0 w 70"/>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6">
                  <a:moveTo>
                    <a:pt x="0" y="14"/>
                  </a:moveTo>
                  <a:cubicBezTo>
                    <a:pt x="1" y="12"/>
                    <a:pt x="1" y="10"/>
                    <a:pt x="2" y="8"/>
                  </a:cubicBezTo>
                  <a:cubicBezTo>
                    <a:pt x="3" y="4"/>
                    <a:pt x="5" y="2"/>
                    <a:pt x="10" y="1"/>
                  </a:cubicBezTo>
                  <a:cubicBezTo>
                    <a:pt x="26" y="1"/>
                    <a:pt x="42" y="0"/>
                    <a:pt x="57" y="4"/>
                  </a:cubicBezTo>
                  <a:cubicBezTo>
                    <a:pt x="60" y="5"/>
                    <a:pt x="63" y="6"/>
                    <a:pt x="66" y="7"/>
                  </a:cubicBezTo>
                  <a:cubicBezTo>
                    <a:pt x="69" y="8"/>
                    <a:pt x="70" y="11"/>
                    <a:pt x="69" y="13"/>
                  </a:cubicBezTo>
                  <a:cubicBezTo>
                    <a:pt x="68" y="15"/>
                    <a:pt x="66" y="16"/>
                    <a:pt x="63" y="15"/>
                  </a:cubicBezTo>
                  <a:cubicBezTo>
                    <a:pt x="56" y="13"/>
                    <a:pt x="49" y="11"/>
                    <a:pt x="42" y="9"/>
                  </a:cubicBezTo>
                  <a:cubicBezTo>
                    <a:pt x="28" y="6"/>
                    <a:pt x="14" y="7"/>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D3759"/>
                </a:solidFill>
                <a:effectLst/>
                <a:uLnTx/>
                <a:uFillTx/>
                <a:latin typeface="Arial" panose="020B0604020202020204"/>
                <a:ea typeface="+mn-ea"/>
                <a:cs typeface="+mn-cs"/>
              </a:endParaRPr>
            </a:p>
          </p:txBody>
        </p:sp>
        <p:sp>
          <p:nvSpPr>
            <p:cNvPr id="14" name="Freeform 16">
              <a:extLst>
                <a:ext uri="{FF2B5EF4-FFF2-40B4-BE49-F238E27FC236}">
                  <a16:creationId xmlns:a16="http://schemas.microsoft.com/office/drawing/2014/main" id="{8A47CEDC-091C-E69C-51E1-FADD9B74B2C5}"/>
                </a:ext>
              </a:extLst>
            </p:cNvPr>
            <p:cNvSpPr>
              <a:spLocks/>
            </p:cNvSpPr>
            <p:nvPr/>
          </p:nvSpPr>
          <p:spPr bwMode="auto">
            <a:xfrm>
              <a:off x="6354763" y="2471738"/>
              <a:ext cx="90488" cy="34925"/>
            </a:xfrm>
            <a:custGeom>
              <a:avLst/>
              <a:gdLst>
                <a:gd name="T0" fmla="*/ 0 w 24"/>
                <a:gd name="T1" fmla="*/ 8 h 9"/>
                <a:gd name="T2" fmla="*/ 18 w 24"/>
                <a:gd name="T3" fmla="*/ 1 h 9"/>
                <a:gd name="T4" fmla="*/ 22 w 24"/>
                <a:gd name="T5" fmla="*/ 2 h 9"/>
                <a:gd name="T6" fmla="*/ 24 w 24"/>
                <a:gd name="T7" fmla="*/ 9 h 9"/>
                <a:gd name="T8" fmla="*/ 0 w 24"/>
                <a:gd name="T9" fmla="*/ 9 h 9"/>
                <a:gd name="T10" fmla="*/ 0 w 24"/>
                <a:gd name="T11" fmla="*/ 8 h 9"/>
              </a:gdLst>
              <a:ahLst/>
              <a:cxnLst>
                <a:cxn ang="0">
                  <a:pos x="T0" y="T1"/>
                </a:cxn>
                <a:cxn ang="0">
                  <a:pos x="T2" y="T3"/>
                </a:cxn>
                <a:cxn ang="0">
                  <a:pos x="T4" y="T5"/>
                </a:cxn>
                <a:cxn ang="0">
                  <a:pos x="T6" y="T7"/>
                </a:cxn>
                <a:cxn ang="0">
                  <a:pos x="T8" y="T9"/>
                </a:cxn>
                <a:cxn ang="0">
                  <a:pos x="T10" y="T11"/>
                </a:cxn>
              </a:cxnLst>
              <a:rect l="0" t="0" r="r" b="b"/>
              <a:pathLst>
                <a:path w="24" h="9">
                  <a:moveTo>
                    <a:pt x="0" y="8"/>
                  </a:moveTo>
                  <a:cubicBezTo>
                    <a:pt x="6" y="5"/>
                    <a:pt x="12" y="3"/>
                    <a:pt x="18" y="1"/>
                  </a:cubicBezTo>
                  <a:cubicBezTo>
                    <a:pt x="20" y="0"/>
                    <a:pt x="21" y="0"/>
                    <a:pt x="22" y="2"/>
                  </a:cubicBezTo>
                  <a:cubicBezTo>
                    <a:pt x="22" y="4"/>
                    <a:pt x="23" y="7"/>
                    <a:pt x="24" y="9"/>
                  </a:cubicBezTo>
                  <a:cubicBezTo>
                    <a:pt x="16" y="9"/>
                    <a:pt x="8" y="9"/>
                    <a:pt x="0" y="9"/>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D3759"/>
                </a:solidFill>
                <a:effectLst/>
                <a:uLnTx/>
                <a:uFillTx/>
                <a:latin typeface="Arial" panose="020B0604020202020204"/>
                <a:ea typeface="+mn-ea"/>
                <a:cs typeface="+mn-cs"/>
              </a:endParaRPr>
            </a:p>
          </p:txBody>
        </p:sp>
      </p:grpSp>
      <p:pic>
        <p:nvPicPr>
          <p:cNvPr id="24" name="Graphic 23" descr="Coffin with solid fill">
            <a:extLst>
              <a:ext uri="{FF2B5EF4-FFF2-40B4-BE49-F238E27FC236}">
                <a16:creationId xmlns:a16="http://schemas.microsoft.com/office/drawing/2014/main" id="{076598DA-FFFE-0D0E-CFB4-9F2CC273F7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3689" y="4311264"/>
            <a:ext cx="533383" cy="533383"/>
          </a:xfrm>
          <a:prstGeom prst="rect">
            <a:avLst/>
          </a:prstGeom>
        </p:spPr>
      </p:pic>
      <p:pic>
        <p:nvPicPr>
          <p:cNvPr id="54" name="Graphic 53" descr="Heart organ with solid fill">
            <a:extLst>
              <a:ext uri="{FF2B5EF4-FFF2-40B4-BE49-F238E27FC236}">
                <a16:creationId xmlns:a16="http://schemas.microsoft.com/office/drawing/2014/main" id="{CEF2836E-E39C-7446-D354-001F3B255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3688" y="4293791"/>
            <a:ext cx="568328" cy="568328"/>
          </a:xfrm>
          <a:prstGeom prst="rect">
            <a:avLst/>
          </a:prstGeom>
        </p:spPr>
      </p:pic>
      <p:pic>
        <p:nvPicPr>
          <p:cNvPr id="55" name="Graphic 54" descr="Heart with pulse with solid fill">
            <a:extLst>
              <a:ext uri="{FF2B5EF4-FFF2-40B4-BE49-F238E27FC236}">
                <a16:creationId xmlns:a16="http://schemas.microsoft.com/office/drawing/2014/main" id="{C2D273AA-C452-3E1F-1B05-D8410852B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8206" y="4299554"/>
            <a:ext cx="556803" cy="556803"/>
          </a:xfrm>
          <a:prstGeom prst="rect">
            <a:avLst/>
          </a:prstGeom>
        </p:spPr>
      </p:pic>
      <p:pic>
        <p:nvPicPr>
          <p:cNvPr id="56" name="Graphic 55" descr="Brain with solid fill">
            <a:extLst>
              <a:ext uri="{FF2B5EF4-FFF2-40B4-BE49-F238E27FC236}">
                <a16:creationId xmlns:a16="http://schemas.microsoft.com/office/drawing/2014/main" id="{1F9CC1F6-5847-A94E-ACCC-84FDECD69C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05844" y="4269100"/>
            <a:ext cx="617711" cy="617711"/>
          </a:xfrm>
          <a:prstGeom prst="rect">
            <a:avLst/>
          </a:prstGeom>
        </p:spPr>
      </p:pic>
      <p:grpSp>
        <p:nvGrpSpPr>
          <p:cNvPr id="33" name="Group 32">
            <a:extLst>
              <a:ext uri="{FF2B5EF4-FFF2-40B4-BE49-F238E27FC236}">
                <a16:creationId xmlns:a16="http://schemas.microsoft.com/office/drawing/2014/main" id="{7DD85369-9DF8-0C67-537D-3185C13B0A26}"/>
              </a:ext>
            </a:extLst>
          </p:cNvPr>
          <p:cNvGrpSpPr/>
          <p:nvPr/>
        </p:nvGrpSpPr>
        <p:grpSpPr>
          <a:xfrm>
            <a:off x="812577" y="1780089"/>
            <a:ext cx="4543649" cy="2708689"/>
            <a:chOff x="1081797" y="1437888"/>
            <a:chExt cx="3777682" cy="2252059"/>
          </a:xfrm>
        </p:grpSpPr>
        <p:sp>
          <p:nvSpPr>
            <p:cNvPr id="1314" name="Oval 1313">
              <a:extLst>
                <a:ext uri="{FF2B5EF4-FFF2-40B4-BE49-F238E27FC236}">
                  <a16:creationId xmlns:a16="http://schemas.microsoft.com/office/drawing/2014/main" id="{4034F74B-3F6F-D5D6-9E1E-A0243925374E}"/>
                </a:ext>
              </a:extLst>
            </p:cNvPr>
            <p:cNvSpPr/>
            <p:nvPr/>
          </p:nvSpPr>
          <p:spPr>
            <a:xfrm>
              <a:off x="1252387" y="1618567"/>
              <a:ext cx="1097206" cy="1097206"/>
            </a:xfrm>
            <a:prstGeom prst="ellipse">
              <a:avLst/>
            </a:prstGeom>
            <a:solidFill>
              <a:schemeClr val="bg1"/>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04" name="Group 1303">
              <a:extLst>
                <a:ext uri="{FF2B5EF4-FFF2-40B4-BE49-F238E27FC236}">
                  <a16:creationId xmlns:a16="http://schemas.microsoft.com/office/drawing/2014/main" id="{744154C3-439A-F153-930F-23003669843D}"/>
                </a:ext>
              </a:extLst>
            </p:cNvPr>
            <p:cNvGrpSpPr/>
            <p:nvPr/>
          </p:nvGrpSpPr>
          <p:grpSpPr>
            <a:xfrm>
              <a:off x="1954501" y="2130563"/>
              <a:ext cx="2904978" cy="1559384"/>
              <a:chOff x="1497190" y="1680155"/>
              <a:chExt cx="2968980" cy="1593740"/>
            </a:xfrm>
          </p:grpSpPr>
          <p:sp>
            <p:nvSpPr>
              <p:cNvPr id="1284" name="Freeform: Shape 1283">
                <a:extLst>
                  <a:ext uri="{FF2B5EF4-FFF2-40B4-BE49-F238E27FC236}">
                    <a16:creationId xmlns:a16="http://schemas.microsoft.com/office/drawing/2014/main" id="{E26EF2C7-3149-87BB-F806-5845456E5636}"/>
                  </a:ext>
                </a:extLst>
              </p:cNvPr>
              <p:cNvSpPr/>
              <p:nvPr/>
            </p:nvSpPr>
            <p:spPr>
              <a:xfrm>
                <a:off x="2415460" y="1680155"/>
                <a:ext cx="1144295" cy="1254652"/>
              </a:xfrm>
              <a:custGeom>
                <a:avLst/>
                <a:gdLst>
                  <a:gd name="connsiteX0" fmla="*/ 954952 w 1144295"/>
                  <a:gd name="connsiteY0" fmla="*/ 561089 h 1254652"/>
                  <a:gd name="connsiteX1" fmla="*/ 662980 w 1144295"/>
                  <a:gd name="connsiteY1" fmla="*/ 739475 h 1254652"/>
                  <a:gd name="connsiteX2" fmla="*/ 1144296 w 1144295"/>
                  <a:gd name="connsiteY2" fmla="*/ 384718 h 1254652"/>
                  <a:gd name="connsiteX3" fmla="*/ 1099461 w 1144295"/>
                  <a:gd name="connsiteY3" fmla="*/ 240216 h 1254652"/>
                  <a:gd name="connsiteX4" fmla="*/ 821430 w 1144295"/>
                  <a:gd name="connsiteY4" fmla="*/ 294030 h 1254652"/>
                  <a:gd name="connsiteX5" fmla="*/ 733740 w 1144295"/>
                  <a:gd name="connsiteY5" fmla="*/ 214314 h 1254652"/>
                  <a:gd name="connsiteX6" fmla="*/ 814460 w 1144295"/>
                  <a:gd name="connsiteY6" fmla="*/ 116648 h 1254652"/>
                  <a:gd name="connsiteX7" fmla="*/ 749689 w 1144295"/>
                  <a:gd name="connsiteY7" fmla="*/ 65825 h 1254652"/>
                  <a:gd name="connsiteX8" fmla="*/ 643059 w 1144295"/>
                  <a:gd name="connsiteY8" fmla="*/ 175445 h 1254652"/>
                  <a:gd name="connsiteX9" fmla="*/ 628122 w 1144295"/>
                  <a:gd name="connsiteY9" fmla="*/ 171458 h 1254652"/>
                  <a:gd name="connsiteX10" fmla="*/ 624127 w 1144295"/>
                  <a:gd name="connsiteY10" fmla="*/ 11022 h 1254652"/>
                  <a:gd name="connsiteX11" fmla="*/ 535439 w 1144295"/>
                  <a:gd name="connsiteY11" fmla="*/ 7035 h 1254652"/>
                  <a:gd name="connsiteX12" fmla="*/ 519490 w 1144295"/>
                  <a:gd name="connsiteY12" fmla="*/ 161490 h 1254652"/>
                  <a:gd name="connsiteX13" fmla="*/ 512520 w 1144295"/>
                  <a:gd name="connsiteY13" fmla="*/ 162487 h 1254652"/>
                  <a:gd name="connsiteX14" fmla="*/ 437781 w 1144295"/>
                  <a:gd name="connsiteY14" fmla="*/ 51869 h 1254652"/>
                  <a:gd name="connsiteX15" fmla="*/ 365035 w 1144295"/>
                  <a:gd name="connsiteY15" fmla="*/ 90738 h 1254652"/>
                  <a:gd name="connsiteX16" fmla="*/ 416855 w 1144295"/>
                  <a:gd name="connsiteY16" fmla="*/ 180422 h 1254652"/>
                  <a:gd name="connsiteX17" fmla="*/ 333152 w 1144295"/>
                  <a:gd name="connsiteY17" fmla="*/ 220287 h 1254652"/>
                  <a:gd name="connsiteX18" fmla="*/ 334149 w 1144295"/>
                  <a:gd name="connsiteY18" fmla="*/ 116640 h 1254652"/>
                  <a:gd name="connsiteX19" fmla="*/ 123879 w 1144295"/>
                  <a:gd name="connsiteY19" fmla="*/ 120635 h 1254652"/>
                  <a:gd name="connsiteX20" fmla="*/ 91995 w 1144295"/>
                  <a:gd name="connsiteY20" fmla="*/ 308975 h 1254652"/>
                  <a:gd name="connsiteX21" fmla="*/ 44163 w 1144295"/>
                  <a:gd name="connsiteY21" fmla="*/ 838123 h 1254652"/>
                  <a:gd name="connsiteX22" fmla="*/ 39179 w 1144295"/>
                  <a:gd name="connsiteY22" fmla="*/ 858044 h 1254652"/>
                  <a:gd name="connsiteX23" fmla="*/ 30215 w 1144295"/>
                  <a:gd name="connsiteY23" fmla="*/ 1020482 h 1254652"/>
                  <a:gd name="connsiteX24" fmla="*/ 176703 w 1144295"/>
                  <a:gd name="connsiteY24" fmla="*/ 1020482 h 1254652"/>
                  <a:gd name="connsiteX25" fmla="*/ 212581 w 1144295"/>
                  <a:gd name="connsiteY25" fmla="*/ 1133085 h 1254652"/>
                  <a:gd name="connsiteX26" fmla="*/ 213570 w 1144295"/>
                  <a:gd name="connsiteY26" fmla="*/ 1135071 h 1254652"/>
                  <a:gd name="connsiteX27" fmla="*/ 213570 w 1144295"/>
                  <a:gd name="connsiteY27" fmla="*/ 1133085 h 1254652"/>
                  <a:gd name="connsiteX28" fmla="*/ 273365 w 1144295"/>
                  <a:gd name="connsiteY28" fmla="*/ 945742 h 1254652"/>
                  <a:gd name="connsiteX29" fmla="*/ 370019 w 1144295"/>
                  <a:gd name="connsiteY29" fmla="*/ 945742 h 1254652"/>
                  <a:gd name="connsiteX30" fmla="*/ 455724 w 1144295"/>
                  <a:gd name="connsiteY30" fmla="*/ 1252667 h 1254652"/>
                  <a:gd name="connsiteX31" fmla="*/ 456720 w 1144295"/>
                  <a:gd name="connsiteY31" fmla="*/ 1254653 h 1254652"/>
                  <a:gd name="connsiteX32" fmla="*/ 457717 w 1144295"/>
                  <a:gd name="connsiteY32" fmla="*/ 1252667 h 1254652"/>
                  <a:gd name="connsiteX33" fmla="*/ 547394 w 1144295"/>
                  <a:gd name="connsiteY33" fmla="*/ 816193 h 1254652"/>
                  <a:gd name="connsiteX34" fmla="*/ 580289 w 1144295"/>
                  <a:gd name="connsiteY34" fmla="*/ 777324 h 1254652"/>
                  <a:gd name="connsiteX35" fmla="*/ 580289 w 1144295"/>
                  <a:gd name="connsiteY35" fmla="*/ 778321 h 1254652"/>
                  <a:gd name="connsiteX36" fmla="*/ 581278 w 1144295"/>
                  <a:gd name="connsiteY36" fmla="*/ 777324 h 1254652"/>
                  <a:gd name="connsiteX37" fmla="*/ 644063 w 1144295"/>
                  <a:gd name="connsiteY37" fmla="*/ 816193 h 1254652"/>
                  <a:gd name="connsiteX38" fmla="*/ 728763 w 1144295"/>
                  <a:gd name="connsiteY38" fmla="*/ 1133085 h 1254652"/>
                  <a:gd name="connsiteX39" fmla="*/ 729760 w 1144295"/>
                  <a:gd name="connsiteY39" fmla="*/ 1135071 h 1254652"/>
                  <a:gd name="connsiteX40" fmla="*/ 729760 w 1144295"/>
                  <a:gd name="connsiteY40" fmla="*/ 1133085 h 1254652"/>
                  <a:gd name="connsiteX41" fmla="*/ 753676 w 1144295"/>
                  <a:gd name="connsiteY41" fmla="*/ 1058346 h 1254652"/>
                  <a:gd name="connsiteX42" fmla="*/ 783573 w 1144295"/>
                  <a:gd name="connsiteY42" fmla="*/ 965671 h 1254652"/>
                  <a:gd name="connsiteX43" fmla="*/ 880228 w 1144295"/>
                  <a:gd name="connsiteY43" fmla="*/ 965671 h 1254652"/>
                  <a:gd name="connsiteX44" fmla="*/ 897166 w 1144295"/>
                  <a:gd name="connsiteY44" fmla="*/ 1020474 h 1254652"/>
                  <a:gd name="connsiteX45" fmla="*/ 1055616 w 1144295"/>
                  <a:gd name="connsiteY45" fmla="*/ 1020474 h 1254652"/>
                  <a:gd name="connsiteX46" fmla="*/ 954967 w 1144295"/>
                  <a:gd name="connsiteY46" fmla="*/ 561081 h 1254652"/>
                  <a:gd name="connsiteX47" fmla="*/ 954967 w 1144295"/>
                  <a:gd name="connsiteY47" fmla="*/ 561081 h 1254652"/>
                  <a:gd name="connsiteX48" fmla="*/ 1109414 w 1144295"/>
                  <a:gd name="connsiteY48" fmla="*/ 376729 h 1254652"/>
                  <a:gd name="connsiteX49" fmla="*/ 1081503 w 1144295"/>
                  <a:gd name="connsiteY49" fmla="*/ 275090 h 1254652"/>
                  <a:gd name="connsiteX50" fmla="*/ 67059 w 1144295"/>
                  <a:gd name="connsiteY50" fmla="*/ 977626 h 1254652"/>
                  <a:gd name="connsiteX51" fmla="*/ 1057595 w 1144295"/>
                  <a:gd name="connsiteY51" fmla="*/ 321926 h 1254652"/>
                  <a:gd name="connsiteX52" fmla="*/ 1109414 w 1144295"/>
                  <a:gd name="connsiteY52" fmla="*/ 376729 h 1254652"/>
                  <a:gd name="connsiteX53" fmla="*/ 781557 w 1144295"/>
                  <a:gd name="connsiteY53" fmla="*/ 303991 h 1254652"/>
                  <a:gd name="connsiteX54" fmla="*/ 250423 w 1144295"/>
                  <a:gd name="connsiteY54" fmla="*/ 432543 h 1254652"/>
                  <a:gd name="connsiteX55" fmla="*/ 274331 w 1144295"/>
                  <a:gd name="connsiteY55" fmla="*/ 525218 h 1254652"/>
                  <a:gd name="connsiteX56" fmla="*/ 263374 w 1144295"/>
                  <a:gd name="connsiteY56" fmla="*/ 533185 h 1254652"/>
                  <a:gd name="connsiteX57" fmla="*/ 781557 w 1144295"/>
                  <a:gd name="connsiteY57" fmla="*/ 303991 h 1254652"/>
                  <a:gd name="connsiteX58" fmla="*/ 781557 w 1144295"/>
                  <a:gd name="connsiteY58" fmla="*/ 303991 h 1254652"/>
                  <a:gd name="connsiteX59" fmla="*/ 241459 w 1144295"/>
                  <a:gd name="connsiteY59" fmla="*/ 550131 h 1254652"/>
                  <a:gd name="connsiteX60" fmla="*/ 209560 w 1144295"/>
                  <a:gd name="connsiteY60" fmla="*/ 432543 h 1254652"/>
                  <a:gd name="connsiteX61" fmla="*/ 292274 w 1144295"/>
                  <a:gd name="connsiteY61" fmla="*/ 253175 h 1254652"/>
                  <a:gd name="connsiteX62" fmla="*/ 292274 w 1144295"/>
                  <a:gd name="connsiteY62" fmla="*/ 146545 h 1254652"/>
                  <a:gd name="connsiteX63" fmla="*/ 162725 w 1144295"/>
                  <a:gd name="connsiteY63" fmla="*/ 149543 h 1254652"/>
                  <a:gd name="connsiteX64" fmla="*/ 129837 w 1144295"/>
                  <a:gd name="connsiteY64" fmla="*/ 323935 h 1254652"/>
                  <a:gd name="connsiteX65" fmla="*/ 64069 w 1144295"/>
                  <a:gd name="connsiteY65" fmla="*/ 777332 h 1254652"/>
                  <a:gd name="connsiteX66" fmla="*/ 241451 w 1144295"/>
                  <a:gd name="connsiteY66" fmla="*/ 550139 h 1254652"/>
                  <a:gd name="connsiteX67" fmla="*/ 241451 w 1144295"/>
                  <a:gd name="connsiteY67" fmla="*/ 550139 h 125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44295" h="1254652">
                    <a:moveTo>
                      <a:pt x="954952" y="561089"/>
                    </a:moveTo>
                    <a:cubicBezTo>
                      <a:pt x="813448" y="575037"/>
                      <a:pt x="718780" y="650773"/>
                      <a:pt x="662980" y="739475"/>
                    </a:cubicBezTo>
                    <a:cubicBezTo>
                      <a:pt x="720781" y="569071"/>
                      <a:pt x="862285" y="515257"/>
                      <a:pt x="1144296" y="384718"/>
                    </a:cubicBezTo>
                    <a:cubicBezTo>
                      <a:pt x="1141313" y="331902"/>
                      <a:pt x="1130348" y="283072"/>
                      <a:pt x="1099461" y="240216"/>
                    </a:cubicBezTo>
                    <a:cubicBezTo>
                      <a:pt x="1004793" y="254164"/>
                      <a:pt x="911122" y="272115"/>
                      <a:pt x="821430" y="294030"/>
                    </a:cubicBezTo>
                    <a:cubicBezTo>
                      <a:pt x="798511" y="263143"/>
                      <a:pt x="768621" y="236229"/>
                      <a:pt x="733740" y="214314"/>
                    </a:cubicBezTo>
                    <a:cubicBezTo>
                      <a:pt x="754673" y="180430"/>
                      <a:pt x="780575" y="147549"/>
                      <a:pt x="814460" y="116648"/>
                    </a:cubicBezTo>
                    <a:cubicBezTo>
                      <a:pt x="801509" y="91742"/>
                      <a:pt x="779579" y="74796"/>
                      <a:pt x="749689" y="65825"/>
                    </a:cubicBezTo>
                    <a:cubicBezTo>
                      <a:pt x="708827" y="98720"/>
                      <a:pt x="673953" y="136577"/>
                      <a:pt x="643059" y="175445"/>
                    </a:cubicBezTo>
                    <a:cubicBezTo>
                      <a:pt x="638075" y="174449"/>
                      <a:pt x="633090" y="173459"/>
                      <a:pt x="628122" y="171458"/>
                    </a:cubicBezTo>
                    <a:lnTo>
                      <a:pt x="624127" y="11022"/>
                    </a:lnTo>
                    <a:cubicBezTo>
                      <a:pt x="597227" y="-2926"/>
                      <a:pt x="567338" y="-2926"/>
                      <a:pt x="535439" y="7035"/>
                    </a:cubicBezTo>
                    <a:lnTo>
                      <a:pt x="519490" y="161490"/>
                    </a:lnTo>
                    <a:lnTo>
                      <a:pt x="512520" y="162487"/>
                    </a:lnTo>
                    <a:cubicBezTo>
                      <a:pt x="491602" y="124622"/>
                      <a:pt x="467685" y="87747"/>
                      <a:pt x="437781" y="51869"/>
                    </a:cubicBezTo>
                    <a:cubicBezTo>
                      <a:pt x="406887" y="55856"/>
                      <a:pt x="381981" y="67818"/>
                      <a:pt x="365035" y="90738"/>
                    </a:cubicBezTo>
                    <a:cubicBezTo>
                      <a:pt x="386958" y="119638"/>
                      <a:pt x="403904" y="149535"/>
                      <a:pt x="416855" y="180422"/>
                    </a:cubicBezTo>
                    <a:cubicBezTo>
                      <a:pt x="386958" y="190390"/>
                      <a:pt x="359069" y="203341"/>
                      <a:pt x="333152" y="220287"/>
                    </a:cubicBezTo>
                    <a:lnTo>
                      <a:pt x="334149" y="116640"/>
                    </a:lnTo>
                    <a:cubicBezTo>
                      <a:pt x="256419" y="87747"/>
                      <a:pt x="186664" y="92724"/>
                      <a:pt x="123879" y="120635"/>
                    </a:cubicBezTo>
                    <a:cubicBezTo>
                      <a:pt x="116909" y="185406"/>
                      <a:pt x="115912" y="247187"/>
                      <a:pt x="91995" y="308975"/>
                    </a:cubicBezTo>
                    <a:cubicBezTo>
                      <a:pt x="17256" y="494316"/>
                      <a:pt x="-45521" y="641801"/>
                      <a:pt x="44163" y="838123"/>
                    </a:cubicBezTo>
                    <a:cubicBezTo>
                      <a:pt x="42177" y="844096"/>
                      <a:pt x="41180" y="851074"/>
                      <a:pt x="39179" y="858044"/>
                    </a:cubicBezTo>
                    <a:cubicBezTo>
                      <a:pt x="27224" y="914848"/>
                      <a:pt x="24226" y="968662"/>
                      <a:pt x="30215" y="1020482"/>
                    </a:cubicBezTo>
                    <a:lnTo>
                      <a:pt x="176703" y="1020482"/>
                    </a:lnTo>
                    <a:lnTo>
                      <a:pt x="212581" y="1133085"/>
                    </a:lnTo>
                    <a:cubicBezTo>
                      <a:pt x="212581" y="1134082"/>
                      <a:pt x="212581" y="1135071"/>
                      <a:pt x="213570" y="1135071"/>
                    </a:cubicBezTo>
                    <a:lnTo>
                      <a:pt x="213570" y="1133085"/>
                    </a:lnTo>
                    <a:lnTo>
                      <a:pt x="273365" y="945742"/>
                    </a:lnTo>
                    <a:cubicBezTo>
                      <a:pt x="290303" y="890940"/>
                      <a:pt x="353081" y="890940"/>
                      <a:pt x="370019" y="945742"/>
                    </a:cubicBezTo>
                    <a:lnTo>
                      <a:pt x="455724" y="1252667"/>
                    </a:lnTo>
                    <a:cubicBezTo>
                      <a:pt x="456720" y="1252667"/>
                      <a:pt x="456720" y="1253663"/>
                      <a:pt x="456720" y="1254653"/>
                    </a:cubicBezTo>
                    <a:lnTo>
                      <a:pt x="457717" y="1252667"/>
                    </a:lnTo>
                    <a:lnTo>
                      <a:pt x="547394" y="816193"/>
                    </a:lnTo>
                    <a:cubicBezTo>
                      <a:pt x="553375" y="796271"/>
                      <a:pt x="566341" y="783305"/>
                      <a:pt x="580289" y="777324"/>
                    </a:cubicBezTo>
                    <a:lnTo>
                      <a:pt x="580289" y="778321"/>
                    </a:lnTo>
                    <a:lnTo>
                      <a:pt x="581278" y="777324"/>
                    </a:lnTo>
                    <a:cubicBezTo>
                      <a:pt x="605194" y="769357"/>
                      <a:pt x="633098" y="781319"/>
                      <a:pt x="644063" y="816193"/>
                    </a:cubicBezTo>
                    <a:lnTo>
                      <a:pt x="728763" y="1133085"/>
                    </a:lnTo>
                    <a:cubicBezTo>
                      <a:pt x="728763" y="1134082"/>
                      <a:pt x="728763" y="1135071"/>
                      <a:pt x="729760" y="1135071"/>
                    </a:cubicBezTo>
                    <a:lnTo>
                      <a:pt x="729760" y="1133085"/>
                    </a:lnTo>
                    <a:lnTo>
                      <a:pt x="753676" y="1058346"/>
                    </a:lnTo>
                    <a:lnTo>
                      <a:pt x="783573" y="965671"/>
                    </a:lnTo>
                    <a:cubicBezTo>
                      <a:pt x="800512" y="910853"/>
                      <a:pt x="862292" y="910853"/>
                      <a:pt x="880228" y="965671"/>
                    </a:cubicBezTo>
                    <a:lnTo>
                      <a:pt x="897166" y="1020474"/>
                    </a:lnTo>
                    <a:lnTo>
                      <a:pt x="1055616" y="1020474"/>
                    </a:lnTo>
                    <a:cubicBezTo>
                      <a:pt x="1077539" y="849073"/>
                      <a:pt x="1047649" y="711549"/>
                      <a:pt x="954967" y="561081"/>
                    </a:cubicBezTo>
                    <a:lnTo>
                      <a:pt x="954967" y="561081"/>
                    </a:lnTo>
                    <a:close/>
                    <a:moveTo>
                      <a:pt x="1109414" y="376729"/>
                    </a:moveTo>
                    <a:lnTo>
                      <a:pt x="1081503" y="275090"/>
                    </a:lnTo>
                    <a:cubicBezTo>
                      <a:pt x="703827" y="347843"/>
                      <a:pt x="119876" y="490329"/>
                      <a:pt x="67059" y="977626"/>
                    </a:cubicBezTo>
                    <a:cubicBezTo>
                      <a:pt x="179671" y="542149"/>
                      <a:pt x="609167" y="400645"/>
                      <a:pt x="1057595" y="321926"/>
                    </a:cubicBezTo>
                    <a:lnTo>
                      <a:pt x="1109414" y="376729"/>
                    </a:lnTo>
                    <a:close/>
                    <a:moveTo>
                      <a:pt x="781557" y="303991"/>
                    </a:moveTo>
                    <a:cubicBezTo>
                      <a:pt x="648020" y="137574"/>
                      <a:pt x="250423" y="184409"/>
                      <a:pt x="250423" y="432543"/>
                    </a:cubicBezTo>
                    <a:cubicBezTo>
                      <a:pt x="250423" y="466413"/>
                      <a:pt x="259386" y="498311"/>
                      <a:pt x="274331" y="525218"/>
                    </a:cubicBezTo>
                    <a:cubicBezTo>
                      <a:pt x="270344" y="528201"/>
                      <a:pt x="267361" y="530202"/>
                      <a:pt x="263374" y="533185"/>
                    </a:cubicBezTo>
                    <a:cubicBezTo>
                      <a:pt x="397900" y="431547"/>
                      <a:pt x="580266" y="356807"/>
                      <a:pt x="781557" y="303991"/>
                    </a:cubicBezTo>
                    <a:lnTo>
                      <a:pt x="781557" y="303991"/>
                    </a:lnTo>
                    <a:close/>
                    <a:moveTo>
                      <a:pt x="241459" y="550131"/>
                    </a:moveTo>
                    <a:cubicBezTo>
                      <a:pt x="220525" y="514253"/>
                      <a:pt x="209560" y="474395"/>
                      <a:pt x="209560" y="432543"/>
                    </a:cubicBezTo>
                    <a:cubicBezTo>
                      <a:pt x="209560" y="363777"/>
                      <a:pt x="240454" y="300011"/>
                      <a:pt x="292274" y="253175"/>
                    </a:cubicBezTo>
                    <a:lnTo>
                      <a:pt x="292274" y="146545"/>
                    </a:lnTo>
                    <a:cubicBezTo>
                      <a:pt x="248421" y="135580"/>
                      <a:pt x="205573" y="135580"/>
                      <a:pt x="162725" y="149543"/>
                    </a:cubicBezTo>
                    <a:cubicBezTo>
                      <a:pt x="157740" y="209330"/>
                      <a:pt x="152756" y="266134"/>
                      <a:pt x="129837" y="323935"/>
                    </a:cubicBezTo>
                    <a:cubicBezTo>
                      <a:pt x="58088" y="504292"/>
                      <a:pt x="5279" y="615906"/>
                      <a:pt x="64069" y="777332"/>
                    </a:cubicBezTo>
                    <a:cubicBezTo>
                      <a:pt x="100936" y="690646"/>
                      <a:pt x="161720" y="614910"/>
                      <a:pt x="241451" y="550139"/>
                    </a:cubicBezTo>
                    <a:lnTo>
                      <a:pt x="241451" y="550139"/>
                    </a:lnTo>
                    <a:close/>
                  </a:path>
                </a:pathLst>
              </a:custGeom>
              <a:solidFill>
                <a:srgbClr val="C00000"/>
              </a:solidFill>
              <a:ln w="759" cap="flat">
                <a:noFill/>
                <a:prstDash val="solid"/>
                <a:miter/>
              </a:ln>
            </p:spPr>
            <p:txBody>
              <a:bodyPr rtlCol="0" anchor="ctr"/>
              <a:lstStyle/>
              <a:p>
                <a:endParaRPr lang="en-IN"/>
              </a:p>
            </p:txBody>
          </p:sp>
          <p:sp>
            <p:nvSpPr>
              <p:cNvPr id="1287" name="Freeform: Shape 1286">
                <a:extLst>
                  <a:ext uri="{FF2B5EF4-FFF2-40B4-BE49-F238E27FC236}">
                    <a16:creationId xmlns:a16="http://schemas.microsoft.com/office/drawing/2014/main" id="{B2CBAC91-8471-9E44-BD68-5E4C424F0768}"/>
                  </a:ext>
                </a:extLst>
              </p:cNvPr>
              <p:cNvSpPr/>
              <p:nvPr/>
            </p:nvSpPr>
            <p:spPr>
              <a:xfrm>
                <a:off x="1497190" y="2398499"/>
                <a:ext cx="2968980" cy="875396"/>
              </a:xfrm>
              <a:custGeom>
                <a:avLst/>
                <a:gdLst>
                  <a:gd name="connsiteX0" fmla="*/ 1952314 w 2968980"/>
                  <a:gd name="connsiteY0" fmla="*/ 382440 h 875396"/>
                  <a:gd name="connsiteX1" fmla="*/ 1819417 w 2968980"/>
                  <a:gd name="connsiteY1" fmla="*/ 643943 h 875396"/>
                  <a:gd name="connsiteX2" fmla="*/ 1226487 w 2968980"/>
                  <a:gd name="connsiteY2" fmla="*/ 737615 h 875396"/>
                  <a:gd name="connsiteX3" fmla="*/ 963963 w 2968980"/>
                  <a:gd name="connsiteY3" fmla="*/ 382440 h 875396"/>
                  <a:gd name="connsiteX4" fmla="*/ 589483 w 2968980"/>
                  <a:gd name="connsiteY4" fmla="*/ 382440 h 875396"/>
                  <a:gd name="connsiteX5" fmla="*/ 589483 w 2968980"/>
                  <a:gd name="connsiteY5" fmla="*/ 391183 h 875396"/>
                  <a:gd name="connsiteX6" fmla="*/ 583913 w 2968980"/>
                  <a:gd name="connsiteY6" fmla="*/ 396753 h 875396"/>
                  <a:gd name="connsiteX7" fmla="*/ 468205 w 2968980"/>
                  <a:gd name="connsiteY7" fmla="*/ 396753 h 875396"/>
                  <a:gd name="connsiteX8" fmla="*/ 259038 w 2968980"/>
                  <a:gd name="connsiteY8" fmla="*/ 501062 h 875396"/>
                  <a:gd name="connsiteX9" fmla="*/ 49872 w 2968980"/>
                  <a:gd name="connsiteY9" fmla="*/ 396753 h 875396"/>
                  <a:gd name="connsiteX10" fmla="*/ 5570 w 2968980"/>
                  <a:gd name="connsiteY10" fmla="*/ 396753 h 875396"/>
                  <a:gd name="connsiteX11" fmla="*/ 0 w 2968980"/>
                  <a:gd name="connsiteY11" fmla="*/ 391183 h 875396"/>
                  <a:gd name="connsiteX12" fmla="*/ 0 w 2968980"/>
                  <a:gd name="connsiteY12" fmla="*/ 342901 h 875396"/>
                  <a:gd name="connsiteX13" fmla="*/ 5570 w 2968980"/>
                  <a:gd name="connsiteY13" fmla="*/ 337324 h 875396"/>
                  <a:gd name="connsiteX14" fmla="*/ 49887 w 2968980"/>
                  <a:gd name="connsiteY14" fmla="*/ 337324 h 875396"/>
                  <a:gd name="connsiteX15" fmla="*/ 259054 w 2968980"/>
                  <a:gd name="connsiteY15" fmla="*/ 233014 h 875396"/>
                  <a:gd name="connsiteX16" fmla="*/ 468220 w 2968980"/>
                  <a:gd name="connsiteY16" fmla="*/ 337324 h 875396"/>
                  <a:gd name="connsiteX17" fmla="*/ 519614 w 2968980"/>
                  <a:gd name="connsiteY17" fmla="*/ 337324 h 875396"/>
                  <a:gd name="connsiteX18" fmla="*/ 519614 w 2968980"/>
                  <a:gd name="connsiteY18" fmla="*/ 324464 h 875396"/>
                  <a:gd name="connsiteX19" fmla="*/ 499350 w 2968980"/>
                  <a:gd name="connsiteY19" fmla="*/ 324464 h 875396"/>
                  <a:gd name="connsiteX20" fmla="*/ 492920 w 2968980"/>
                  <a:gd name="connsiteY20" fmla="*/ 318034 h 875396"/>
                  <a:gd name="connsiteX21" fmla="*/ 492920 w 2968980"/>
                  <a:gd name="connsiteY21" fmla="*/ 292314 h 875396"/>
                  <a:gd name="connsiteX22" fmla="*/ 499350 w 2968980"/>
                  <a:gd name="connsiteY22" fmla="*/ 285877 h 875396"/>
                  <a:gd name="connsiteX23" fmla="*/ 561092 w 2968980"/>
                  <a:gd name="connsiteY23" fmla="*/ 285877 h 875396"/>
                  <a:gd name="connsiteX24" fmla="*/ 567522 w 2968980"/>
                  <a:gd name="connsiteY24" fmla="*/ 292314 h 875396"/>
                  <a:gd name="connsiteX25" fmla="*/ 567522 w 2968980"/>
                  <a:gd name="connsiteY25" fmla="*/ 318034 h 875396"/>
                  <a:gd name="connsiteX26" fmla="*/ 561092 w 2968980"/>
                  <a:gd name="connsiteY26" fmla="*/ 324464 h 875396"/>
                  <a:gd name="connsiteX27" fmla="*/ 540829 w 2968980"/>
                  <a:gd name="connsiteY27" fmla="*/ 324464 h 875396"/>
                  <a:gd name="connsiteX28" fmla="*/ 540829 w 2968980"/>
                  <a:gd name="connsiteY28" fmla="*/ 337324 h 875396"/>
                  <a:gd name="connsiteX29" fmla="*/ 583921 w 2968980"/>
                  <a:gd name="connsiteY29" fmla="*/ 337324 h 875396"/>
                  <a:gd name="connsiteX30" fmla="*/ 589491 w 2968980"/>
                  <a:gd name="connsiteY30" fmla="*/ 342901 h 875396"/>
                  <a:gd name="connsiteX31" fmla="*/ 589491 w 2968980"/>
                  <a:gd name="connsiteY31" fmla="*/ 351956 h 875396"/>
                  <a:gd name="connsiteX32" fmla="*/ 1058084 w 2968980"/>
                  <a:gd name="connsiteY32" fmla="*/ 351956 h 875396"/>
                  <a:gd name="connsiteX33" fmla="*/ 1082997 w 2968980"/>
                  <a:gd name="connsiteY33" fmla="*/ 429686 h 875396"/>
                  <a:gd name="connsiteX34" fmla="*/ 1179651 w 2968980"/>
                  <a:gd name="connsiteY34" fmla="*/ 429686 h 875396"/>
                  <a:gd name="connsiteX35" fmla="*/ 1239438 w 2968980"/>
                  <a:gd name="connsiteY35" fmla="*/ 242336 h 875396"/>
                  <a:gd name="connsiteX36" fmla="*/ 1240435 w 2968980"/>
                  <a:gd name="connsiteY36" fmla="*/ 240350 h 875396"/>
                  <a:gd name="connsiteX37" fmla="*/ 1240435 w 2968980"/>
                  <a:gd name="connsiteY37" fmla="*/ 242336 h 875396"/>
                  <a:gd name="connsiteX38" fmla="*/ 1327136 w 2968980"/>
                  <a:gd name="connsiteY38" fmla="*/ 549267 h 875396"/>
                  <a:gd name="connsiteX39" fmla="*/ 1422793 w 2968980"/>
                  <a:gd name="connsiteY39" fmla="*/ 549267 h 875396"/>
                  <a:gd name="connsiteX40" fmla="*/ 1513474 w 2968980"/>
                  <a:gd name="connsiteY40" fmla="*/ 112794 h 875396"/>
                  <a:gd name="connsiteX41" fmla="*/ 1513474 w 2968980"/>
                  <a:gd name="connsiteY41" fmla="*/ 109811 h 875396"/>
                  <a:gd name="connsiteX42" fmla="*/ 1514471 w 2968980"/>
                  <a:gd name="connsiteY42" fmla="*/ 112794 h 875396"/>
                  <a:gd name="connsiteX43" fmla="*/ 1599171 w 2968980"/>
                  <a:gd name="connsiteY43" fmla="*/ 429686 h 875396"/>
                  <a:gd name="connsiteX44" fmla="*/ 1695841 w 2968980"/>
                  <a:gd name="connsiteY44" fmla="*/ 429686 h 875396"/>
                  <a:gd name="connsiteX45" fmla="*/ 1722740 w 2968980"/>
                  <a:gd name="connsiteY45" fmla="*/ 344986 h 875396"/>
                  <a:gd name="connsiteX46" fmla="*/ 1748657 w 2968980"/>
                  <a:gd name="connsiteY46" fmla="*/ 262272 h 875396"/>
                  <a:gd name="connsiteX47" fmla="*/ 1749646 w 2968980"/>
                  <a:gd name="connsiteY47" fmla="*/ 261283 h 875396"/>
                  <a:gd name="connsiteX48" fmla="*/ 1749646 w 2968980"/>
                  <a:gd name="connsiteY48" fmla="*/ 260286 h 875396"/>
                  <a:gd name="connsiteX49" fmla="*/ 1750643 w 2968980"/>
                  <a:gd name="connsiteY49" fmla="*/ 262272 h 875396"/>
                  <a:gd name="connsiteX50" fmla="*/ 1778554 w 2968980"/>
                  <a:gd name="connsiteY50" fmla="*/ 351956 h 875396"/>
                  <a:gd name="connsiteX51" fmla="*/ 2162805 w 2968980"/>
                  <a:gd name="connsiteY51" fmla="*/ 351956 h 875396"/>
                  <a:gd name="connsiteX52" fmla="*/ 2162805 w 2968980"/>
                  <a:gd name="connsiteY52" fmla="*/ 343061 h 875396"/>
                  <a:gd name="connsiteX53" fmla="*/ 2168801 w 2968980"/>
                  <a:gd name="connsiteY53" fmla="*/ 337057 h 875396"/>
                  <a:gd name="connsiteX54" fmla="*/ 2192885 w 2968980"/>
                  <a:gd name="connsiteY54" fmla="*/ 337057 h 875396"/>
                  <a:gd name="connsiteX55" fmla="*/ 2192885 w 2968980"/>
                  <a:gd name="connsiteY55" fmla="*/ 317585 h 875396"/>
                  <a:gd name="connsiteX56" fmla="*/ 2204702 w 2968980"/>
                  <a:gd name="connsiteY56" fmla="*/ 305767 h 875396"/>
                  <a:gd name="connsiteX57" fmla="*/ 2241486 w 2968980"/>
                  <a:gd name="connsiteY57" fmla="*/ 297595 h 875396"/>
                  <a:gd name="connsiteX58" fmla="*/ 2601942 w 2968980"/>
                  <a:gd name="connsiteY58" fmla="*/ 0 h 875396"/>
                  <a:gd name="connsiteX59" fmla="*/ 2968980 w 2968980"/>
                  <a:gd name="connsiteY59" fmla="*/ 367038 h 875396"/>
                  <a:gd name="connsiteX60" fmla="*/ 2601942 w 2968980"/>
                  <a:gd name="connsiteY60" fmla="*/ 734076 h 875396"/>
                  <a:gd name="connsiteX61" fmla="*/ 2241555 w 2968980"/>
                  <a:gd name="connsiteY61" fmla="*/ 436801 h 875396"/>
                  <a:gd name="connsiteX62" fmla="*/ 2204710 w 2968980"/>
                  <a:gd name="connsiteY62" fmla="*/ 428621 h 875396"/>
                  <a:gd name="connsiteX63" fmla="*/ 2192893 w 2968980"/>
                  <a:gd name="connsiteY63" fmla="*/ 416803 h 875396"/>
                  <a:gd name="connsiteX64" fmla="*/ 2192893 w 2968980"/>
                  <a:gd name="connsiteY64" fmla="*/ 397012 h 875396"/>
                  <a:gd name="connsiteX65" fmla="*/ 2168809 w 2968980"/>
                  <a:gd name="connsiteY65" fmla="*/ 397012 h 875396"/>
                  <a:gd name="connsiteX66" fmla="*/ 2162813 w 2968980"/>
                  <a:gd name="connsiteY66" fmla="*/ 391015 h 875396"/>
                  <a:gd name="connsiteX67" fmla="*/ 2162813 w 2968980"/>
                  <a:gd name="connsiteY67" fmla="*/ 382432 h 875396"/>
                  <a:gd name="connsiteX68" fmla="*/ 1952307 w 2968980"/>
                  <a:gd name="connsiteY68" fmla="*/ 382432 h 875396"/>
                  <a:gd name="connsiteX69" fmla="*/ 2601942 w 2968980"/>
                  <a:gd name="connsiteY69" fmla="*/ 34113 h 875396"/>
                  <a:gd name="connsiteX70" fmla="*/ 2934875 w 2968980"/>
                  <a:gd name="connsiteY70" fmla="*/ 367046 h 875396"/>
                  <a:gd name="connsiteX71" fmla="*/ 2601942 w 2968980"/>
                  <a:gd name="connsiteY71" fmla="*/ 699994 h 875396"/>
                  <a:gd name="connsiteX72" fmla="*/ 2268994 w 2968980"/>
                  <a:gd name="connsiteY72" fmla="*/ 367046 h 875396"/>
                  <a:gd name="connsiteX73" fmla="*/ 2601942 w 2968980"/>
                  <a:gd name="connsiteY73" fmla="*/ 34113 h 875396"/>
                  <a:gd name="connsiteX74" fmla="*/ 2601942 w 2968980"/>
                  <a:gd name="connsiteY74" fmla="*/ 34113 h 87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68980" h="875396">
                    <a:moveTo>
                      <a:pt x="1952314" y="382440"/>
                    </a:moveTo>
                    <a:cubicBezTo>
                      <a:pt x="1924129" y="465633"/>
                      <a:pt x="1878884" y="551619"/>
                      <a:pt x="1819417" y="643943"/>
                    </a:cubicBezTo>
                    <a:cubicBezTo>
                      <a:pt x="1643031" y="921967"/>
                      <a:pt x="1494550" y="944886"/>
                      <a:pt x="1226487" y="737615"/>
                    </a:cubicBezTo>
                    <a:cubicBezTo>
                      <a:pt x="1104630" y="643654"/>
                      <a:pt x="1003608" y="523647"/>
                      <a:pt x="963963" y="382440"/>
                    </a:cubicBezTo>
                    <a:lnTo>
                      <a:pt x="589483" y="382440"/>
                    </a:lnTo>
                    <a:lnTo>
                      <a:pt x="589483" y="391183"/>
                    </a:lnTo>
                    <a:cubicBezTo>
                      <a:pt x="589483" y="394234"/>
                      <a:pt x="586987" y="396753"/>
                      <a:pt x="583913" y="396753"/>
                    </a:cubicBezTo>
                    <a:lnTo>
                      <a:pt x="468205" y="396753"/>
                    </a:lnTo>
                    <a:cubicBezTo>
                      <a:pt x="446587" y="456479"/>
                      <a:pt x="361149" y="501062"/>
                      <a:pt x="259038" y="501062"/>
                    </a:cubicBezTo>
                    <a:cubicBezTo>
                      <a:pt x="156928" y="501062"/>
                      <a:pt x="71505" y="456479"/>
                      <a:pt x="49872" y="396753"/>
                    </a:cubicBezTo>
                    <a:lnTo>
                      <a:pt x="5570" y="396753"/>
                    </a:lnTo>
                    <a:cubicBezTo>
                      <a:pt x="2511" y="396753"/>
                      <a:pt x="0" y="394242"/>
                      <a:pt x="0" y="391183"/>
                    </a:cubicBezTo>
                    <a:lnTo>
                      <a:pt x="0" y="342901"/>
                    </a:lnTo>
                    <a:cubicBezTo>
                      <a:pt x="0" y="339827"/>
                      <a:pt x="2511" y="337324"/>
                      <a:pt x="5570" y="337324"/>
                    </a:cubicBezTo>
                    <a:lnTo>
                      <a:pt x="49887" y="337324"/>
                    </a:lnTo>
                    <a:cubicBezTo>
                      <a:pt x="71521" y="277613"/>
                      <a:pt x="156959" y="233014"/>
                      <a:pt x="259054" y="233014"/>
                    </a:cubicBezTo>
                    <a:cubicBezTo>
                      <a:pt x="361149" y="233014"/>
                      <a:pt x="446594" y="277605"/>
                      <a:pt x="468220" y="337324"/>
                    </a:cubicBezTo>
                    <a:lnTo>
                      <a:pt x="519614" y="337324"/>
                    </a:lnTo>
                    <a:lnTo>
                      <a:pt x="519614" y="324464"/>
                    </a:lnTo>
                    <a:lnTo>
                      <a:pt x="499350" y="324464"/>
                    </a:lnTo>
                    <a:cubicBezTo>
                      <a:pt x="495812" y="324464"/>
                      <a:pt x="492920" y="321572"/>
                      <a:pt x="492920" y="318034"/>
                    </a:cubicBezTo>
                    <a:lnTo>
                      <a:pt x="492920" y="292314"/>
                    </a:lnTo>
                    <a:cubicBezTo>
                      <a:pt x="492920" y="288776"/>
                      <a:pt x="495812" y="285877"/>
                      <a:pt x="499350" y="285877"/>
                    </a:cubicBezTo>
                    <a:lnTo>
                      <a:pt x="561092" y="285877"/>
                    </a:lnTo>
                    <a:cubicBezTo>
                      <a:pt x="564631" y="285877"/>
                      <a:pt x="567522" y="288776"/>
                      <a:pt x="567522" y="292314"/>
                    </a:cubicBezTo>
                    <a:lnTo>
                      <a:pt x="567522" y="318034"/>
                    </a:lnTo>
                    <a:cubicBezTo>
                      <a:pt x="567522" y="321572"/>
                      <a:pt x="564631" y="324464"/>
                      <a:pt x="561092" y="324464"/>
                    </a:cubicBezTo>
                    <a:lnTo>
                      <a:pt x="540829" y="324464"/>
                    </a:lnTo>
                    <a:lnTo>
                      <a:pt x="540829" y="337324"/>
                    </a:lnTo>
                    <a:lnTo>
                      <a:pt x="583921" y="337324"/>
                    </a:lnTo>
                    <a:cubicBezTo>
                      <a:pt x="586980" y="337324"/>
                      <a:pt x="589491" y="339842"/>
                      <a:pt x="589491" y="342901"/>
                    </a:cubicBezTo>
                    <a:lnTo>
                      <a:pt x="589491" y="351956"/>
                    </a:lnTo>
                    <a:lnTo>
                      <a:pt x="1058084" y="351956"/>
                    </a:lnTo>
                    <a:lnTo>
                      <a:pt x="1082997" y="429686"/>
                    </a:lnTo>
                    <a:cubicBezTo>
                      <a:pt x="1099935" y="484489"/>
                      <a:pt x="1162713" y="484489"/>
                      <a:pt x="1179651" y="429686"/>
                    </a:cubicBezTo>
                    <a:lnTo>
                      <a:pt x="1239438" y="242336"/>
                    </a:lnTo>
                    <a:cubicBezTo>
                      <a:pt x="1239438" y="241346"/>
                      <a:pt x="1239438" y="240350"/>
                      <a:pt x="1240435" y="240350"/>
                    </a:cubicBezTo>
                    <a:lnTo>
                      <a:pt x="1240435" y="242336"/>
                    </a:lnTo>
                    <a:lnTo>
                      <a:pt x="1327136" y="549267"/>
                    </a:lnTo>
                    <a:cubicBezTo>
                      <a:pt x="1344082" y="603073"/>
                      <a:pt x="1405855" y="603073"/>
                      <a:pt x="1422793" y="549267"/>
                    </a:cubicBezTo>
                    <a:lnTo>
                      <a:pt x="1513474" y="112794"/>
                    </a:lnTo>
                    <a:lnTo>
                      <a:pt x="1513474" y="109811"/>
                    </a:lnTo>
                    <a:cubicBezTo>
                      <a:pt x="1514471" y="110808"/>
                      <a:pt x="1514471" y="111797"/>
                      <a:pt x="1514471" y="112794"/>
                    </a:cubicBezTo>
                    <a:cubicBezTo>
                      <a:pt x="1542375" y="201481"/>
                      <a:pt x="1571275" y="340002"/>
                      <a:pt x="1599171" y="429686"/>
                    </a:cubicBezTo>
                    <a:cubicBezTo>
                      <a:pt x="1616117" y="484489"/>
                      <a:pt x="1678902" y="484489"/>
                      <a:pt x="1695841" y="429686"/>
                    </a:cubicBezTo>
                    <a:lnTo>
                      <a:pt x="1722740" y="344986"/>
                    </a:lnTo>
                    <a:lnTo>
                      <a:pt x="1748657" y="262272"/>
                    </a:lnTo>
                    <a:lnTo>
                      <a:pt x="1749646" y="261283"/>
                    </a:lnTo>
                    <a:lnTo>
                      <a:pt x="1749646" y="260286"/>
                    </a:lnTo>
                    <a:cubicBezTo>
                      <a:pt x="1749646" y="261283"/>
                      <a:pt x="1750643" y="261283"/>
                      <a:pt x="1750643" y="262272"/>
                    </a:cubicBezTo>
                    <a:lnTo>
                      <a:pt x="1778554" y="351956"/>
                    </a:lnTo>
                    <a:lnTo>
                      <a:pt x="2162805" y="351956"/>
                    </a:lnTo>
                    <a:lnTo>
                      <a:pt x="2162805" y="343061"/>
                    </a:lnTo>
                    <a:cubicBezTo>
                      <a:pt x="2162805" y="339759"/>
                      <a:pt x="2165506" y="337057"/>
                      <a:pt x="2168801" y="337057"/>
                    </a:cubicBezTo>
                    <a:lnTo>
                      <a:pt x="2192885" y="337057"/>
                    </a:lnTo>
                    <a:lnTo>
                      <a:pt x="2192885" y="317585"/>
                    </a:lnTo>
                    <a:cubicBezTo>
                      <a:pt x="2192885" y="311079"/>
                      <a:pt x="2198356" y="307183"/>
                      <a:pt x="2204702" y="305767"/>
                    </a:cubicBezTo>
                    <a:lnTo>
                      <a:pt x="2241486" y="297595"/>
                    </a:lnTo>
                    <a:cubicBezTo>
                      <a:pt x="2273948" y="128096"/>
                      <a:pt x="2422970" y="0"/>
                      <a:pt x="2601942" y="0"/>
                    </a:cubicBezTo>
                    <a:cubicBezTo>
                      <a:pt x="2804656" y="0"/>
                      <a:pt x="2968980" y="164324"/>
                      <a:pt x="2968980" y="367038"/>
                    </a:cubicBezTo>
                    <a:cubicBezTo>
                      <a:pt x="2968980" y="569752"/>
                      <a:pt x="2804656" y="734076"/>
                      <a:pt x="2601942" y="734076"/>
                    </a:cubicBezTo>
                    <a:cubicBezTo>
                      <a:pt x="2423084" y="734076"/>
                      <a:pt x="2274130" y="606140"/>
                      <a:pt x="2241555" y="436801"/>
                    </a:cubicBezTo>
                    <a:lnTo>
                      <a:pt x="2204710" y="428621"/>
                    </a:lnTo>
                    <a:cubicBezTo>
                      <a:pt x="2198387" y="427205"/>
                      <a:pt x="2192893" y="423309"/>
                      <a:pt x="2192893" y="416803"/>
                    </a:cubicBezTo>
                    <a:lnTo>
                      <a:pt x="2192893" y="397012"/>
                    </a:lnTo>
                    <a:lnTo>
                      <a:pt x="2168809" y="397012"/>
                    </a:lnTo>
                    <a:cubicBezTo>
                      <a:pt x="2165514" y="397012"/>
                      <a:pt x="2162813" y="394325"/>
                      <a:pt x="2162813" y="391015"/>
                    </a:cubicBezTo>
                    <a:lnTo>
                      <a:pt x="2162813" y="382432"/>
                    </a:lnTo>
                    <a:lnTo>
                      <a:pt x="1952307" y="382432"/>
                    </a:lnTo>
                    <a:close/>
                    <a:moveTo>
                      <a:pt x="2601942" y="34113"/>
                    </a:moveTo>
                    <a:cubicBezTo>
                      <a:pt x="2785815" y="34113"/>
                      <a:pt x="2934875" y="183173"/>
                      <a:pt x="2934875" y="367046"/>
                    </a:cubicBezTo>
                    <a:cubicBezTo>
                      <a:pt x="2934875" y="550919"/>
                      <a:pt x="2785815" y="699994"/>
                      <a:pt x="2601942" y="699994"/>
                    </a:cubicBezTo>
                    <a:cubicBezTo>
                      <a:pt x="2418069" y="699994"/>
                      <a:pt x="2268994" y="550926"/>
                      <a:pt x="2268994" y="367046"/>
                    </a:cubicBezTo>
                    <a:cubicBezTo>
                      <a:pt x="2268994" y="183165"/>
                      <a:pt x="2418062" y="34113"/>
                      <a:pt x="2601942" y="34113"/>
                    </a:cubicBezTo>
                    <a:lnTo>
                      <a:pt x="2601942" y="34113"/>
                    </a:lnTo>
                    <a:close/>
                  </a:path>
                </a:pathLst>
              </a:custGeom>
              <a:solidFill>
                <a:schemeClr val="accent1"/>
              </a:solidFill>
              <a:ln w="759" cap="flat">
                <a:noFill/>
                <a:prstDash val="solid"/>
                <a:miter/>
              </a:ln>
            </p:spPr>
            <p:txBody>
              <a:bodyPr rtlCol="0" anchor="ctr"/>
              <a:lstStyle/>
              <a:p>
                <a:endParaRPr lang="en-IN"/>
              </a:p>
            </p:txBody>
          </p:sp>
          <p:sp>
            <p:nvSpPr>
              <p:cNvPr id="1290" name="Freeform: Shape 1289">
                <a:extLst>
                  <a:ext uri="{FF2B5EF4-FFF2-40B4-BE49-F238E27FC236}">
                    <a16:creationId xmlns:a16="http://schemas.microsoft.com/office/drawing/2014/main" id="{03078CAE-0256-DC53-80F8-FA4944EFF6C5}"/>
                  </a:ext>
                </a:extLst>
              </p:cNvPr>
              <p:cNvSpPr/>
              <p:nvPr/>
            </p:nvSpPr>
            <p:spPr>
              <a:xfrm>
                <a:off x="3788273" y="2809231"/>
                <a:ext cx="621731" cy="270216"/>
              </a:xfrm>
              <a:custGeom>
                <a:avLst/>
                <a:gdLst>
                  <a:gd name="connsiteX0" fmla="*/ 621731 w 621731"/>
                  <a:gd name="connsiteY0" fmla="*/ 0 h 270216"/>
                  <a:gd name="connsiteX1" fmla="*/ 310866 w 621731"/>
                  <a:gd name="connsiteY1" fmla="*/ 270216 h 270216"/>
                  <a:gd name="connsiteX2" fmla="*/ 0 w 621731"/>
                  <a:gd name="connsiteY2" fmla="*/ 0 h 270216"/>
                  <a:gd name="connsiteX3" fmla="*/ 165123 w 621731"/>
                  <a:gd name="connsiteY3" fmla="*/ 0 h 270216"/>
                  <a:gd name="connsiteX4" fmla="*/ 310866 w 621731"/>
                  <a:gd name="connsiteY4" fmla="*/ 108418 h 270216"/>
                  <a:gd name="connsiteX5" fmla="*/ 456600 w 621731"/>
                  <a:gd name="connsiteY5" fmla="*/ 0 h 270216"/>
                  <a:gd name="connsiteX6" fmla="*/ 621731 w 621731"/>
                  <a:gd name="connsiteY6" fmla="*/ 0 h 27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731" h="270216">
                    <a:moveTo>
                      <a:pt x="621731" y="0"/>
                    </a:moveTo>
                    <a:cubicBezTo>
                      <a:pt x="600471" y="152682"/>
                      <a:pt x="469399" y="270216"/>
                      <a:pt x="310866" y="270216"/>
                    </a:cubicBezTo>
                    <a:cubicBezTo>
                      <a:pt x="152332" y="270216"/>
                      <a:pt x="21261" y="152682"/>
                      <a:pt x="0" y="0"/>
                    </a:cubicBezTo>
                    <a:lnTo>
                      <a:pt x="165123" y="0"/>
                    </a:lnTo>
                    <a:cubicBezTo>
                      <a:pt x="183911" y="62709"/>
                      <a:pt x="242039" y="108418"/>
                      <a:pt x="310866" y="108418"/>
                    </a:cubicBezTo>
                    <a:cubicBezTo>
                      <a:pt x="379693" y="108418"/>
                      <a:pt x="437821" y="62709"/>
                      <a:pt x="456600" y="0"/>
                    </a:cubicBezTo>
                    <a:lnTo>
                      <a:pt x="621731" y="0"/>
                    </a:lnTo>
                    <a:close/>
                  </a:path>
                </a:pathLst>
              </a:custGeom>
              <a:solidFill>
                <a:schemeClr val="accent3">
                  <a:lumMod val="50000"/>
                </a:schemeClr>
              </a:solidFill>
              <a:ln w="759" cap="flat">
                <a:noFill/>
                <a:prstDash val="solid"/>
                <a:miter/>
              </a:ln>
            </p:spPr>
            <p:txBody>
              <a:bodyPr rtlCol="0" anchor="ctr"/>
              <a:lstStyle/>
              <a:p>
                <a:endParaRPr lang="en-IN"/>
              </a:p>
            </p:txBody>
          </p:sp>
          <p:sp>
            <p:nvSpPr>
              <p:cNvPr id="1291" name="Freeform: Shape 1290">
                <a:extLst>
                  <a:ext uri="{FF2B5EF4-FFF2-40B4-BE49-F238E27FC236}">
                    <a16:creationId xmlns:a16="http://schemas.microsoft.com/office/drawing/2014/main" id="{4F2D951D-48E3-D533-D650-EAE8E68DAC1B}"/>
                  </a:ext>
                </a:extLst>
              </p:cNvPr>
              <p:cNvSpPr/>
              <p:nvPr/>
            </p:nvSpPr>
            <p:spPr>
              <a:xfrm>
                <a:off x="3785123" y="2508774"/>
                <a:ext cx="181529" cy="256770"/>
              </a:xfrm>
              <a:custGeom>
                <a:avLst/>
                <a:gdLst>
                  <a:gd name="connsiteX0" fmla="*/ 181529 w 181529"/>
                  <a:gd name="connsiteY0" fmla="*/ 68568 h 256770"/>
                  <a:gd name="connsiteX1" fmla="*/ 83863 w 181529"/>
                  <a:gd name="connsiteY1" fmla="*/ 256771 h 256770"/>
                  <a:gd name="connsiteX2" fmla="*/ 0 w 181529"/>
                  <a:gd name="connsiteY2" fmla="*/ 256771 h 256770"/>
                  <a:gd name="connsiteX3" fmla="*/ 133248 w 181529"/>
                  <a:gd name="connsiteY3" fmla="*/ 0 h 256770"/>
                  <a:gd name="connsiteX4" fmla="*/ 181529 w 181529"/>
                  <a:gd name="connsiteY4" fmla="*/ 68576 h 256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29" h="256770">
                    <a:moveTo>
                      <a:pt x="181529" y="68568"/>
                    </a:moveTo>
                    <a:cubicBezTo>
                      <a:pt x="122458" y="110229"/>
                      <a:pt x="83863" y="178995"/>
                      <a:pt x="83863" y="256771"/>
                    </a:cubicBezTo>
                    <a:lnTo>
                      <a:pt x="0" y="256771"/>
                    </a:lnTo>
                    <a:cubicBezTo>
                      <a:pt x="0" y="150650"/>
                      <a:pt x="52657" y="56842"/>
                      <a:pt x="133248" y="0"/>
                    </a:cubicBezTo>
                    <a:lnTo>
                      <a:pt x="181529" y="68576"/>
                    </a:lnTo>
                    <a:close/>
                  </a:path>
                </a:pathLst>
              </a:custGeom>
              <a:solidFill>
                <a:srgbClr val="C4D600"/>
              </a:solidFill>
              <a:ln w="759" cap="flat">
                <a:noFill/>
                <a:prstDash val="solid"/>
                <a:miter/>
              </a:ln>
            </p:spPr>
            <p:txBody>
              <a:bodyPr rtlCol="0" anchor="ctr"/>
              <a:lstStyle/>
              <a:p>
                <a:endParaRPr lang="en-IN"/>
              </a:p>
            </p:txBody>
          </p:sp>
          <p:sp>
            <p:nvSpPr>
              <p:cNvPr id="1292" name="Freeform: Shape 1291">
                <a:extLst>
                  <a:ext uri="{FF2B5EF4-FFF2-40B4-BE49-F238E27FC236}">
                    <a16:creationId xmlns:a16="http://schemas.microsoft.com/office/drawing/2014/main" id="{FC70EF30-5D22-C029-8F8F-949E4EAB0CD2}"/>
                  </a:ext>
                </a:extLst>
              </p:cNvPr>
              <p:cNvSpPr/>
              <p:nvPr/>
            </p:nvSpPr>
            <p:spPr>
              <a:xfrm>
                <a:off x="4231618" y="2508759"/>
                <a:ext cx="181514" cy="256778"/>
              </a:xfrm>
              <a:custGeom>
                <a:avLst/>
                <a:gdLst>
                  <a:gd name="connsiteX0" fmla="*/ 48266 w 181514"/>
                  <a:gd name="connsiteY0" fmla="*/ 8 h 256778"/>
                  <a:gd name="connsiteX1" fmla="*/ 181514 w 181514"/>
                  <a:gd name="connsiteY1" fmla="*/ 256778 h 256778"/>
                  <a:gd name="connsiteX2" fmla="*/ 97651 w 181514"/>
                  <a:gd name="connsiteY2" fmla="*/ 256778 h 256778"/>
                  <a:gd name="connsiteX3" fmla="*/ 0 w 181514"/>
                  <a:gd name="connsiteY3" fmla="*/ 68576 h 256778"/>
                  <a:gd name="connsiteX4" fmla="*/ 48266 w 181514"/>
                  <a:gd name="connsiteY4" fmla="*/ 0 h 25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14" h="256778">
                    <a:moveTo>
                      <a:pt x="48266" y="8"/>
                    </a:moveTo>
                    <a:cubicBezTo>
                      <a:pt x="128865" y="56850"/>
                      <a:pt x="181514" y="150658"/>
                      <a:pt x="181514" y="256778"/>
                    </a:cubicBezTo>
                    <a:lnTo>
                      <a:pt x="97651" y="256778"/>
                    </a:lnTo>
                    <a:cubicBezTo>
                      <a:pt x="97651" y="179003"/>
                      <a:pt x="59064" y="110237"/>
                      <a:pt x="0" y="68576"/>
                    </a:cubicBezTo>
                    <a:lnTo>
                      <a:pt x="48266" y="0"/>
                    </a:lnTo>
                    <a:close/>
                  </a:path>
                </a:pathLst>
              </a:custGeom>
              <a:solidFill>
                <a:srgbClr val="C00000"/>
              </a:solidFill>
              <a:ln w="759" cap="flat">
                <a:noFill/>
                <a:prstDash val="solid"/>
                <a:miter/>
              </a:ln>
            </p:spPr>
            <p:txBody>
              <a:bodyPr rtlCol="0" anchor="ctr"/>
              <a:lstStyle/>
              <a:p>
                <a:endParaRPr lang="en-IN"/>
              </a:p>
            </p:txBody>
          </p:sp>
          <p:sp>
            <p:nvSpPr>
              <p:cNvPr id="1293" name="Freeform: Shape 1292">
                <a:extLst>
                  <a:ext uri="{FF2B5EF4-FFF2-40B4-BE49-F238E27FC236}">
                    <a16:creationId xmlns:a16="http://schemas.microsoft.com/office/drawing/2014/main" id="{AA178149-BB3C-EF35-ED3B-AD289F628DBC}"/>
                  </a:ext>
                </a:extLst>
              </p:cNvPr>
              <p:cNvSpPr/>
              <p:nvPr/>
            </p:nvSpPr>
            <p:spPr>
              <a:xfrm>
                <a:off x="3918363" y="2451544"/>
                <a:ext cx="361521" cy="125798"/>
              </a:xfrm>
              <a:custGeom>
                <a:avLst/>
                <a:gdLst>
                  <a:gd name="connsiteX0" fmla="*/ 180768 w 361521"/>
                  <a:gd name="connsiteY0" fmla="*/ 0 h 125798"/>
                  <a:gd name="connsiteX1" fmla="*/ 361521 w 361521"/>
                  <a:gd name="connsiteY1" fmla="*/ 57222 h 125798"/>
                  <a:gd name="connsiteX2" fmla="*/ 313255 w 361521"/>
                  <a:gd name="connsiteY2" fmla="*/ 125798 h 125798"/>
                  <a:gd name="connsiteX3" fmla="*/ 180768 w 361521"/>
                  <a:gd name="connsiteY3" fmla="*/ 83863 h 125798"/>
                  <a:gd name="connsiteX4" fmla="*/ 48281 w 361521"/>
                  <a:gd name="connsiteY4" fmla="*/ 125798 h 125798"/>
                  <a:gd name="connsiteX5" fmla="*/ 0 w 361521"/>
                  <a:gd name="connsiteY5" fmla="*/ 57222 h 125798"/>
                  <a:gd name="connsiteX6" fmla="*/ 180761 w 361521"/>
                  <a:gd name="connsiteY6" fmla="*/ 0 h 125798"/>
                  <a:gd name="connsiteX7" fmla="*/ 180761 w 361521"/>
                  <a:gd name="connsiteY7" fmla="*/ 0 h 1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521" h="125798">
                    <a:moveTo>
                      <a:pt x="180768" y="0"/>
                    </a:moveTo>
                    <a:cubicBezTo>
                      <a:pt x="248066" y="0"/>
                      <a:pt x="310417" y="21177"/>
                      <a:pt x="361521" y="57222"/>
                    </a:cubicBezTo>
                    <a:lnTo>
                      <a:pt x="313255" y="125798"/>
                    </a:lnTo>
                    <a:cubicBezTo>
                      <a:pt x="275794" y="99386"/>
                      <a:pt x="230092" y="83863"/>
                      <a:pt x="180768" y="83863"/>
                    </a:cubicBezTo>
                    <a:cubicBezTo>
                      <a:pt x="131444" y="83863"/>
                      <a:pt x="85750" y="99386"/>
                      <a:pt x="48281" y="125798"/>
                    </a:cubicBezTo>
                    <a:lnTo>
                      <a:pt x="0" y="57222"/>
                    </a:lnTo>
                    <a:cubicBezTo>
                      <a:pt x="51120" y="21169"/>
                      <a:pt x="113463" y="0"/>
                      <a:pt x="180761" y="0"/>
                    </a:cubicBezTo>
                    <a:lnTo>
                      <a:pt x="180761" y="0"/>
                    </a:lnTo>
                    <a:close/>
                  </a:path>
                </a:pathLst>
              </a:custGeom>
              <a:solidFill>
                <a:schemeClr val="accent6"/>
              </a:solidFill>
              <a:ln w="759" cap="flat">
                <a:noFill/>
                <a:prstDash val="solid"/>
                <a:miter/>
              </a:ln>
            </p:spPr>
            <p:txBody>
              <a:bodyPr rtlCol="0" anchor="ctr"/>
              <a:lstStyle/>
              <a:p>
                <a:endParaRPr lang="en-IN"/>
              </a:p>
            </p:txBody>
          </p:sp>
          <p:sp>
            <p:nvSpPr>
              <p:cNvPr id="1302" name="Freeform: Shape 1301">
                <a:extLst>
                  <a:ext uri="{FF2B5EF4-FFF2-40B4-BE49-F238E27FC236}">
                    <a16:creationId xmlns:a16="http://schemas.microsoft.com/office/drawing/2014/main" id="{06E46F19-9240-8E22-9962-24367E8402E8}"/>
                  </a:ext>
                </a:extLst>
              </p:cNvPr>
              <p:cNvSpPr/>
              <p:nvPr/>
            </p:nvSpPr>
            <p:spPr>
              <a:xfrm rot="17760000">
                <a:off x="3989349" y="2629955"/>
                <a:ext cx="230776" cy="143861"/>
              </a:xfrm>
              <a:custGeom>
                <a:avLst/>
                <a:gdLst>
                  <a:gd name="connsiteX0" fmla="*/ 81650 w 230776"/>
                  <a:gd name="connsiteY0" fmla="*/ 100854 h 143861"/>
                  <a:gd name="connsiteX1" fmla="*/ 59834 w 230776"/>
                  <a:gd name="connsiteY1" fmla="*/ 139175 h 143861"/>
                  <a:gd name="connsiteX2" fmla="*/ 4689 w 230776"/>
                  <a:gd name="connsiteY2" fmla="*/ 121985 h 143861"/>
                  <a:gd name="connsiteX3" fmla="*/ 21871 w 230776"/>
                  <a:gd name="connsiteY3" fmla="*/ 66840 h 143861"/>
                  <a:gd name="connsiteX4" fmla="*/ 65807 w 230776"/>
                  <a:gd name="connsiteY4" fmla="*/ 70668 h 143861"/>
                  <a:gd name="connsiteX5" fmla="*/ 220080 w 230776"/>
                  <a:gd name="connsiteY5" fmla="*/ 859 h 143861"/>
                  <a:gd name="connsiteX6" fmla="*/ 226738 w 230776"/>
                  <a:gd name="connsiteY6" fmla="*/ 13559 h 143861"/>
                  <a:gd name="connsiteX7" fmla="*/ 81642 w 230776"/>
                  <a:gd name="connsiteY7" fmla="*/ 100854 h 143861"/>
                  <a:gd name="connsiteX8" fmla="*/ 54652 w 230776"/>
                  <a:gd name="connsiteY8" fmla="*/ 95778 h 143861"/>
                  <a:gd name="connsiteX9" fmla="*/ 48092 w 230776"/>
                  <a:gd name="connsiteY9" fmla="*/ 116803 h 143861"/>
                  <a:gd name="connsiteX10" fmla="*/ 27053 w 230776"/>
                  <a:gd name="connsiteY10" fmla="*/ 110244 h 143861"/>
                  <a:gd name="connsiteX11" fmla="*/ 33612 w 230776"/>
                  <a:gd name="connsiteY11" fmla="*/ 89219 h 143861"/>
                  <a:gd name="connsiteX12" fmla="*/ 54652 w 230776"/>
                  <a:gd name="connsiteY12" fmla="*/ 95778 h 143861"/>
                  <a:gd name="connsiteX13" fmla="*/ 54652 w 230776"/>
                  <a:gd name="connsiteY13" fmla="*/ 95778 h 14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776" h="143861">
                    <a:moveTo>
                      <a:pt x="81650" y="100854"/>
                    </a:moveTo>
                    <a:cubicBezTo>
                      <a:pt x="82456" y="116293"/>
                      <a:pt x="74429" y="131527"/>
                      <a:pt x="59834" y="139175"/>
                    </a:cubicBezTo>
                    <a:cubicBezTo>
                      <a:pt x="39859" y="149660"/>
                      <a:pt x="15167" y="141960"/>
                      <a:pt x="4689" y="121985"/>
                    </a:cubicBezTo>
                    <a:cubicBezTo>
                      <a:pt x="-5797" y="102011"/>
                      <a:pt x="1896" y="77326"/>
                      <a:pt x="21871" y="66840"/>
                    </a:cubicBezTo>
                    <a:cubicBezTo>
                      <a:pt x="36458" y="59193"/>
                      <a:pt x="53556" y="61232"/>
                      <a:pt x="65807" y="70668"/>
                    </a:cubicBezTo>
                    <a:lnTo>
                      <a:pt x="220080" y="859"/>
                    </a:lnTo>
                    <a:cubicBezTo>
                      <a:pt x="229036" y="-3265"/>
                      <a:pt x="235230" y="8529"/>
                      <a:pt x="226738" y="13559"/>
                    </a:cubicBezTo>
                    <a:lnTo>
                      <a:pt x="81642" y="100854"/>
                    </a:lnTo>
                    <a:close/>
                    <a:moveTo>
                      <a:pt x="54652" y="95778"/>
                    </a:moveTo>
                    <a:cubicBezTo>
                      <a:pt x="58647" y="103395"/>
                      <a:pt x="55717" y="112808"/>
                      <a:pt x="48092" y="116803"/>
                    </a:cubicBezTo>
                    <a:cubicBezTo>
                      <a:pt x="40475" y="120806"/>
                      <a:pt x="31063" y="117869"/>
                      <a:pt x="27053" y="110244"/>
                    </a:cubicBezTo>
                    <a:cubicBezTo>
                      <a:pt x="23058" y="102627"/>
                      <a:pt x="25987" y="93214"/>
                      <a:pt x="33612" y="89219"/>
                    </a:cubicBezTo>
                    <a:cubicBezTo>
                      <a:pt x="41229" y="85217"/>
                      <a:pt x="50657" y="88154"/>
                      <a:pt x="54652" y="95778"/>
                    </a:cubicBezTo>
                    <a:lnTo>
                      <a:pt x="54652" y="95778"/>
                    </a:lnTo>
                    <a:close/>
                  </a:path>
                </a:pathLst>
              </a:custGeom>
              <a:solidFill>
                <a:srgbClr val="3F3F41"/>
              </a:solidFill>
              <a:ln w="759" cap="flat">
                <a:noFill/>
                <a:prstDash val="solid"/>
                <a:miter/>
              </a:ln>
            </p:spPr>
            <p:txBody>
              <a:bodyPr rtlCol="0" anchor="ctr"/>
              <a:lstStyle/>
              <a:p>
                <a:endParaRPr lang="en-IN"/>
              </a:p>
            </p:txBody>
          </p:sp>
        </p:grpSp>
        <p:sp>
          <p:nvSpPr>
            <p:cNvPr id="1312" name="Freeform: Shape 1311">
              <a:extLst>
                <a:ext uri="{FF2B5EF4-FFF2-40B4-BE49-F238E27FC236}">
                  <a16:creationId xmlns:a16="http://schemas.microsoft.com/office/drawing/2014/main" id="{1A4585BD-946D-0D4C-F6F1-31424255D38F}"/>
                </a:ext>
              </a:extLst>
            </p:cNvPr>
            <p:cNvSpPr/>
            <p:nvPr/>
          </p:nvSpPr>
          <p:spPr>
            <a:xfrm>
              <a:off x="1081797" y="1437888"/>
              <a:ext cx="1458566" cy="1458565"/>
            </a:xfrm>
            <a:custGeom>
              <a:avLst/>
              <a:gdLst>
                <a:gd name="connsiteX0" fmla="*/ 1458566 w 1458566"/>
                <a:gd name="connsiteY0" fmla="*/ 729283 h 1458565"/>
                <a:gd name="connsiteX1" fmla="*/ 1458438 w 1458566"/>
                <a:gd name="connsiteY1" fmla="*/ 737992 h 1458565"/>
                <a:gd name="connsiteX2" fmla="*/ 1370256 w 1458566"/>
                <a:gd name="connsiteY2" fmla="*/ 737992 h 1458565"/>
                <a:gd name="connsiteX3" fmla="*/ 1370384 w 1458566"/>
                <a:gd name="connsiteY3" fmla="*/ 729283 h 1458565"/>
                <a:gd name="connsiteX4" fmla="*/ 729283 w 1458566"/>
                <a:gd name="connsiteY4" fmla="*/ 88182 h 1458565"/>
                <a:gd name="connsiteX5" fmla="*/ 88183 w 1458566"/>
                <a:gd name="connsiteY5" fmla="*/ 729283 h 1458565"/>
                <a:gd name="connsiteX6" fmla="*/ 729283 w 1458566"/>
                <a:gd name="connsiteY6" fmla="*/ 1370383 h 1458565"/>
                <a:gd name="connsiteX7" fmla="*/ 1112048 w 1458566"/>
                <a:gd name="connsiteY7" fmla="*/ 1243328 h 1458565"/>
                <a:gd name="connsiteX8" fmla="*/ 1168787 w 1458566"/>
                <a:gd name="connsiteY8" fmla="*/ 1310762 h 1458565"/>
                <a:gd name="connsiteX9" fmla="*/ 729283 w 1458566"/>
                <a:gd name="connsiteY9" fmla="*/ 1458565 h 1458565"/>
                <a:gd name="connsiteX10" fmla="*/ 0 w 1458566"/>
                <a:gd name="connsiteY10" fmla="*/ 729283 h 1458565"/>
                <a:gd name="connsiteX11" fmla="*/ 729283 w 1458566"/>
                <a:gd name="connsiteY11" fmla="*/ 0 h 1458565"/>
                <a:gd name="connsiteX12" fmla="*/ 1458566 w 1458566"/>
                <a:gd name="connsiteY12" fmla="*/ 729283 h 14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8566" h="1458565">
                  <a:moveTo>
                    <a:pt x="1458566" y="729283"/>
                  </a:moveTo>
                  <a:cubicBezTo>
                    <a:pt x="1458566" y="732164"/>
                    <a:pt x="1458566" y="735110"/>
                    <a:pt x="1458438" y="737992"/>
                  </a:cubicBezTo>
                  <a:lnTo>
                    <a:pt x="1370256" y="737992"/>
                  </a:lnTo>
                  <a:cubicBezTo>
                    <a:pt x="1370384" y="735110"/>
                    <a:pt x="1370384" y="732164"/>
                    <a:pt x="1370384" y="729283"/>
                  </a:cubicBezTo>
                  <a:cubicBezTo>
                    <a:pt x="1370384" y="375720"/>
                    <a:pt x="1082718" y="88182"/>
                    <a:pt x="729283" y="88182"/>
                  </a:cubicBezTo>
                  <a:cubicBezTo>
                    <a:pt x="375849" y="88182"/>
                    <a:pt x="88183" y="375720"/>
                    <a:pt x="88183" y="729283"/>
                  </a:cubicBezTo>
                  <a:cubicBezTo>
                    <a:pt x="88183" y="1082845"/>
                    <a:pt x="375849" y="1370383"/>
                    <a:pt x="729283" y="1370383"/>
                  </a:cubicBezTo>
                  <a:cubicBezTo>
                    <a:pt x="872668" y="1370383"/>
                    <a:pt x="1005166" y="1323121"/>
                    <a:pt x="1112048" y="1243328"/>
                  </a:cubicBezTo>
                  <a:lnTo>
                    <a:pt x="1168787" y="1310762"/>
                  </a:lnTo>
                  <a:cubicBezTo>
                    <a:pt x="1046536" y="1403555"/>
                    <a:pt x="894121" y="1458565"/>
                    <a:pt x="729283" y="1458565"/>
                  </a:cubicBezTo>
                  <a:cubicBezTo>
                    <a:pt x="327242" y="1458501"/>
                    <a:pt x="0" y="1131323"/>
                    <a:pt x="0" y="729283"/>
                  </a:cubicBezTo>
                  <a:cubicBezTo>
                    <a:pt x="0" y="327242"/>
                    <a:pt x="327242" y="0"/>
                    <a:pt x="729283" y="0"/>
                  </a:cubicBezTo>
                  <a:cubicBezTo>
                    <a:pt x="1131324" y="0"/>
                    <a:pt x="1458566" y="327114"/>
                    <a:pt x="1458566" y="729283"/>
                  </a:cubicBezTo>
                  <a:close/>
                </a:path>
              </a:pathLst>
            </a:custGeom>
            <a:solidFill>
              <a:schemeClr val="accent3">
                <a:lumMod val="75000"/>
              </a:schemeClr>
            </a:solidFill>
            <a:ln w="6386" cap="flat">
              <a:noFill/>
              <a:prstDash val="solid"/>
              <a:miter/>
            </a:ln>
          </p:spPr>
          <p:txBody>
            <a:bodyPr rtlCol="0" anchor="ctr"/>
            <a:lstStyle/>
            <a:p>
              <a:endParaRPr lang="en-IN"/>
            </a:p>
          </p:txBody>
        </p:sp>
        <p:sp>
          <p:nvSpPr>
            <p:cNvPr id="1313" name="Freeform: Shape 1312">
              <a:extLst>
                <a:ext uri="{FF2B5EF4-FFF2-40B4-BE49-F238E27FC236}">
                  <a16:creationId xmlns:a16="http://schemas.microsoft.com/office/drawing/2014/main" id="{012410B2-B320-9E25-392A-AB114806E6B5}"/>
                </a:ext>
              </a:extLst>
            </p:cNvPr>
            <p:cNvSpPr/>
            <p:nvPr/>
          </p:nvSpPr>
          <p:spPr>
            <a:xfrm>
              <a:off x="2223687" y="2259899"/>
              <a:ext cx="549459" cy="642444"/>
            </a:xfrm>
            <a:custGeom>
              <a:avLst/>
              <a:gdLst>
                <a:gd name="connsiteX0" fmla="*/ 549460 w 549459"/>
                <a:gd name="connsiteY0" fmla="*/ 297272 h 642444"/>
                <a:gd name="connsiteX1" fmla="*/ 412095 w 549459"/>
                <a:gd name="connsiteY1" fmla="*/ 469858 h 642444"/>
                <a:gd name="connsiteX2" fmla="*/ 274730 w 549459"/>
                <a:gd name="connsiteY2" fmla="*/ 642445 h 642444"/>
                <a:gd name="connsiteX3" fmla="*/ 137365 w 549459"/>
                <a:gd name="connsiteY3" fmla="*/ 469858 h 642444"/>
                <a:gd name="connsiteX4" fmla="*/ 0 w 549459"/>
                <a:gd name="connsiteY4" fmla="*/ 297272 h 642444"/>
                <a:gd name="connsiteX5" fmla="*/ 138902 w 549459"/>
                <a:gd name="connsiteY5" fmla="*/ 297272 h 642444"/>
                <a:gd name="connsiteX6" fmla="*/ 138774 w 549459"/>
                <a:gd name="connsiteY6" fmla="*/ 192 h 642444"/>
                <a:gd name="connsiteX7" fmla="*/ 410558 w 549459"/>
                <a:gd name="connsiteY7" fmla="*/ 0 h 642444"/>
                <a:gd name="connsiteX8" fmla="*/ 410558 w 549459"/>
                <a:gd name="connsiteY8" fmla="*/ 297272 h 642444"/>
                <a:gd name="connsiteX9" fmla="*/ 549460 w 549459"/>
                <a:gd name="connsiteY9" fmla="*/ 297272 h 64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59" h="642444">
                  <a:moveTo>
                    <a:pt x="549460" y="297272"/>
                  </a:moveTo>
                  <a:lnTo>
                    <a:pt x="412095" y="469858"/>
                  </a:lnTo>
                  <a:lnTo>
                    <a:pt x="274730" y="642445"/>
                  </a:lnTo>
                  <a:lnTo>
                    <a:pt x="137365" y="469858"/>
                  </a:lnTo>
                  <a:lnTo>
                    <a:pt x="0" y="297272"/>
                  </a:lnTo>
                  <a:lnTo>
                    <a:pt x="138902" y="297272"/>
                  </a:lnTo>
                  <a:lnTo>
                    <a:pt x="138774" y="192"/>
                  </a:lnTo>
                  <a:lnTo>
                    <a:pt x="410558" y="0"/>
                  </a:lnTo>
                  <a:lnTo>
                    <a:pt x="410558" y="297272"/>
                  </a:lnTo>
                  <a:lnTo>
                    <a:pt x="549460" y="297272"/>
                  </a:lnTo>
                  <a:close/>
                </a:path>
              </a:pathLst>
            </a:custGeom>
            <a:solidFill>
              <a:schemeClr val="accent1"/>
            </a:solidFill>
            <a:ln w="6386" cap="flat">
              <a:noFill/>
              <a:prstDash val="solid"/>
              <a:miter/>
            </a:ln>
          </p:spPr>
          <p:txBody>
            <a:bodyPr rtlCol="0" anchor="ctr"/>
            <a:lstStyle/>
            <a:p>
              <a:endParaRPr lang="en-IN"/>
            </a:p>
          </p:txBody>
        </p:sp>
        <p:grpSp>
          <p:nvGrpSpPr>
            <p:cNvPr id="1318" name="Group 1317">
              <a:extLst>
                <a:ext uri="{FF2B5EF4-FFF2-40B4-BE49-F238E27FC236}">
                  <a16:creationId xmlns:a16="http://schemas.microsoft.com/office/drawing/2014/main" id="{EA7A6F41-4217-0F75-96C3-4A3A67D7EF77}"/>
                </a:ext>
              </a:extLst>
            </p:cNvPr>
            <p:cNvGrpSpPr/>
            <p:nvPr/>
          </p:nvGrpSpPr>
          <p:grpSpPr>
            <a:xfrm>
              <a:off x="1418828" y="1729015"/>
              <a:ext cx="713337" cy="729720"/>
              <a:chOff x="1416195" y="1767083"/>
              <a:chExt cx="713337" cy="729720"/>
            </a:xfrm>
          </p:grpSpPr>
          <p:sp>
            <p:nvSpPr>
              <p:cNvPr id="1316" name="TextBox 1315">
                <a:extLst>
                  <a:ext uri="{FF2B5EF4-FFF2-40B4-BE49-F238E27FC236}">
                    <a16:creationId xmlns:a16="http://schemas.microsoft.com/office/drawing/2014/main" id="{C1AFF9A4-9E8C-2085-9946-1C1C77F257EE}"/>
                  </a:ext>
                </a:extLst>
              </p:cNvPr>
              <p:cNvSpPr txBox="1"/>
              <p:nvPr/>
            </p:nvSpPr>
            <p:spPr>
              <a:xfrm>
                <a:off x="1461886" y="2292090"/>
                <a:ext cx="621956" cy="204713"/>
              </a:xfrm>
              <a:prstGeom prst="rect">
                <a:avLst/>
              </a:prstGeom>
              <a:noFill/>
            </p:spPr>
            <p:txBody>
              <a:bodyPr wrap="square" lIns="0" tIns="0" rIns="0" bIns="0">
                <a:spAutoFit/>
              </a:bodyPr>
              <a:lstStyle/>
              <a:p>
                <a:pPr algn="ctr"/>
                <a:r>
                  <a:rPr lang="en-US" sz="1600">
                    <a:solidFill>
                      <a:schemeClr val="accent1"/>
                    </a:solidFill>
                  </a:rPr>
                  <a:t>mm Hg</a:t>
                </a:r>
                <a:endParaRPr lang="en-IN" sz="1600">
                  <a:solidFill>
                    <a:schemeClr val="accent1"/>
                  </a:solidFill>
                </a:endParaRPr>
              </a:p>
            </p:txBody>
          </p:sp>
          <p:sp>
            <p:nvSpPr>
              <p:cNvPr id="1317" name="TextBox 1316">
                <a:extLst>
                  <a:ext uri="{FF2B5EF4-FFF2-40B4-BE49-F238E27FC236}">
                    <a16:creationId xmlns:a16="http://schemas.microsoft.com/office/drawing/2014/main" id="{3D87D50F-3095-77E5-71FB-656C74D8332D}"/>
                  </a:ext>
                </a:extLst>
              </p:cNvPr>
              <p:cNvSpPr txBox="1"/>
              <p:nvPr/>
            </p:nvSpPr>
            <p:spPr>
              <a:xfrm>
                <a:off x="1416195" y="1767083"/>
                <a:ext cx="713337" cy="615553"/>
              </a:xfrm>
              <a:prstGeom prst="rect">
                <a:avLst/>
              </a:prstGeom>
              <a:noFill/>
            </p:spPr>
            <p:txBody>
              <a:bodyPr wrap="none" lIns="0" tIns="0" rIns="0" bIns="0">
                <a:spAutoFit/>
              </a:bodyPr>
              <a:lstStyle/>
              <a:p>
                <a:pPr algn="r"/>
                <a:r>
                  <a:rPr lang="en-US" sz="4000" b="1">
                    <a:solidFill>
                      <a:schemeClr val="accent1"/>
                    </a:solidFill>
                  </a:rPr>
                  <a:t>10 </a:t>
                </a:r>
                <a:endParaRPr lang="en-IN" sz="4000" b="1">
                  <a:solidFill>
                    <a:schemeClr val="accent1"/>
                  </a:solidFill>
                </a:endParaRPr>
              </a:p>
            </p:txBody>
          </p:sp>
        </p:grpSp>
      </p:grpSp>
      <p:sp>
        <p:nvSpPr>
          <p:cNvPr id="35" name="TextBox 34">
            <a:hlinkClick r:id="rId11" action="ppaction://hlinksldjump"/>
            <a:extLst>
              <a:ext uri="{FF2B5EF4-FFF2-40B4-BE49-F238E27FC236}">
                <a16:creationId xmlns:a16="http://schemas.microsoft.com/office/drawing/2014/main" id="{C5C911C5-43D2-13BF-774C-28B8CF4A6308}"/>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430439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0413C-6404-FA6C-E7C0-E865E96963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D72364-0455-8D56-28A6-69DC09765CE2}"/>
              </a:ext>
            </a:extLst>
          </p:cNvPr>
          <p:cNvSpPr/>
          <p:nvPr/>
        </p:nvSpPr>
        <p:spPr>
          <a:xfrm>
            <a:off x="457200" y="1264937"/>
            <a:ext cx="11286597" cy="737931"/>
          </a:xfrm>
          <a:prstGeom prst="rect">
            <a:avLst/>
          </a:prstGeom>
          <a:solidFill>
            <a:schemeClr val="bg1">
              <a:lumMod val="95000"/>
            </a:schemeClr>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0">
            <a:extLst>
              <a:ext uri="{FF2B5EF4-FFF2-40B4-BE49-F238E27FC236}">
                <a16:creationId xmlns:a16="http://schemas.microsoft.com/office/drawing/2014/main" id="{C431D29D-9597-81AA-EC2A-BAB48C17497F}"/>
              </a:ext>
            </a:extLst>
          </p:cNvPr>
          <p:cNvSpPr>
            <a:spLocks noGrp="1"/>
          </p:cNvSpPr>
          <p:nvPr>
            <p:ph type="title"/>
          </p:nvPr>
        </p:nvSpPr>
        <p:spPr>
          <a:xfrm>
            <a:off x="457200" y="228601"/>
            <a:ext cx="11277600" cy="800100"/>
          </a:xfrm>
        </p:spPr>
        <p:txBody>
          <a:bodyPr>
            <a:normAutofit fontScale="90000"/>
          </a:bodyPr>
          <a:lstStyle/>
          <a:p>
            <a:r>
              <a:rPr lang="en-US" altLang="en-US"/>
              <a:t>Lower SBP Targets May Help Reduce CV Events and </a:t>
            </a:r>
            <a:br>
              <a:rPr lang="en-US" altLang="en-US"/>
            </a:br>
            <a:r>
              <a:rPr lang="en-US" altLang="en-US"/>
              <a:t>Mortality</a:t>
            </a:r>
            <a:r>
              <a:rPr lang="en-US" altLang="en-US" baseline="30000" noProof="0"/>
              <a:t>1–3</a:t>
            </a:r>
            <a:endParaRPr lang="en-US" baseline="30000"/>
          </a:p>
        </p:txBody>
      </p:sp>
      <p:sp>
        <p:nvSpPr>
          <p:cNvPr id="3" name="Slide Number Placeholder 2">
            <a:extLst>
              <a:ext uri="{FF2B5EF4-FFF2-40B4-BE49-F238E27FC236}">
                <a16:creationId xmlns:a16="http://schemas.microsoft.com/office/drawing/2014/main" id="{DC9D807E-150A-3A38-8D36-60E83A0A3890}"/>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12</a:t>
            </a:fld>
            <a:endParaRPr lang="en-US"/>
          </a:p>
        </p:txBody>
      </p:sp>
      <p:sp>
        <p:nvSpPr>
          <p:cNvPr id="12" name="Text Placeholder 11">
            <a:extLst>
              <a:ext uri="{FF2B5EF4-FFF2-40B4-BE49-F238E27FC236}">
                <a16:creationId xmlns:a16="http://schemas.microsoft.com/office/drawing/2014/main" id="{FC40268A-6F47-1D69-09FF-5F118519EB5E}"/>
              </a:ext>
            </a:extLst>
          </p:cNvPr>
          <p:cNvSpPr>
            <a:spLocks noGrp="1"/>
          </p:cNvSpPr>
          <p:nvPr>
            <p:ph type="body" sz="quarter" idx="13"/>
          </p:nvPr>
        </p:nvSpPr>
        <p:spPr>
          <a:xfrm>
            <a:off x="457200" y="5852160"/>
            <a:ext cx="10662746" cy="1005840"/>
          </a:xfrm>
        </p:spPr>
        <p:txBody>
          <a:bodyPr/>
          <a:lstStyle/>
          <a:p>
            <a:r>
              <a:rPr lang="en-US" sz="900" baseline="30000" err="1"/>
              <a:t>a</a:t>
            </a:r>
            <a:r>
              <a:rPr lang="en-US" sz="900" err="1"/>
              <a:t>SPRINT</a:t>
            </a:r>
            <a:r>
              <a:rPr lang="en-US" sz="900"/>
              <a:t> was a randomized, controlled, open-label trial conducted between November 2010–March 2013 that enrolled 9361 persons ≥50 years with SBP of 130 to 180 mm Hg and an increased CV risk, but without diabetes. The primary composite outcome included MI, ACS not resulting in MI, stroke, acute decompensated HF, or death from CV causes; </a:t>
            </a:r>
            <a:r>
              <a:rPr lang="en-US" sz="900" baseline="30000" err="1"/>
              <a:t>b</a:t>
            </a:r>
            <a:r>
              <a:rPr lang="en-US" sz="900" err="1"/>
              <a:t>ACCORD</a:t>
            </a:r>
            <a:r>
              <a:rPr lang="en-US" sz="900"/>
              <a:t> BP was a randomized, non-blinded trial conducted between January 2001-October 2005 that enrolled 4733 persons with T2DM, a glycated hemoglobin level of ≥7.5%, and were ≥40 years of age with CV disease or ≥55 years of age with anatomical evidence of a substantial amount of atherosclerosis, albuminuria, left ventricular hypertrophy, or ≥2 additional risk factors for CV disease. The primary composite outcome was first occurrence of major CV event, which included nonfatal MI, nonfatal stroke, or CV death. Major CV events occurred in 1.87%/year in the intensive treatment group vs 2.09%/year in standard (HR, 0.88; 95% CI, 0.73-1.06).</a:t>
            </a:r>
            <a:endParaRPr lang="en-US" sz="900" baseline="30000"/>
          </a:p>
          <a:p>
            <a:r>
              <a:rPr lang="en-US" sz="900"/>
              <a:t>ACCORD = Action to Control CV Risk in Diabetes BP Trial; ACS = acute coronary syndrome; BP = blood pressure; CI = confidence interval; CV = cardiovascular; HF = heart failure; HR = hazard ratio; </a:t>
            </a:r>
            <a:br>
              <a:rPr lang="en-US" sz="900"/>
            </a:br>
            <a:r>
              <a:rPr lang="en-US" sz="900"/>
              <a:t>HTN = hypertension; MI = myocardial infarction; SBP = systolic blood pressure; SPRINT = Systolic BP Intervention Trial; T2DM = type 2 diabetes mellitus.</a:t>
            </a:r>
          </a:p>
          <a:p>
            <a:r>
              <a:rPr lang="en-US" sz="900"/>
              <a:t>1. Wright JT, et al. the SPRINT Research Group. </a:t>
            </a:r>
            <a:r>
              <a:rPr lang="en-US" sz="900" i="1"/>
              <a:t>N Engl J Med</a:t>
            </a:r>
            <a:r>
              <a:rPr lang="en-US" sz="900"/>
              <a:t>. 2015;373(22):2103-2116; 2. </a:t>
            </a:r>
            <a:r>
              <a:rPr lang="en-US" sz="900">
                <a:latin typeface="+mn-lt"/>
              </a:rPr>
              <a:t>Cushman WC, et al</a:t>
            </a:r>
            <a:r>
              <a:rPr lang="en-US" sz="900"/>
              <a:t>; the</a:t>
            </a:r>
            <a:r>
              <a:rPr lang="en-US" sz="900">
                <a:latin typeface="+mn-lt"/>
              </a:rPr>
              <a:t> ACCORD Study Group. </a:t>
            </a:r>
            <a:r>
              <a:rPr lang="en-US" sz="900" i="1">
                <a:latin typeface="+mn-lt"/>
              </a:rPr>
              <a:t>N Engl J Med</a:t>
            </a:r>
            <a:r>
              <a:rPr lang="en-US" sz="900">
                <a:latin typeface="+mn-lt"/>
              </a:rPr>
              <a:t>. 2010;362(17):1575-1585; </a:t>
            </a:r>
            <a:br>
              <a:rPr lang="en-US" sz="900">
                <a:latin typeface="+mn-lt"/>
              </a:rPr>
            </a:br>
            <a:r>
              <a:rPr lang="en-US" sz="900">
                <a:latin typeface="+mn-lt"/>
              </a:rPr>
              <a:t>3. </a:t>
            </a:r>
            <a:r>
              <a:rPr lang="en-US" sz="900"/>
              <a:t>Jones DW et al. Pre-print</a:t>
            </a:r>
            <a:r>
              <a:rPr lang="en-US" sz="900" i="1"/>
              <a:t>. J Am Coll </a:t>
            </a:r>
            <a:r>
              <a:rPr lang="en-US" sz="900" i="1" err="1"/>
              <a:t>Cardiol</a:t>
            </a:r>
            <a:r>
              <a:rPr lang="en-US" sz="900"/>
              <a:t>. 2025.</a:t>
            </a:r>
            <a:endParaRPr lang="en-US" sz="900">
              <a:latin typeface="+mn-lt"/>
            </a:endParaRPr>
          </a:p>
        </p:txBody>
      </p:sp>
      <p:sp>
        <p:nvSpPr>
          <p:cNvPr id="13" name="TextBox 12">
            <a:extLst>
              <a:ext uri="{FF2B5EF4-FFF2-40B4-BE49-F238E27FC236}">
                <a16:creationId xmlns:a16="http://schemas.microsoft.com/office/drawing/2014/main" id="{D5CAAB5A-F37B-F308-EB2A-A3A4220619AF}"/>
              </a:ext>
            </a:extLst>
          </p:cNvPr>
          <p:cNvSpPr txBox="1"/>
          <p:nvPr/>
        </p:nvSpPr>
        <p:spPr>
          <a:xfrm>
            <a:off x="457201" y="5071952"/>
            <a:ext cx="11277600" cy="411480"/>
          </a:xfrm>
          <a:prstGeom prst="roundRect">
            <a:avLst/>
          </a:prstGeom>
          <a:solidFill>
            <a:schemeClr val="accent2">
              <a:lumMod val="20000"/>
              <a:lumOff val="80000"/>
            </a:schemeClr>
          </a:solidFill>
        </p:spPr>
        <p:txBody>
          <a:bodyPr wrap="square">
            <a:spAutoFit/>
          </a:bodyPr>
          <a:lstStyle/>
          <a:p>
            <a:pPr marL="0" marR="0" lvl="0" indent="0" algn="ctr" defTabSz="1219170" rtl="0" eaLnBrk="0" fontAlgn="base" latinLnBrk="0" hangingPunct="0">
              <a:lnSpc>
                <a:spcPct val="100000"/>
              </a:lnSpc>
              <a:spcBef>
                <a:spcPts val="1200"/>
              </a:spcBef>
              <a:spcAft>
                <a:spcPts val="600"/>
              </a:spcAft>
              <a:buClr>
                <a:srgbClr val="830051"/>
              </a:buClr>
              <a:buSzPct val="150000"/>
              <a:buFontTx/>
              <a:buNone/>
              <a:tabLst/>
              <a:defRPr/>
            </a:pPr>
            <a:r>
              <a:rPr kumimoji="0" lang="en-US" altLang="en-US" sz="16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Th</a:t>
            </a:r>
            <a:r>
              <a:rPr lang="en-US" altLang="en-US" sz="1600" b="1">
                <a:latin typeface="Arial"/>
                <a:ea typeface="Calibri" panose="020F0502020204030204" pitchFamily="34" charset="0"/>
                <a:cs typeface="Times New Roman" panose="02020603050405020304" pitchFamily="18" charset="0"/>
              </a:rPr>
              <a:t>e SPRINT and ACCORD BP trials </a:t>
            </a:r>
            <a:r>
              <a:rPr kumimoji="0" lang="en-US" altLang="en-US" sz="16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influenced HTN practice guidelines by </a:t>
            </a:r>
            <a:r>
              <a:rPr lang="en-US" altLang="en-US" sz="1600" b="1">
                <a:latin typeface="Arial"/>
                <a:ea typeface="Calibri" panose="020F0502020204030204" pitchFamily="34" charset="0"/>
                <a:cs typeface="Times New Roman" panose="02020603050405020304" pitchFamily="18" charset="0"/>
              </a:rPr>
              <a:t>evaluating more intensive BP targets</a:t>
            </a:r>
            <a:r>
              <a:rPr kumimoji="0" lang="en-US" altLang="en-US" sz="1600" b="1" i="0" u="none" strike="noStrike" kern="1200" cap="none" spc="0" normalizeH="0" baseline="30000" noProof="0">
                <a:ln>
                  <a:noFill/>
                </a:ln>
                <a:effectLst/>
                <a:uLnTx/>
                <a:uFillTx/>
                <a:latin typeface="Arial"/>
                <a:ea typeface="Calibri" panose="020F0502020204030204" pitchFamily="34" charset="0"/>
                <a:cs typeface="Times New Roman" panose="02020603050405020304" pitchFamily="18" charset="0"/>
              </a:rPr>
              <a:t>3</a:t>
            </a:r>
          </a:p>
        </p:txBody>
      </p:sp>
      <p:sp>
        <p:nvSpPr>
          <p:cNvPr id="130" name="Rectangle 129">
            <a:extLst>
              <a:ext uri="{FF2B5EF4-FFF2-40B4-BE49-F238E27FC236}">
                <a16:creationId xmlns:a16="http://schemas.microsoft.com/office/drawing/2014/main" id="{C207FCD6-AF62-E498-CC8C-3F1F4481D618}"/>
              </a:ext>
            </a:extLst>
          </p:cNvPr>
          <p:cNvSpPr/>
          <p:nvPr/>
        </p:nvSpPr>
        <p:spPr>
          <a:xfrm>
            <a:off x="6191776" y="2239104"/>
            <a:ext cx="5552021" cy="2756269"/>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1" name="Rectangle 130">
            <a:extLst>
              <a:ext uri="{FF2B5EF4-FFF2-40B4-BE49-F238E27FC236}">
                <a16:creationId xmlns:a16="http://schemas.microsoft.com/office/drawing/2014/main" id="{D08DF0AC-896E-4084-5AE2-B60524346705}"/>
              </a:ext>
            </a:extLst>
          </p:cNvPr>
          <p:cNvSpPr/>
          <p:nvPr/>
        </p:nvSpPr>
        <p:spPr>
          <a:xfrm>
            <a:off x="457200" y="2239103"/>
            <a:ext cx="5543026" cy="2756270"/>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2" name="TextBox 131">
            <a:extLst>
              <a:ext uri="{FF2B5EF4-FFF2-40B4-BE49-F238E27FC236}">
                <a16:creationId xmlns:a16="http://schemas.microsoft.com/office/drawing/2014/main" id="{D280EB6E-897F-29EB-0A4F-01EFB83D816E}"/>
              </a:ext>
            </a:extLst>
          </p:cNvPr>
          <p:cNvSpPr txBox="1"/>
          <p:nvPr/>
        </p:nvSpPr>
        <p:spPr>
          <a:xfrm>
            <a:off x="7326026" y="4122946"/>
            <a:ext cx="3598268" cy="553998"/>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effectLst/>
                <a:uLnTx/>
                <a:uFillTx/>
                <a:latin typeface="+mj-lt"/>
              </a:rPr>
              <a:t>reduction </a:t>
            </a:r>
            <a:r>
              <a:rPr lang="en-US" sz="1600" kern="0">
                <a:latin typeface="+mj-lt"/>
              </a:rPr>
              <a:t>in</a:t>
            </a:r>
            <a:r>
              <a:rPr kumimoji="0" lang="en-US" sz="1600" b="0" i="0" u="none" strike="noStrike" kern="0" cap="none" spc="0" normalizeH="0" baseline="0" noProof="0">
                <a:ln>
                  <a:noFill/>
                </a:ln>
                <a:effectLst/>
                <a:uLnTx/>
                <a:uFillTx/>
                <a:latin typeface="+mj-lt"/>
              </a:rPr>
              <a:t> the prespecified secondary outcome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effectLst/>
                <a:uLnTx/>
                <a:uFillTx/>
                <a:latin typeface="+mj-lt"/>
              </a:rPr>
              <a:t>of rate of </a:t>
            </a:r>
            <a:r>
              <a:rPr lang="en-US" sz="1600" kern="0">
                <a:latin typeface="+mj-lt"/>
              </a:rPr>
              <a:t>any</a:t>
            </a:r>
            <a:r>
              <a:rPr kumimoji="0" lang="en-US" sz="1600" b="0" i="0" u="none" strike="noStrike" kern="0" cap="none" spc="0" normalizeH="0" baseline="0" noProof="0">
                <a:ln>
                  <a:noFill/>
                </a:ln>
                <a:effectLst/>
                <a:uLnTx/>
                <a:uFillTx/>
                <a:latin typeface="+mj-lt"/>
              </a:rPr>
              <a:t> stroke vs standard BP 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mj-lt"/>
              </a:rPr>
              <a:t>HR, 0.59; 95% CI, 0.39-0.89</a:t>
            </a:r>
          </a:p>
        </p:txBody>
      </p:sp>
      <p:sp>
        <p:nvSpPr>
          <p:cNvPr id="133" name="Flowchart: Connector 132">
            <a:extLst>
              <a:ext uri="{FF2B5EF4-FFF2-40B4-BE49-F238E27FC236}">
                <a16:creationId xmlns:a16="http://schemas.microsoft.com/office/drawing/2014/main" id="{08D6848B-29AB-9AB0-0AAF-B488F5BF5F60}"/>
              </a:ext>
            </a:extLst>
          </p:cNvPr>
          <p:cNvSpPr/>
          <p:nvPr/>
        </p:nvSpPr>
        <p:spPr>
          <a:xfrm flipV="1">
            <a:off x="9032389" y="3123520"/>
            <a:ext cx="764465" cy="778417"/>
          </a:xfrm>
          <a:prstGeom prst="flowChartConnector">
            <a:avLst/>
          </a:prstGeom>
          <a:solidFill>
            <a:schemeClr val="bg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34" name="Graphic 133" descr="Brain with solid fill">
            <a:extLst>
              <a:ext uri="{FF2B5EF4-FFF2-40B4-BE49-F238E27FC236}">
                <a16:creationId xmlns:a16="http://schemas.microsoft.com/office/drawing/2014/main" id="{1A339E94-F1A1-3A85-1C46-1F68D57BF0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8978" y="3174007"/>
            <a:ext cx="645876" cy="645876"/>
          </a:xfrm>
          <a:prstGeom prst="rect">
            <a:avLst/>
          </a:prstGeom>
        </p:spPr>
      </p:pic>
      <p:sp>
        <p:nvSpPr>
          <p:cNvPr id="135" name="Arrow: Down 134">
            <a:extLst>
              <a:ext uri="{FF2B5EF4-FFF2-40B4-BE49-F238E27FC236}">
                <a16:creationId xmlns:a16="http://schemas.microsoft.com/office/drawing/2014/main" id="{88E4E52B-41D9-E333-7AEF-3FF1FF23516C}"/>
              </a:ext>
            </a:extLst>
          </p:cNvPr>
          <p:cNvSpPr/>
          <p:nvPr/>
        </p:nvSpPr>
        <p:spPr>
          <a:xfrm>
            <a:off x="9588996" y="3381741"/>
            <a:ext cx="408583" cy="698013"/>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36" name="TextBox 135">
            <a:extLst>
              <a:ext uri="{FF2B5EF4-FFF2-40B4-BE49-F238E27FC236}">
                <a16:creationId xmlns:a16="http://schemas.microsoft.com/office/drawing/2014/main" id="{3645B29F-B8B1-0F6A-1DD3-53E3C5E3E371}"/>
              </a:ext>
            </a:extLst>
          </p:cNvPr>
          <p:cNvSpPr txBox="1"/>
          <p:nvPr/>
        </p:nvSpPr>
        <p:spPr>
          <a:xfrm>
            <a:off x="7941492" y="3123563"/>
            <a:ext cx="1377495"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00" normalizeH="0" baseline="0" noProof="0">
                <a:ln>
                  <a:noFill/>
                </a:ln>
                <a:solidFill>
                  <a:srgbClr val="022955"/>
                </a:solidFill>
                <a:effectLst/>
                <a:uLnTx/>
                <a:uFillTx/>
                <a:latin typeface="+mj-lt"/>
              </a:rPr>
              <a:t>41%</a:t>
            </a:r>
            <a:endParaRPr kumimoji="0" lang="en-US" sz="4400" b="1" i="0" u="none" strike="noStrike" kern="0" cap="none" spc="-100" normalizeH="0" baseline="30000" noProof="0">
              <a:ln>
                <a:noFill/>
              </a:ln>
              <a:solidFill>
                <a:srgbClr val="022955"/>
              </a:solidFill>
              <a:effectLst/>
              <a:uLnTx/>
              <a:uFillTx/>
              <a:latin typeface="+mj-lt"/>
            </a:endParaRPr>
          </a:p>
        </p:txBody>
      </p:sp>
      <p:sp>
        <p:nvSpPr>
          <p:cNvPr id="137" name="TextBox 136">
            <a:extLst>
              <a:ext uri="{FF2B5EF4-FFF2-40B4-BE49-F238E27FC236}">
                <a16:creationId xmlns:a16="http://schemas.microsoft.com/office/drawing/2014/main" id="{53A099A3-A260-C08E-8D0B-5999225C05B1}"/>
              </a:ext>
            </a:extLst>
          </p:cNvPr>
          <p:cNvSpPr txBox="1"/>
          <p:nvPr/>
        </p:nvSpPr>
        <p:spPr>
          <a:xfrm>
            <a:off x="1776293" y="4122749"/>
            <a:ext cx="3078261" cy="553998"/>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effectLst/>
                <a:uLnTx/>
                <a:uFillTx/>
                <a:latin typeface="+mj-lt"/>
              </a:rPr>
              <a:t>reduction in major CV events and death</a:t>
            </a:r>
            <a:br>
              <a:rPr kumimoji="0" lang="en-US" sz="1600" b="0" i="0" u="none" strike="noStrike" kern="0" cap="none" spc="0" normalizeH="0" baseline="0" noProof="0">
                <a:ln>
                  <a:noFill/>
                </a:ln>
                <a:effectLst/>
                <a:uLnTx/>
                <a:uFillTx/>
                <a:latin typeface="+mj-lt"/>
              </a:rPr>
            </a:br>
            <a:r>
              <a:rPr kumimoji="0" lang="en-US" sz="1600" b="0" i="0" u="none" strike="noStrike" kern="0" cap="none" spc="0" normalizeH="0" baseline="0" noProof="0">
                <a:ln>
                  <a:noFill/>
                </a:ln>
                <a:effectLst/>
                <a:uLnTx/>
                <a:uFillTx/>
                <a:latin typeface="+mj-lt"/>
              </a:rPr>
              <a:t>vs standard BP target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mj-lt"/>
              </a:rPr>
              <a:t>HR, 0.75</a:t>
            </a:r>
            <a:r>
              <a:rPr lang="en-US" sz="1600" b="1" kern="0">
                <a:latin typeface="+mj-lt"/>
              </a:rPr>
              <a:t>;</a:t>
            </a:r>
            <a:r>
              <a:rPr kumimoji="0" lang="en-US" sz="1600" b="1" i="0" u="none" strike="noStrike" kern="0" cap="none" spc="0" normalizeH="0" baseline="0" noProof="0">
                <a:ln>
                  <a:noFill/>
                </a:ln>
                <a:effectLst/>
                <a:uLnTx/>
                <a:uFillTx/>
                <a:latin typeface="+mj-lt"/>
              </a:rPr>
              <a:t> 95% CI, 0.64-0.89</a:t>
            </a:r>
          </a:p>
        </p:txBody>
      </p:sp>
      <p:sp>
        <p:nvSpPr>
          <p:cNvPr id="138" name="Flowchart: Connector 137">
            <a:extLst>
              <a:ext uri="{FF2B5EF4-FFF2-40B4-BE49-F238E27FC236}">
                <a16:creationId xmlns:a16="http://schemas.microsoft.com/office/drawing/2014/main" id="{1B5667A6-C30F-3671-493B-85CA467F18EB}"/>
              </a:ext>
            </a:extLst>
          </p:cNvPr>
          <p:cNvSpPr/>
          <p:nvPr/>
        </p:nvSpPr>
        <p:spPr>
          <a:xfrm flipV="1">
            <a:off x="3092328" y="3123520"/>
            <a:ext cx="764465" cy="778417"/>
          </a:xfrm>
          <a:prstGeom prst="flowChartConnector">
            <a:avLst/>
          </a:prstGeom>
          <a:solidFill>
            <a:schemeClr val="bg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139" name="Graphic 138" descr="Heart organ with solid fill">
            <a:extLst>
              <a:ext uri="{FF2B5EF4-FFF2-40B4-BE49-F238E27FC236}">
                <a16:creationId xmlns:a16="http://schemas.microsoft.com/office/drawing/2014/main" id="{3ABF3C9E-CBAF-C56F-15FA-74358ACA1F9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87281" y="3164053"/>
            <a:ext cx="645876" cy="645876"/>
          </a:xfrm>
          <a:prstGeom prst="rect">
            <a:avLst/>
          </a:prstGeom>
        </p:spPr>
      </p:pic>
      <p:sp>
        <p:nvSpPr>
          <p:cNvPr id="140" name="Arrow: Down 139">
            <a:extLst>
              <a:ext uri="{FF2B5EF4-FFF2-40B4-BE49-F238E27FC236}">
                <a16:creationId xmlns:a16="http://schemas.microsoft.com/office/drawing/2014/main" id="{706A7AA2-0AF2-5059-EE06-5FD72D54D63C}"/>
              </a:ext>
            </a:extLst>
          </p:cNvPr>
          <p:cNvSpPr/>
          <p:nvPr/>
        </p:nvSpPr>
        <p:spPr>
          <a:xfrm>
            <a:off x="3727299" y="3381741"/>
            <a:ext cx="408583" cy="698013"/>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41" name="TextBox 140">
            <a:extLst>
              <a:ext uri="{FF2B5EF4-FFF2-40B4-BE49-F238E27FC236}">
                <a16:creationId xmlns:a16="http://schemas.microsoft.com/office/drawing/2014/main" id="{67574232-22FA-C45D-B038-E474490166D4}"/>
              </a:ext>
            </a:extLst>
          </p:cNvPr>
          <p:cNvSpPr txBox="1"/>
          <p:nvPr/>
        </p:nvSpPr>
        <p:spPr>
          <a:xfrm>
            <a:off x="2046012" y="3123563"/>
            <a:ext cx="1377495"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00" normalizeH="0" baseline="0" noProof="0">
                <a:ln>
                  <a:noFill/>
                </a:ln>
                <a:solidFill>
                  <a:srgbClr val="022955"/>
                </a:solidFill>
                <a:effectLst/>
                <a:uLnTx/>
                <a:uFillTx/>
                <a:latin typeface="+mj-lt"/>
              </a:rPr>
              <a:t>25%</a:t>
            </a:r>
            <a:endParaRPr kumimoji="0" lang="en-US" sz="4400" b="1" i="0" u="none" strike="noStrike" kern="0" cap="none" spc="-100" normalizeH="0" baseline="30000" noProof="0">
              <a:ln>
                <a:noFill/>
              </a:ln>
              <a:solidFill>
                <a:srgbClr val="022955"/>
              </a:solidFill>
              <a:effectLst/>
              <a:uLnTx/>
              <a:uFillTx/>
              <a:latin typeface="+mj-lt"/>
            </a:endParaRPr>
          </a:p>
        </p:txBody>
      </p:sp>
      <p:sp>
        <p:nvSpPr>
          <p:cNvPr id="152" name="TextBox 151">
            <a:extLst>
              <a:ext uri="{FF2B5EF4-FFF2-40B4-BE49-F238E27FC236}">
                <a16:creationId xmlns:a16="http://schemas.microsoft.com/office/drawing/2014/main" id="{28F19CFD-1D6B-D2D0-6C99-E62D0B6C34FA}"/>
              </a:ext>
            </a:extLst>
          </p:cNvPr>
          <p:cNvSpPr txBox="1"/>
          <p:nvPr/>
        </p:nvSpPr>
        <p:spPr>
          <a:xfrm>
            <a:off x="922682" y="2767301"/>
            <a:ext cx="4785485" cy="215444"/>
          </a:xfrm>
          <a:prstGeom prst="rect">
            <a:avLst/>
          </a:prstGeom>
          <a:noFill/>
        </p:spPr>
        <p:txBody>
          <a:bodyPr wrap="square" lIns="0" tIns="0" rIns="0" bIns="0">
            <a:spAutoFit/>
          </a:bodyPr>
          <a:lstStyle/>
          <a:p>
            <a:pPr>
              <a:spcAft>
                <a:spcPts val="400"/>
              </a:spcAft>
              <a:defRPr/>
            </a:pPr>
            <a:r>
              <a:rPr lang="en-US" sz="1400">
                <a:latin typeface="Arial" panose="020B0604020202020204"/>
                <a:ea typeface="Lato Light" panose="020F0502020204030203" pitchFamily="34" charset="0"/>
                <a:cs typeface="Lato Light" panose="020F0502020204030203" pitchFamily="34" charset="0"/>
              </a:rPr>
              <a:t>SBP target &lt;120 mm Hg demonstrated a: </a:t>
            </a:r>
            <a:endParaRPr kumimoji="0" lang="en-US" sz="1400" i="0" u="none" strike="noStrike" kern="1200" cap="none" spc="0" normalizeH="0" baseline="0" noProof="0">
              <a:ln>
                <a:noFill/>
              </a:ln>
              <a:effectLst/>
              <a:uLnTx/>
              <a:uFillTx/>
              <a:latin typeface="Arial" panose="020B0604020202020204"/>
              <a:ea typeface="Lato Light" panose="020F0502020204030203" pitchFamily="34" charset="0"/>
              <a:cs typeface="Lato Light" panose="020F0502020204030203" pitchFamily="34" charset="0"/>
            </a:endParaRPr>
          </a:p>
        </p:txBody>
      </p:sp>
      <p:sp>
        <p:nvSpPr>
          <p:cNvPr id="153" name="TextBox 152">
            <a:extLst>
              <a:ext uri="{FF2B5EF4-FFF2-40B4-BE49-F238E27FC236}">
                <a16:creationId xmlns:a16="http://schemas.microsoft.com/office/drawing/2014/main" id="{F293436D-ED14-58D2-F4D3-3BE1B117A249}"/>
              </a:ext>
            </a:extLst>
          </p:cNvPr>
          <p:cNvSpPr txBox="1"/>
          <p:nvPr/>
        </p:nvSpPr>
        <p:spPr>
          <a:xfrm>
            <a:off x="6658709" y="2767301"/>
            <a:ext cx="4841630" cy="215444"/>
          </a:xfrm>
          <a:prstGeom prst="rect">
            <a:avLst/>
          </a:prstGeom>
          <a:noFill/>
        </p:spPr>
        <p:txBody>
          <a:bodyPr wrap="square" lIns="0" tIns="0" rIns="0" bIns="0">
            <a:spAutoFit/>
          </a:bodyPr>
          <a:lstStyle/>
          <a:p>
            <a:pPr>
              <a:spcAft>
                <a:spcPts val="400"/>
              </a:spcAft>
              <a:defRPr/>
            </a:pPr>
            <a:r>
              <a:rPr lang="en-US" sz="1400">
                <a:latin typeface="Arial" panose="020B0604020202020204"/>
                <a:ea typeface="Lato Light" panose="020F0502020204030203" pitchFamily="34" charset="0"/>
                <a:cs typeface="Lato Light" panose="020F0502020204030203" pitchFamily="34" charset="0"/>
              </a:rPr>
              <a:t>SBP of &lt;120 mm Hg demonstrated a: </a:t>
            </a:r>
            <a:endParaRPr kumimoji="0" lang="en-US" sz="1400" i="0" u="none" strike="noStrike" kern="1200" cap="none" spc="0" normalizeH="0" baseline="0" noProof="0">
              <a:ln>
                <a:noFill/>
              </a:ln>
              <a:effectLst/>
              <a:uLnTx/>
              <a:uFillTx/>
              <a:latin typeface="Arial" panose="020B0604020202020204"/>
              <a:ea typeface="Lato Light" panose="020F0502020204030203" pitchFamily="34" charset="0"/>
              <a:cs typeface="Lato Light" panose="020F0502020204030203" pitchFamily="34" charset="0"/>
            </a:endParaRPr>
          </a:p>
        </p:txBody>
      </p:sp>
      <p:pic>
        <p:nvPicPr>
          <p:cNvPr id="6" name="Graphic 5">
            <a:extLst>
              <a:ext uri="{FF2B5EF4-FFF2-40B4-BE49-F238E27FC236}">
                <a16:creationId xmlns:a16="http://schemas.microsoft.com/office/drawing/2014/main" id="{F1E3C144-E891-89C2-5D42-512ED0E901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6619" y="1335173"/>
            <a:ext cx="504496" cy="646987"/>
          </a:xfrm>
          <a:prstGeom prst="rect">
            <a:avLst/>
          </a:prstGeom>
        </p:spPr>
      </p:pic>
      <p:sp>
        <p:nvSpPr>
          <p:cNvPr id="7" name="TextBox 6">
            <a:extLst>
              <a:ext uri="{FF2B5EF4-FFF2-40B4-BE49-F238E27FC236}">
                <a16:creationId xmlns:a16="http://schemas.microsoft.com/office/drawing/2014/main" id="{7DE36958-86E5-1306-3ADD-251E0D8725D9}"/>
              </a:ext>
            </a:extLst>
          </p:cNvPr>
          <p:cNvSpPr txBox="1"/>
          <p:nvPr/>
        </p:nvSpPr>
        <p:spPr>
          <a:xfrm>
            <a:off x="2586825" y="1318457"/>
            <a:ext cx="2985477" cy="584775"/>
          </a:xfrm>
          <a:prstGeom prst="rect">
            <a:avLst/>
          </a:prstGeom>
          <a:noFill/>
        </p:spPr>
        <p:txBody>
          <a:bodyPr wrap="square">
            <a:spAutoFit/>
          </a:bodyPr>
          <a:lstStyle/>
          <a:p>
            <a:pPr algn="ctr"/>
            <a:r>
              <a:rPr lang="en-US" sz="1600" b="1"/>
              <a:t>Randomized to a </a:t>
            </a:r>
          </a:p>
          <a:p>
            <a:pPr algn="ctr"/>
            <a:r>
              <a:rPr lang="en-US" sz="1600" b="1"/>
              <a:t>SBP target of either</a:t>
            </a:r>
            <a:r>
              <a:rPr lang="en-US" sz="1600" b="1" baseline="30000"/>
              <a:t>1,2</a:t>
            </a:r>
            <a:r>
              <a:rPr lang="en-US" sz="1600" b="1"/>
              <a:t>:</a:t>
            </a:r>
          </a:p>
        </p:txBody>
      </p:sp>
      <p:sp>
        <p:nvSpPr>
          <p:cNvPr id="8" name="TextBox 7">
            <a:extLst>
              <a:ext uri="{FF2B5EF4-FFF2-40B4-BE49-F238E27FC236}">
                <a16:creationId xmlns:a16="http://schemas.microsoft.com/office/drawing/2014/main" id="{53FB76BF-D905-010F-6DBE-B09DBF332ED1}"/>
              </a:ext>
            </a:extLst>
          </p:cNvPr>
          <p:cNvSpPr txBox="1"/>
          <p:nvPr/>
        </p:nvSpPr>
        <p:spPr>
          <a:xfrm>
            <a:off x="5013883" y="1341514"/>
            <a:ext cx="4305104" cy="584775"/>
          </a:xfrm>
          <a:prstGeom prst="rect">
            <a:avLst/>
          </a:prstGeom>
          <a:noFill/>
        </p:spPr>
        <p:txBody>
          <a:bodyPr wrap="square">
            <a:spAutoFit/>
          </a:bodyPr>
          <a:lstStyle/>
          <a:p>
            <a:pPr algn="ctr"/>
            <a:r>
              <a:rPr lang="en-US" sz="1600"/>
              <a:t>&lt;120 mm Hg (intensive-treatment group) </a:t>
            </a:r>
          </a:p>
          <a:p>
            <a:pPr algn="ctr"/>
            <a:r>
              <a:rPr lang="en-US" sz="1600"/>
              <a:t>&lt;140 mm Hg (standard-treatment group) </a:t>
            </a:r>
          </a:p>
        </p:txBody>
      </p:sp>
      <p:sp>
        <p:nvSpPr>
          <p:cNvPr id="2" name="Rectangle: Top Corners Rounded 1">
            <a:extLst>
              <a:ext uri="{FF2B5EF4-FFF2-40B4-BE49-F238E27FC236}">
                <a16:creationId xmlns:a16="http://schemas.microsoft.com/office/drawing/2014/main" id="{18E5530F-6B53-D30E-770A-611555E1990B}"/>
              </a:ext>
            </a:extLst>
          </p:cNvPr>
          <p:cNvSpPr/>
          <p:nvPr/>
        </p:nvSpPr>
        <p:spPr>
          <a:xfrm>
            <a:off x="457197" y="2102963"/>
            <a:ext cx="5543026" cy="548640"/>
          </a:xfrm>
          <a:prstGeom prst="round2SameRect">
            <a:avLst>
              <a:gd name="adj1" fmla="val 12729"/>
              <a:gd name="adj2" fmla="val 0"/>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SPRINT</a:t>
            </a:r>
            <a:r>
              <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1,</a:t>
            </a:r>
            <a:r>
              <a:rPr lang="en-US" sz="1600" b="1" baseline="30000">
                <a:solidFill>
                  <a:srgbClr val="FFFFFF"/>
                </a:solidFill>
                <a:latin typeface="Arial" panose="020B0604020202020204"/>
                <a:ea typeface="Lato Light" panose="020F0502020204030203" pitchFamily="34" charset="0"/>
                <a:cs typeface="Lato Light" panose="020F0502020204030203" pitchFamily="34" charset="0"/>
              </a:rPr>
              <a:t>a</a:t>
            </a:r>
            <a:endPar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endParaRPr>
          </a:p>
        </p:txBody>
      </p:sp>
      <p:sp>
        <p:nvSpPr>
          <p:cNvPr id="5" name="Rectangle: Top Corners Rounded 4">
            <a:extLst>
              <a:ext uri="{FF2B5EF4-FFF2-40B4-BE49-F238E27FC236}">
                <a16:creationId xmlns:a16="http://schemas.microsoft.com/office/drawing/2014/main" id="{BA08476D-2CC1-0D0C-25B2-A44534A39268}"/>
              </a:ext>
            </a:extLst>
          </p:cNvPr>
          <p:cNvSpPr/>
          <p:nvPr/>
        </p:nvSpPr>
        <p:spPr>
          <a:xfrm>
            <a:off x="6204854" y="2102963"/>
            <a:ext cx="5543026" cy="548640"/>
          </a:xfrm>
          <a:prstGeom prst="round2SameRect">
            <a:avLst>
              <a:gd name="adj1" fmla="val 12729"/>
              <a:gd name="adj2" fmla="val 0"/>
            </a:avLst>
          </a:prstGeom>
          <a:solidFill>
            <a:schemeClr val="accent2">
              <a:lumMod val="7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ACCORD BP</a:t>
            </a:r>
            <a:r>
              <a:rPr lang="en-US" sz="1600" b="1" baseline="30000">
                <a:solidFill>
                  <a:srgbClr val="FFFFFF"/>
                </a:solidFill>
                <a:latin typeface="Arial" panose="020B0604020202020204"/>
                <a:ea typeface="Lato Light" panose="020F0502020204030203" pitchFamily="34" charset="0"/>
                <a:cs typeface="Lato Light" panose="020F0502020204030203" pitchFamily="34" charset="0"/>
              </a:rPr>
              <a:t>2,</a:t>
            </a:r>
            <a:r>
              <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b</a:t>
            </a:r>
          </a:p>
        </p:txBody>
      </p:sp>
      <p:sp>
        <p:nvSpPr>
          <p:cNvPr id="9" name="TextBox 8">
            <a:hlinkClick r:id="rId9" action="ppaction://hlinksldjump"/>
            <a:extLst>
              <a:ext uri="{FF2B5EF4-FFF2-40B4-BE49-F238E27FC236}">
                <a16:creationId xmlns:a16="http://schemas.microsoft.com/office/drawing/2014/main" id="{BC9CE929-C6E4-D4E4-8436-F7AEC7A231DE}"/>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9915348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BBFE-3D68-43F1-224C-0B94599C6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4D30D-B75D-CB71-1751-303B39A0DDC6}"/>
              </a:ext>
            </a:extLst>
          </p:cNvPr>
          <p:cNvSpPr>
            <a:spLocks noGrp="1"/>
          </p:cNvSpPr>
          <p:nvPr>
            <p:ph type="title"/>
          </p:nvPr>
        </p:nvSpPr>
        <p:spPr>
          <a:xfrm>
            <a:off x="457200" y="228601"/>
            <a:ext cx="11277600" cy="800100"/>
          </a:xfrm>
        </p:spPr>
        <p:txBody>
          <a:bodyPr>
            <a:normAutofit fontScale="90000"/>
          </a:bodyPr>
          <a:lstStyle/>
          <a:p>
            <a:r>
              <a:rPr lang="en-US"/>
              <a:t>AHA/ACC, ESC and ESH Guidelines Recommend Similar BP Goals </a:t>
            </a:r>
            <a:br>
              <a:rPr lang="en-US"/>
            </a:br>
            <a:r>
              <a:rPr lang="en-US"/>
              <a:t>for Most Patients with HTN</a:t>
            </a:r>
            <a:r>
              <a:rPr lang="en-US" baseline="30000"/>
              <a:t>1–3  </a:t>
            </a:r>
          </a:p>
        </p:txBody>
      </p:sp>
      <p:sp>
        <p:nvSpPr>
          <p:cNvPr id="3" name="Slide Number Placeholder 2">
            <a:extLst>
              <a:ext uri="{FF2B5EF4-FFF2-40B4-BE49-F238E27FC236}">
                <a16:creationId xmlns:a16="http://schemas.microsoft.com/office/drawing/2014/main" id="{16CC3237-8B58-00CE-35DF-4B0ECC614392}"/>
              </a:ext>
            </a:extLst>
          </p:cNvPr>
          <p:cNvSpPr>
            <a:spLocks noGrp="1"/>
          </p:cNvSpPr>
          <p:nvPr>
            <p:ph type="sldNum" sz="quarter" idx="12"/>
          </p:nvPr>
        </p:nvSpPr>
        <p:spPr>
          <a:xfrm>
            <a:off x="1" y="6492876"/>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 Placeholder 8">
            <a:extLst>
              <a:ext uri="{FF2B5EF4-FFF2-40B4-BE49-F238E27FC236}">
                <a16:creationId xmlns:a16="http://schemas.microsoft.com/office/drawing/2014/main" id="{62E7FD76-A2C4-66F2-D774-D2345093EEE6}"/>
              </a:ext>
            </a:extLst>
          </p:cNvPr>
          <p:cNvSpPr>
            <a:spLocks noGrp="1"/>
          </p:cNvSpPr>
          <p:nvPr>
            <p:ph type="body" sz="quarter" idx="13"/>
          </p:nvPr>
        </p:nvSpPr>
        <p:spPr>
          <a:xfrm>
            <a:off x="343719" y="5872791"/>
            <a:ext cx="11848279" cy="1006475"/>
          </a:xfrm>
        </p:spPr>
        <p:txBody>
          <a:bodyPr/>
          <a:lstStyle/>
          <a:p>
            <a:pPr>
              <a:lnSpc>
                <a:spcPct val="80000"/>
              </a:lnSpc>
            </a:pPr>
            <a:r>
              <a:rPr lang="en-US" sz="900" baseline="30000" err="1"/>
              <a:t>a</a:t>
            </a:r>
            <a:r>
              <a:rPr lang="en-US" sz="900" err="1"/>
              <a:t>Defined</a:t>
            </a:r>
            <a:r>
              <a:rPr lang="en-US" sz="900"/>
              <a:t> as 10-year predicted risk for CVD events ≥7.5% using PREVENT; </a:t>
            </a:r>
            <a:r>
              <a:rPr lang="en-US" sz="900" baseline="30000" err="1"/>
              <a:t>b</a:t>
            </a:r>
            <a:r>
              <a:rPr lang="en-US" sz="900" err="1"/>
              <a:t>COR</a:t>
            </a:r>
            <a:r>
              <a:rPr lang="en-US" sz="900"/>
              <a:t> 1 is a strong recommendation where as 2b is a weak recommendation; </a:t>
            </a:r>
            <a:r>
              <a:rPr lang="en-US" sz="900" baseline="30000" err="1"/>
              <a:t>c</a:t>
            </a:r>
            <a:r>
              <a:rPr lang="en-US" sz="900" err="1"/>
              <a:t>LOE</a:t>
            </a:r>
            <a:r>
              <a:rPr lang="en-US" sz="900"/>
              <a:t> A is derived from high-quality evidence from &gt;1 RCT or meta-analysis; LOE B-NR is derived from moderate quality of evidence from multiple NR studies or meta-analysis of such studies; LOE B-R is derived from moderate quality of evidence from ≥1 RCT or meta-analysis </a:t>
            </a:r>
            <a:r>
              <a:rPr lang="en-US" sz="900" baseline="30000" err="1"/>
              <a:t>d</a:t>
            </a:r>
            <a:r>
              <a:rPr lang="en-US" sz="900" err="1"/>
              <a:t>COR</a:t>
            </a:r>
            <a:r>
              <a:rPr lang="en-US" sz="900"/>
              <a:t> I is defined as recommended; </a:t>
            </a:r>
            <a:r>
              <a:rPr lang="en-US" sz="900" baseline="30000" err="1"/>
              <a:t>e</a:t>
            </a:r>
            <a:r>
              <a:rPr lang="en-US" sz="900" err="1"/>
              <a:t>LOE</a:t>
            </a:r>
            <a:r>
              <a:rPr lang="en-US" sz="900"/>
              <a:t> A is derived from multiple randomized trials; </a:t>
            </a:r>
            <a:r>
              <a:rPr lang="en-US" sz="900" baseline="30000" err="1"/>
              <a:t>f</a:t>
            </a:r>
            <a:r>
              <a:rPr lang="en-US" sz="900" err="1"/>
              <a:t>COR</a:t>
            </a:r>
            <a:r>
              <a:rPr lang="en-US" sz="900"/>
              <a:t> I is defined by a general agreement on benefit and that benefit clearly outweighs risk whereas COR II is defined with conflicting evidence/opinion on benefit or uncertainty on the benefit/risk balance; </a:t>
            </a:r>
            <a:r>
              <a:rPr lang="en-US" sz="900" baseline="30000" err="1"/>
              <a:t>g</a:t>
            </a:r>
            <a:r>
              <a:rPr lang="en-US" sz="900" err="1"/>
              <a:t>LOE</a:t>
            </a:r>
            <a:r>
              <a:rPr lang="en-US" sz="900"/>
              <a:t> A has strong evidence whereas LOE B has moderate evidence.</a:t>
            </a:r>
          </a:p>
          <a:p>
            <a:pPr>
              <a:lnSpc>
                <a:spcPct val="80000"/>
              </a:lnSpc>
            </a:pPr>
            <a:r>
              <a:rPr lang="en-US" sz="900"/>
              <a:t>ACC = American College of Cardiology; AHA = American Heart Association; BP = blood pressure; COR = class of recommendation; CV = cardiovascular; CVD = cardiovascular disease; DBP = diastolic blood pressure; ESC = European Society of Cardiology; ESH = European Society of Hypertension; HTN = hypertension; LOE = level of evidence; NR = nonrandomized; PREVENT = Predicting Risk of cardiovascular disease EVENTS; R= randomized; RCT = randomized controlled trial; SBP = systolic blood pressure. </a:t>
            </a:r>
          </a:p>
          <a:p>
            <a:pPr>
              <a:lnSpc>
                <a:spcPct val="80000"/>
              </a:lnSpc>
            </a:pPr>
            <a:r>
              <a:rPr lang="en-US" sz="900"/>
              <a:t>1. Jones DW et al. </a:t>
            </a:r>
            <a:r>
              <a:rPr lang="en-US" sz="900" i="1"/>
              <a:t>J Am Coll Cardiol</a:t>
            </a:r>
            <a:r>
              <a:rPr lang="en-US" sz="900"/>
              <a:t>. 2025;86(18):1567-1678; 2. McEvoy JW et al. </a:t>
            </a:r>
            <a:r>
              <a:rPr lang="en-US" sz="900" i="1" err="1"/>
              <a:t>Eur</a:t>
            </a:r>
            <a:r>
              <a:rPr lang="en-US" sz="900" i="1"/>
              <a:t> Heart J. </a:t>
            </a:r>
            <a:r>
              <a:rPr lang="en-US" sz="900"/>
              <a:t>2024;45(38):3912-4018; 3. Mancia G et al. </a:t>
            </a:r>
            <a:r>
              <a:rPr lang="en-US" sz="900" i="1"/>
              <a:t>J Hypertension. </a:t>
            </a:r>
            <a:r>
              <a:rPr lang="en-US" sz="900"/>
              <a:t>2023;41(12):1874-2071.</a:t>
            </a:r>
          </a:p>
        </p:txBody>
      </p:sp>
      <p:sp>
        <p:nvSpPr>
          <p:cNvPr id="5" name="Rectangle: Rounded Corners 4">
            <a:extLst>
              <a:ext uri="{FF2B5EF4-FFF2-40B4-BE49-F238E27FC236}">
                <a16:creationId xmlns:a16="http://schemas.microsoft.com/office/drawing/2014/main" id="{DDABAEB1-0E1F-352F-1AF9-AEC241581A07}"/>
              </a:ext>
            </a:extLst>
          </p:cNvPr>
          <p:cNvSpPr/>
          <p:nvPr/>
        </p:nvSpPr>
        <p:spPr>
          <a:xfrm>
            <a:off x="237227" y="1278597"/>
            <a:ext cx="6484743" cy="4534382"/>
          </a:xfrm>
          <a:prstGeom prst="roundRect">
            <a:avLst>
              <a:gd name="adj" fmla="val 2936"/>
            </a:avLst>
          </a:prstGeom>
          <a:solidFill>
            <a:schemeClr val="accent2"/>
          </a:solidFill>
          <a:ln>
            <a:noFill/>
          </a:ln>
          <a:effectLst>
            <a:outerShdw blurRad="635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74320" tIns="1371600" rIns="274320" bIns="36576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grpSp>
        <p:nvGrpSpPr>
          <p:cNvPr id="114" name="Group 113">
            <a:extLst>
              <a:ext uri="{FF2B5EF4-FFF2-40B4-BE49-F238E27FC236}">
                <a16:creationId xmlns:a16="http://schemas.microsoft.com/office/drawing/2014/main" id="{D5A198FA-3021-6578-6E3D-7D72BB38C4F1}"/>
              </a:ext>
            </a:extLst>
          </p:cNvPr>
          <p:cNvGrpSpPr/>
          <p:nvPr/>
        </p:nvGrpSpPr>
        <p:grpSpPr>
          <a:xfrm>
            <a:off x="2844090" y="1176971"/>
            <a:ext cx="1271016" cy="731520"/>
            <a:chOff x="2129777" y="1411804"/>
            <a:chExt cx="1752890" cy="984398"/>
          </a:xfrm>
        </p:grpSpPr>
        <p:sp>
          <p:nvSpPr>
            <p:cNvPr id="8" name="Rectangle: Rounded Corners 7">
              <a:extLst>
                <a:ext uri="{FF2B5EF4-FFF2-40B4-BE49-F238E27FC236}">
                  <a16:creationId xmlns:a16="http://schemas.microsoft.com/office/drawing/2014/main" id="{A4AF46A6-CDA1-5427-ED3E-26D4E4B71583}"/>
                </a:ext>
              </a:extLst>
            </p:cNvPr>
            <p:cNvSpPr/>
            <p:nvPr/>
          </p:nvSpPr>
          <p:spPr>
            <a:xfrm>
              <a:off x="2129777" y="1411804"/>
              <a:ext cx="1752890" cy="984398"/>
            </a:xfrm>
            <a:prstGeom prst="roundRect">
              <a:avLst>
                <a:gd name="adj" fmla="val 4873"/>
              </a:avLst>
            </a:prstGeom>
            <a:solidFill>
              <a:schemeClr val="bg1"/>
            </a:solidFill>
            <a:ln w="444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 name="Graphic 8">
              <a:extLst>
                <a:ext uri="{FF2B5EF4-FFF2-40B4-BE49-F238E27FC236}">
                  <a16:creationId xmlns:a16="http://schemas.microsoft.com/office/drawing/2014/main" id="{EF55DC99-7B35-81F5-FF18-224D06540265}"/>
                </a:ext>
              </a:extLst>
            </p:cNvPr>
            <p:cNvGrpSpPr/>
            <p:nvPr/>
          </p:nvGrpSpPr>
          <p:grpSpPr>
            <a:xfrm>
              <a:off x="2201720" y="1480384"/>
              <a:ext cx="1609004" cy="847238"/>
              <a:chOff x="-2210168" y="4528463"/>
              <a:chExt cx="1894868" cy="997766"/>
            </a:xfrm>
          </p:grpSpPr>
          <p:grpSp>
            <p:nvGrpSpPr>
              <p:cNvPr id="11" name="Graphic 8">
                <a:extLst>
                  <a:ext uri="{FF2B5EF4-FFF2-40B4-BE49-F238E27FC236}">
                    <a16:creationId xmlns:a16="http://schemas.microsoft.com/office/drawing/2014/main" id="{CCC65ADB-C4EE-1D7E-76F4-24F23E705DAE}"/>
                  </a:ext>
                </a:extLst>
              </p:cNvPr>
              <p:cNvGrpSpPr/>
              <p:nvPr/>
            </p:nvGrpSpPr>
            <p:grpSpPr>
              <a:xfrm>
                <a:off x="-2210168" y="4528463"/>
                <a:ext cx="1894868" cy="997766"/>
                <a:chOff x="-2210168" y="4528463"/>
                <a:chExt cx="1894868" cy="997766"/>
              </a:xfrm>
            </p:grpSpPr>
            <p:sp>
              <p:nvSpPr>
                <p:cNvPr id="79" name="Freeform: Shape 78">
                  <a:extLst>
                    <a:ext uri="{FF2B5EF4-FFF2-40B4-BE49-F238E27FC236}">
                      <a16:creationId xmlns:a16="http://schemas.microsoft.com/office/drawing/2014/main" id="{998B890E-D6D1-51C7-3567-360DF8B64EC4}"/>
                    </a:ext>
                  </a:extLst>
                </p:cNvPr>
                <p:cNvSpPr/>
                <p:nvPr/>
              </p:nvSpPr>
              <p:spPr>
                <a:xfrm>
                  <a:off x="-2210168" y="4528463"/>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Shape 79">
                  <a:extLst>
                    <a:ext uri="{FF2B5EF4-FFF2-40B4-BE49-F238E27FC236}">
                      <a16:creationId xmlns:a16="http://schemas.microsoft.com/office/drawing/2014/main" id="{1FC7EF1F-9FA2-E2D0-9139-0A9A0FFC87C0}"/>
                    </a:ext>
                  </a:extLst>
                </p:cNvPr>
                <p:cNvSpPr/>
                <p:nvPr/>
              </p:nvSpPr>
              <p:spPr>
                <a:xfrm>
                  <a:off x="-2210168" y="4605216"/>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Freeform: Shape 80">
                  <a:extLst>
                    <a:ext uri="{FF2B5EF4-FFF2-40B4-BE49-F238E27FC236}">
                      <a16:creationId xmlns:a16="http://schemas.microsoft.com/office/drawing/2014/main" id="{4EA7E59D-D3AB-130C-9320-4FC5D34BF5D8}"/>
                    </a:ext>
                  </a:extLst>
                </p:cNvPr>
                <p:cNvSpPr/>
                <p:nvPr/>
              </p:nvSpPr>
              <p:spPr>
                <a:xfrm>
                  <a:off x="-2210168" y="4681964"/>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Freeform: Shape 81">
                  <a:extLst>
                    <a:ext uri="{FF2B5EF4-FFF2-40B4-BE49-F238E27FC236}">
                      <a16:creationId xmlns:a16="http://schemas.microsoft.com/office/drawing/2014/main" id="{7CD5748D-EA74-83C2-2F21-17BA56B476E2}"/>
                    </a:ext>
                  </a:extLst>
                </p:cNvPr>
                <p:cNvSpPr/>
                <p:nvPr/>
              </p:nvSpPr>
              <p:spPr>
                <a:xfrm>
                  <a:off x="-2210168" y="4758717"/>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Freeform: Shape 82">
                  <a:extLst>
                    <a:ext uri="{FF2B5EF4-FFF2-40B4-BE49-F238E27FC236}">
                      <a16:creationId xmlns:a16="http://schemas.microsoft.com/office/drawing/2014/main" id="{D01B46B3-BBCB-D968-FBAD-DC70B0957D6D}"/>
                    </a:ext>
                  </a:extLst>
                </p:cNvPr>
                <p:cNvSpPr/>
                <p:nvPr/>
              </p:nvSpPr>
              <p:spPr>
                <a:xfrm>
                  <a:off x="-2210168" y="4835465"/>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Freeform: Shape 83">
                  <a:extLst>
                    <a:ext uri="{FF2B5EF4-FFF2-40B4-BE49-F238E27FC236}">
                      <a16:creationId xmlns:a16="http://schemas.microsoft.com/office/drawing/2014/main" id="{90A3C8AC-4C1E-2460-8C1A-EC0614D57321}"/>
                    </a:ext>
                  </a:extLst>
                </p:cNvPr>
                <p:cNvSpPr/>
                <p:nvPr/>
              </p:nvSpPr>
              <p:spPr>
                <a:xfrm>
                  <a:off x="-2210168" y="4912219"/>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Freeform: Shape 84">
                  <a:extLst>
                    <a:ext uri="{FF2B5EF4-FFF2-40B4-BE49-F238E27FC236}">
                      <a16:creationId xmlns:a16="http://schemas.microsoft.com/office/drawing/2014/main" id="{4285E220-5420-E0AC-5918-8F6991DA5811}"/>
                    </a:ext>
                  </a:extLst>
                </p:cNvPr>
                <p:cNvSpPr/>
                <p:nvPr/>
              </p:nvSpPr>
              <p:spPr>
                <a:xfrm>
                  <a:off x="-2210168" y="4988972"/>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218D172A-D1D0-292F-6BCD-011DDE651425}"/>
                    </a:ext>
                  </a:extLst>
                </p:cNvPr>
                <p:cNvSpPr/>
                <p:nvPr/>
              </p:nvSpPr>
              <p:spPr>
                <a:xfrm>
                  <a:off x="-2210168" y="5065720"/>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Shape 86">
                  <a:extLst>
                    <a:ext uri="{FF2B5EF4-FFF2-40B4-BE49-F238E27FC236}">
                      <a16:creationId xmlns:a16="http://schemas.microsoft.com/office/drawing/2014/main" id="{BC6230FD-379A-22A0-A152-F05EB61BD172}"/>
                    </a:ext>
                  </a:extLst>
                </p:cNvPr>
                <p:cNvSpPr/>
                <p:nvPr/>
              </p:nvSpPr>
              <p:spPr>
                <a:xfrm>
                  <a:off x="-2210168" y="5142473"/>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Freeform: Shape 87">
                  <a:extLst>
                    <a:ext uri="{FF2B5EF4-FFF2-40B4-BE49-F238E27FC236}">
                      <a16:creationId xmlns:a16="http://schemas.microsoft.com/office/drawing/2014/main" id="{A976982D-B42B-94EC-DEBC-ADC2D9FDDAF2}"/>
                    </a:ext>
                  </a:extLst>
                </p:cNvPr>
                <p:cNvSpPr/>
                <p:nvPr/>
              </p:nvSpPr>
              <p:spPr>
                <a:xfrm>
                  <a:off x="-2210168" y="5219227"/>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Freeform: Shape 88">
                  <a:extLst>
                    <a:ext uri="{FF2B5EF4-FFF2-40B4-BE49-F238E27FC236}">
                      <a16:creationId xmlns:a16="http://schemas.microsoft.com/office/drawing/2014/main" id="{B21BD239-7502-69B8-E5AA-A3626B69E670}"/>
                    </a:ext>
                  </a:extLst>
                </p:cNvPr>
                <p:cNvSpPr/>
                <p:nvPr/>
              </p:nvSpPr>
              <p:spPr>
                <a:xfrm>
                  <a:off x="-2210168" y="5295975"/>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Freeform: Shape 89">
                  <a:extLst>
                    <a:ext uri="{FF2B5EF4-FFF2-40B4-BE49-F238E27FC236}">
                      <a16:creationId xmlns:a16="http://schemas.microsoft.com/office/drawing/2014/main" id="{207F6C07-B6E2-B37D-DF60-1CA85D2572FB}"/>
                    </a:ext>
                  </a:extLst>
                </p:cNvPr>
                <p:cNvSpPr/>
                <p:nvPr/>
              </p:nvSpPr>
              <p:spPr>
                <a:xfrm>
                  <a:off x="-2210168" y="5372728"/>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Freeform: Shape 90">
                  <a:extLst>
                    <a:ext uri="{FF2B5EF4-FFF2-40B4-BE49-F238E27FC236}">
                      <a16:creationId xmlns:a16="http://schemas.microsoft.com/office/drawing/2014/main" id="{FA0C8C1F-4900-6A96-84CB-ADD0E0D6E238}"/>
                    </a:ext>
                  </a:extLst>
                </p:cNvPr>
                <p:cNvSpPr/>
                <p:nvPr/>
              </p:nvSpPr>
              <p:spPr>
                <a:xfrm>
                  <a:off x="-2210168" y="5449476"/>
                  <a:ext cx="1894868" cy="76753"/>
                </a:xfrm>
                <a:custGeom>
                  <a:avLst/>
                  <a:gdLst>
                    <a:gd name="connsiteX0" fmla="*/ 0 w 1894868"/>
                    <a:gd name="connsiteY0" fmla="*/ 0 h 76753"/>
                    <a:gd name="connsiteX1" fmla="*/ 1894869 w 1894868"/>
                    <a:gd name="connsiteY1" fmla="*/ 0 h 76753"/>
                    <a:gd name="connsiteX2" fmla="*/ 1894869 w 1894868"/>
                    <a:gd name="connsiteY2" fmla="*/ 76753 h 76753"/>
                    <a:gd name="connsiteX3" fmla="*/ 0 w 1894868"/>
                    <a:gd name="connsiteY3" fmla="*/ 76753 h 76753"/>
                  </a:gdLst>
                  <a:ahLst/>
                  <a:cxnLst>
                    <a:cxn ang="0">
                      <a:pos x="connsiteX0" y="connsiteY0"/>
                    </a:cxn>
                    <a:cxn ang="0">
                      <a:pos x="connsiteX1" y="connsiteY1"/>
                    </a:cxn>
                    <a:cxn ang="0">
                      <a:pos x="connsiteX2" y="connsiteY2"/>
                    </a:cxn>
                    <a:cxn ang="0">
                      <a:pos x="connsiteX3" y="connsiteY3"/>
                    </a:cxn>
                  </a:cxnLst>
                  <a:rect l="l" t="t" r="r" b="b"/>
                  <a:pathLst>
                    <a:path w="1894868" h="76753">
                      <a:moveTo>
                        <a:pt x="0" y="0"/>
                      </a:moveTo>
                      <a:lnTo>
                        <a:pt x="1894869" y="0"/>
                      </a:lnTo>
                      <a:lnTo>
                        <a:pt x="1894869" y="76753"/>
                      </a:lnTo>
                      <a:lnTo>
                        <a:pt x="0" y="76753"/>
                      </a:lnTo>
                      <a:close/>
                    </a:path>
                  </a:pathLst>
                </a:custGeom>
                <a:solidFill>
                  <a:srgbClr val="B22234"/>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Graphic 8">
                <a:extLst>
                  <a:ext uri="{FF2B5EF4-FFF2-40B4-BE49-F238E27FC236}">
                    <a16:creationId xmlns:a16="http://schemas.microsoft.com/office/drawing/2014/main" id="{FE079D86-397B-E023-6761-EA3EA41033CE}"/>
                  </a:ext>
                </a:extLst>
              </p:cNvPr>
              <p:cNvGrpSpPr/>
              <p:nvPr/>
            </p:nvGrpSpPr>
            <p:grpSpPr>
              <a:xfrm>
                <a:off x="-2210168" y="4528465"/>
                <a:ext cx="758058" cy="537257"/>
                <a:chOff x="-2210168" y="4528465"/>
                <a:chExt cx="758058" cy="537257"/>
              </a:xfrm>
            </p:grpSpPr>
            <p:sp>
              <p:nvSpPr>
                <p:cNvPr id="15" name="Freeform: Shape 14">
                  <a:extLst>
                    <a:ext uri="{FF2B5EF4-FFF2-40B4-BE49-F238E27FC236}">
                      <a16:creationId xmlns:a16="http://schemas.microsoft.com/office/drawing/2014/main" id="{6DED9C5C-C71B-1F63-36A8-D736F7800819}"/>
                    </a:ext>
                  </a:extLst>
                </p:cNvPr>
                <p:cNvSpPr/>
                <p:nvPr/>
              </p:nvSpPr>
              <p:spPr>
                <a:xfrm>
                  <a:off x="-2210168" y="4528465"/>
                  <a:ext cx="758058" cy="537257"/>
                </a:xfrm>
                <a:custGeom>
                  <a:avLst/>
                  <a:gdLst>
                    <a:gd name="connsiteX0" fmla="*/ 0 w 758058"/>
                    <a:gd name="connsiteY0" fmla="*/ 0 h 537257"/>
                    <a:gd name="connsiteX1" fmla="*/ 758058 w 758058"/>
                    <a:gd name="connsiteY1" fmla="*/ 0 h 537257"/>
                    <a:gd name="connsiteX2" fmla="*/ 758058 w 758058"/>
                    <a:gd name="connsiteY2" fmla="*/ 537258 h 537257"/>
                    <a:gd name="connsiteX3" fmla="*/ 0 w 758058"/>
                    <a:gd name="connsiteY3" fmla="*/ 537258 h 537257"/>
                  </a:gdLst>
                  <a:ahLst/>
                  <a:cxnLst>
                    <a:cxn ang="0">
                      <a:pos x="connsiteX0" y="connsiteY0"/>
                    </a:cxn>
                    <a:cxn ang="0">
                      <a:pos x="connsiteX1" y="connsiteY1"/>
                    </a:cxn>
                    <a:cxn ang="0">
                      <a:pos x="connsiteX2" y="connsiteY2"/>
                    </a:cxn>
                    <a:cxn ang="0">
                      <a:pos x="connsiteX3" y="connsiteY3"/>
                    </a:cxn>
                  </a:cxnLst>
                  <a:rect l="l" t="t" r="r" b="b"/>
                  <a:pathLst>
                    <a:path w="758058" h="537257">
                      <a:moveTo>
                        <a:pt x="0" y="0"/>
                      </a:moveTo>
                      <a:lnTo>
                        <a:pt x="758058" y="0"/>
                      </a:lnTo>
                      <a:lnTo>
                        <a:pt x="758058" y="537258"/>
                      </a:lnTo>
                      <a:lnTo>
                        <a:pt x="0" y="537258"/>
                      </a:lnTo>
                      <a:close/>
                    </a:path>
                  </a:pathLst>
                </a:custGeom>
                <a:solidFill>
                  <a:srgbClr val="3C3B6E"/>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6" name="Graphic 8">
                  <a:extLst>
                    <a:ext uri="{FF2B5EF4-FFF2-40B4-BE49-F238E27FC236}">
                      <a16:creationId xmlns:a16="http://schemas.microsoft.com/office/drawing/2014/main" id="{37A1D97B-481C-45E7-D5BA-DA78FF161CAC}"/>
                    </a:ext>
                  </a:extLst>
                </p:cNvPr>
                <p:cNvGrpSpPr/>
                <p:nvPr/>
              </p:nvGrpSpPr>
              <p:grpSpPr>
                <a:xfrm>
                  <a:off x="-2176987" y="4551007"/>
                  <a:ext cx="692729" cy="486825"/>
                  <a:chOff x="-2176987" y="4551007"/>
                  <a:chExt cx="692729" cy="486825"/>
                </a:xfrm>
                <a:solidFill>
                  <a:srgbClr val="FFFFFF"/>
                </a:solidFill>
              </p:grpSpPr>
              <p:sp>
                <p:nvSpPr>
                  <p:cNvPr id="17" name="Freeform: Shape 16">
                    <a:extLst>
                      <a:ext uri="{FF2B5EF4-FFF2-40B4-BE49-F238E27FC236}">
                        <a16:creationId xmlns:a16="http://schemas.microsoft.com/office/drawing/2014/main" id="{A93C223E-354F-D940-9FD2-24F6ABBF07B5}"/>
                      </a:ext>
                    </a:extLst>
                  </p:cNvPr>
                  <p:cNvSpPr/>
                  <p:nvPr/>
                </p:nvSpPr>
                <p:spPr>
                  <a:xfrm>
                    <a:off x="-2113688" y="4604552"/>
                    <a:ext cx="59766" cy="56847"/>
                  </a:xfrm>
                  <a:custGeom>
                    <a:avLst/>
                    <a:gdLst>
                      <a:gd name="connsiteX0" fmla="*/ 29883 w 59766"/>
                      <a:gd name="connsiteY0" fmla="*/ 0 h 56847"/>
                      <a:gd name="connsiteX1" fmla="*/ 36937 w 59766"/>
                      <a:gd name="connsiteY1" fmla="*/ 21716 h 56847"/>
                      <a:gd name="connsiteX2" fmla="*/ 59766 w 59766"/>
                      <a:gd name="connsiteY2" fmla="*/ 21716 h 56847"/>
                      <a:gd name="connsiteX3" fmla="*/ 41298 w 59766"/>
                      <a:gd name="connsiteY3" fmla="*/ 35131 h 56847"/>
                      <a:gd name="connsiteX4" fmla="*/ 48352 w 59766"/>
                      <a:gd name="connsiteY4" fmla="*/ 56848 h 56847"/>
                      <a:gd name="connsiteX5" fmla="*/ 29883 w 59766"/>
                      <a:gd name="connsiteY5" fmla="*/ 43428 h 56847"/>
                      <a:gd name="connsiteX6" fmla="*/ 11414 w 59766"/>
                      <a:gd name="connsiteY6" fmla="*/ 56848 h 56847"/>
                      <a:gd name="connsiteX7" fmla="*/ 18469 w 59766"/>
                      <a:gd name="connsiteY7" fmla="*/ 35131 h 56847"/>
                      <a:gd name="connsiteX8" fmla="*/ 0 w 59766"/>
                      <a:gd name="connsiteY8" fmla="*/ 21716 h 56847"/>
                      <a:gd name="connsiteX9" fmla="*/ 22829 w 59766"/>
                      <a:gd name="connsiteY9" fmla="*/ 21716 h 56847"/>
                      <a:gd name="connsiteX10" fmla="*/ 29883 w 59766"/>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7">
                        <a:moveTo>
                          <a:pt x="29883" y="0"/>
                        </a:moveTo>
                        <a:lnTo>
                          <a:pt x="36937" y="21716"/>
                        </a:lnTo>
                        <a:lnTo>
                          <a:pt x="59766" y="21716"/>
                        </a:lnTo>
                        <a:lnTo>
                          <a:pt x="41298" y="35131"/>
                        </a:lnTo>
                        <a:lnTo>
                          <a:pt x="48352" y="56848"/>
                        </a:lnTo>
                        <a:lnTo>
                          <a:pt x="29883" y="43428"/>
                        </a:lnTo>
                        <a:lnTo>
                          <a:pt x="11414" y="56848"/>
                        </a:lnTo>
                        <a:lnTo>
                          <a:pt x="18469" y="35131"/>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4CAF760A-03DC-F9BC-960D-FA9D2D7327D6}"/>
                      </a:ext>
                    </a:extLst>
                  </p:cNvPr>
                  <p:cNvSpPr/>
                  <p:nvPr/>
                </p:nvSpPr>
                <p:spPr>
                  <a:xfrm>
                    <a:off x="-2176987" y="4551007"/>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298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298"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270404DD-C42A-98CB-66C8-BC5C41E8196A}"/>
                      </a:ext>
                    </a:extLst>
                  </p:cNvPr>
                  <p:cNvSpPr/>
                  <p:nvPr/>
                </p:nvSpPr>
                <p:spPr>
                  <a:xfrm>
                    <a:off x="-2113688" y="4712141"/>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9E9CE350-37D8-6D52-B143-65B57DF1ADEC}"/>
                      </a:ext>
                    </a:extLst>
                  </p:cNvPr>
                  <p:cNvSpPr/>
                  <p:nvPr/>
                </p:nvSpPr>
                <p:spPr>
                  <a:xfrm>
                    <a:off x="-2113688" y="4819726"/>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1BD1A613-859C-22D5-8030-B580D8A4B89D}"/>
                      </a:ext>
                    </a:extLst>
                  </p:cNvPr>
                  <p:cNvSpPr/>
                  <p:nvPr/>
                </p:nvSpPr>
                <p:spPr>
                  <a:xfrm>
                    <a:off x="-2113688" y="4927310"/>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2" name="Graphic 8">
                    <a:extLst>
                      <a:ext uri="{FF2B5EF4-FFF2-40B4-BE49-F238E27FC236}">
                        <a16:creationId xmlns:a16="http://schemas.microsoft.com/office/drawing/2014/main" id="{D3AF5592-E313-2481-7770-89011511A263}"/>
                      </a:ext>
                    </a:extLst>
                  </p:cNvPr>
                  <p:cNvGrpSpPr/>
                  <p:nvPr/>
                </p:nvGrpSpPr>
                <p:grpSpPr>
                  <a:xfrm>
                    <a:off x="-1987426" y="4604552"/>
                    <a:ext cx="59771" cy="379600"/>
                    <a:chOff x="-1987426" y="4604552"/>
                    <a:chExt cx="59771" cy="379600"/>
                  </a:xfrm>
                  <a:solidFill>
                    <a:srgbClr val="FFFFFF"/>
                  </a:solidFill>
                </p:grpSpPr>
                <p:sp>
                  <p:nvSpPr>
                    <p:cNvPr id="75" name="Freeform: Shape 74">
                      <a:extLst>
                        <a:ext uri="{FF2B5EF4-FFF2-40B4-BE49-F238E27FC236}">
                          <a16:creationId xmlns:a16="http://schemas.microsoft.com/office/drawing/2014/main" id="{3EC85399-CDAB-7090-208D-706FC49C2A80}"/>
                        </a:ext>
                      </a:extLst>
                    </p:cNvPr>
                    <p:cNvSpPr/>
                    <p:nvPr/>
                  </p:nvSpPr>
                  <p:spPr>
                    <a:xfrm>
                      <a:off x="-1987426" y="4604552"/>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303 w 59771"/>
                        <a:gd name="connsiteY3" fmla="*/ 35131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1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303" y="35131"/>
                          </a:lnTo>
                          <a:lnTo>
                            <a:pt x="48357" y="56848"/>
                          </a:lnTo>
                          <a:lnTo>
                            <a:pt x="29883" y="43428"/>
                          </a:lnTo>
                          <a:lnTo>
                            <a:pt x="11414" y="56848"/>
                          </a:lnTo>
                          <a:lnTo>
                            <a:pt x="18469" y="35131"/>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Freeform: Shape 75">
                      <a:extLst>
                        <a:ext uri="{FF2B5EF4-FFF2-40B4-BE49-F238E27FC236}">
                          <a16:creationId xmlns:a16="http://schemas.microsoft.com/office/drawing/2014/main" id="{BF42BF0B-EF5F-CB2E-C73B-92F2C091E523}"/>
                        </a:ext>
                      </a:extLst>
                    </p:cNvPr>
                    <p:cNvSpPr/>
                    <p:nvPr/>
                  </p:nvSpPr>
                  <p:spPr>
                    <a:xfrm>
                      <a:off x="-1987426" y="4712141"/>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Shape 76">
                      <a:extLst>
                        <a:ext uri="{FF2B5EF4-FFF2-40B4-BE49-F238E27FC236}">
                          <a16:creationId xmlns:a16="http://schemas.microsoft.com/office/drawing/2014/main" id="{E0D610FB-14B5-E814-7E65-3592A50A7F80}"/>
                        </a:ext>
                      </a:extLst>
                    </p:cNvPr>
                    <p:cNvSpPr/>
                    <p:nvPr/>
                  </p:nvSpPr>
                  <p:spPr>
                    <a:xfrm>
                      <a:off x="-1987426" y="4819726"/>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Freeform: Shape 77">
                      <a:extLst>
                        <a:ext uri="{FF2B5EF4-FFF2-40B4-BE49-F238E27FC236}">
                          <a16:creationId xmlns:a16="http://schemas.microsoft.com/office/drawing/2014/main" id="{1509811D-4566-5888-05D4-8C934F7BD378}"/>
                        </a:ext>
                      </a:extLst>
                    </p:cNvPr>
                    <p:cNvSpPr/>
                    <p:nvPr/>
                  </p:nvSpPr>
                  <p:spPr>
                    <a:xfrm>
                      <a:off x="-1987426" y="4927310"/>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3" name="Graphic 8">
                    <a:extLst>
                      <a:ext uri="{FF2B5EF4-FFF2-40B4-BE49-F238E27FC236}">
                        <a16:creationId xmlns:a16="http://schemas.microsoft.com/office/drawing/2014/main" id="{A70E2240-8DDF-6204-656C-FE0E5ED886CA}"/>
                      </a:ext>
                    </a:extLst>
                  </p:cNvPr>
                  <p:cNvGrpSpPr/>
                  <p:nvPr/>
                </p:nvGrpSpPr>
                <p:grpSpPr>
                  <a:xfrm>
                    <a:off x="-1861159" y="4604552"/>
                    <a:ext cx="59766" cy="379600"/>
                    <a:chOff x="-1861159" y="4604552"/>
                    <a:chExt cx="59766" cy="379600"/>
                  </a:xfrm>
                  <a:solidFill>
                    <a:srgbClr val="FFFFFF"/>
                  </a:solidFill>
                </p:grpSpPr>
                <p:sp>
                  <p:nvSpPr>
                    <p:cNvPr id="71" name="Freeform: Shape 70">
                      <a:extLst>
                        <a:ext uri="{FF2B5EF4-FFF2-40B4-BE49-F238E27FC236}">
                          <a16:creationId xmlns:a16="http://schemas.microsoft.com/office/drawing/2014/main" id="{A41A80F1-9CB9-0981-8379-5F9E08D7D127}"/>
                        </a:ext>
                      </a:extLst>
                    </p:cNvPr>
                    <p:cNvSpPr/>
                    <p:nvPr/>
                  </p:nvSpPr>
                  <p:spPr>
                    <a:xfrm>
                      <a:off x="-1861159" y="4604552"/>
                      <a:ext cx="59766" cy="56847"/>
                    </a:xfrm>
                    <a:custGeom>
                      <a:avLst/>
                      <a:gdLst>
                        <a:gd name="connsiteX0" fmla="*/ 29883 w 59766"/>
                        <a:gd name="connsiteY0" fmla="*/ 0 h 56847"/>
                        <a:gd name="connsiteX1" fmla="*/ 36937 w 59766"/>
                        <a:gd name="connsiteY1" fmla="*/ 21716 h 56847"/>
                        <a:gd name="connsiteX2" fmla="*/ 59766 w 59766"/>
                        <a:gd name="connsiteY2" fmla="*/ 21716 h 56847"/>
                        <a:gd name="connsiteX3" fmla="*/ 41298 w 59766"/>
                        <a:gd name="connsiteY3" fmla="*/ 35131 h 56847"/>
                        <a:gd name="connsiteX4" fmla="*/ 48352 w 59766"/>
                        <a:gd name="connsiteY4" fmla="*/ 56848 h 56847"/>
                        <a:gd name="connsiteX5" fmla="*/ 29883 w 59766"/>
                        <a:gd name="connsiteY5" fmla="*/ 43428 h 56847"/>
                        <a:gd name="connsiteX6" fmla="*/ 11414 w 59766"/>
                        <a:gd name="connsiteY6" fmla="*/ 56848 h 56847"/>
                        <a:gd name="connsiteX7" fmla="*/ 18469 w 59766"/>
                        <a:gd name="connsiteY7" fmla="*/ 35131 h 56847"/>
                        <a:gd name="connsiteX8" fmla="*/ 0 w 59766"/>
                        <a:gd name="connsiteY8" fmla="*/ 21716 h 56847"/>
                        <a:gd name="connsiteX9" fmla="*/ 22829 w 59766"/>
                        <a:gd name="connsiteY9" fmla="*/ 21716 h 56847"/>
                        <a:gd name="connsiteX10" fmla="*/ 29883 w 59766"/>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7">
                          <a:moveTo>
                            <a:pt x="29883" y="0"/>
                          </a:moveTo>
                          <a:lnTo>
                            <a:pt x="36937" y="21716"/>
                          </a:lnTo>
                          <a:lnTo>
                            <a:pt x="59766" y="21716"/>
                          </a:lnTo>
                          <a:lnTo>
                            <a:pt x="41298" y="35131"/>
                          </a:lnTo>
                          <a:lnTo>
                            <a:pt x="48352" y="56848"/>
                          </a:lnTo>
                          <a:lnTo>
                            <a:pt x="29883" y="43428"/>
                          </a:lnTo>
                          <a:lnTo>
                            <a:pt x="11414" y="56848"/>
                          </a:lnTo>
                          <a:lnTo>
                            <a:pt x="18469" y="35131"/>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Freeform: Shape 71">
                      <a:extLst>
                        <a:ext uri="{FF2B5EF4-FFF2-40B4-BE49-F238E27FC236}">
                          <a16:creationId xmlns:a16="http://schemas.microsoft.com/office/drawing/2014/main" id="{B0B6706D-117C-17A2-11EC-A888A42855F7}"/>
                        </a:ext>
                      </a:extLst>
                    </p:cNvPr>
                    <p:cNvSpPr/>
                    <p:nvPr/>
                  </p:nvSpPr>
                  <p:spPr>
                    <a:xfrm>
                      <a:off x="-1861159" y="4712141"/>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Shape 72">
                      <a:extLst>
                        <a:ext uri="{FF2B5EF4-FFF2-40B4-BE49-F238E27FC236}">
                          <a16:creationId xmlns:a16="http://schemas.microsoft.com/office/drawing/2014/main" id="{6C9BB6C0-CA43-4A97-7C7D-5855F34373DA}"/>
                        </a:ext>
                      </a:extLst>
                    </p:cNvPr>
                    <p:cNvSpPr/>
                    <p:nvPr/>
                  </p:nvSpPr>
                  <p:spPr>
                    <a:xfrm>
                      <a:off x="-1861159" y="4819726"/>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Shape 73">
                      <a:extLst>
                        <a:ext uri="{FF2B5EF4-FFF2-40B4-BE49-F238E27FC236}">
                          <a16:creationId xmlns:a16="http://schemas.microsoft.com/office/drawing/2014/main" id="{23FC4E5A-66D2-D91D-320D-3BA3D7DD781A}"/>
                        </a:ext>
                      </a:extLst>
                    </p:cNvPr>
                    <p:cNvSpPr/>
                    <p:nvPr/>
                  </p:nvSpPr>
                  <p:spPr>
                    <a:xfrm>
                      <a:off x="-1861159" y="4927310"/>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4" name="Graphic 8">
                    <a:extLst>
                      <a:ext uri="{FF2B5EF4-FFF2-40B4-BE49-F238E27FC236}">
                        <a16:creationId xmlns:a16="http://schemas.microsoft.com/office/drawing/2014/main" id="{2C498CEA-EE3F-285C-40FD-A99E3718AF8D}"/>
                      </a:ext>
                    </a:extLst>
                  </p:cNvPr>
                  <p:cNvGrpSpPr/>
                  <p:nvPr/>
                </p:nvGrpSpPr>
                <p:grpSpPr>
                  <a:xfrm>
                    <a:off x="-1734896" y="4604552"/>
                    <a:ext cx="59771" cy="379600"/>
                    <a:chOff x="-1734896" y="4604552"/>
                    <a:chExt cx="59771" cy="379600"/>
                  </a:xfrm>
                  <a:solidFill>
                    <a:srgbClr val="FFFFFF"/>
                  </a:solidFill>
                </p:grpSpPr>
                <p:sp>
                  <p:nvSpPr>
                    <p:cNvPr id="67" name="Freeform: Shape 66">
                      <a:extLst>
                        <a:ext uri="{FF2B5EF4-FFF2-40B4-BE49-F238E27FC236}">
                          <a16:creationId xmlns:a16="http://schemas.microsoft.com/office/drawing/2014/main" id="{61FEF63B-722D-EF7D-C720-B4CF82CB3F37}"/>
                        </a:ext>
                      </a:extLst>
                    </p:cNvPr>
                    <p:cNvSpPr/>
                    <p:nvPr/>
                  </p:nvSpPr>
                  <p:spPr>
                    <a:xfrm>
                      <a:off x="-1734896" y="4604552"/>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1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1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1"/>
                          </a:lnTo>
                          <a:lnTo>
                            <a:pt x="48357" y="56848"/>
                          </a:lnTo>
                          <a:lnTo>
                            <a:pt x="29888" y="43428"/>
                          </a:lnTo>
                          <a:lnTo>
                            <a:pt x="11414" y="56848"/>
                          </a:lnTo>
                          <a:lnTo>
                            <a:pt x="18469" y="35131"/>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Freeform: Shape 67">
                      <a:extLst>
                        <a:ext uri="{FF2B5EF4-FFF2-40B4-BE49-F238E27FC236}">
                          <a16:creationId xmlns:a16="http://schemas.microsoft.com/office/drawing/2014/main" id="{7E5B1CCF-BCA2-F631-61F2-1E1DF4ECC6F1}"/>
                        </a:ext>
                      </a:extLst>
                    </p:cNvPr>
                    <p:cNvSpPr/>
                    <p:nvPr/>
                  </p:nvSpPr>
                  <p:spPr>
                    <a:xfrm>
                      <a:off x="-1734896" y="4712141"/>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Freeform: Shape 68">
                      <a:extLst>
                        <a:ext uri="{FF2B5EF4-FFF2-40B4-BE49-F238E27FC236}">
                          <a16:creationId xmlns:a16="http://schemas.microsoft.com/office/drawing/2014/main" id="{5A936A8C-F5F6-8837-E0FA-8ECFA4F3C950}"/>
                        </a:ext>
                      </a:extLst>
                    </p:cNvPr>
                    <p:cNvSpPr/>
                    <p:nvPr/>
                  </p:nvSpPr>
                  <p:spPr>
                    <a:xfrm>
                      <a:off x="-1734896" y="4819726"/>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Freeform: Shape 69">
                      <a:extLst>
                        <a:ext uri="{FF2B5EF4-FFF2-40B4-BE49-F238E27FC236}">
                          <a16:creationId xmlns:a16="http://schemas.microsoft.com/office/drawing/2014/main" id="{55A93616-55C9-A842-1599-9429FCAAB78E}"/>
                        </a:ext>
                      </a:extLst>
                    </p:cNvPr>
                    <p:cNvSpPr/>
                    <p:nvPr/>
                  </p:nvSpPr>
                  <p:spPr>
                    <a:xfrm>
                      <a:off x="-1734896" y="4927310"/>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5" name="Graphic 8">
                    <a:extLst>
                      <a:ext uri="{FF2B5EF4-FFF2-40B4-BE49-F238E27FC236}">
                        <a16:creationId xmlns:a16="http://schemas.microsoft.com/office/drawing/2014/main" id="{3FEBF688-92C5-3059-A202-8103901F1300}"/>
                      </a:ext>
                    </a:extLst>
                  </p:cNvPr>
                  <p:cNvGrpSpPr/>
                  <p:nvPr/>
                </p:nvGrpSpPr>
                <p:grpSpPr>
                  <a:xfrm>
                    <a:off x="-1608629" y="4604552"/>
                    <a:ext cx="59766" cy="379600"/>
                    <a:chOff x="-1608629" y="4604552"/>
                    <a:chExt cx="59766" cy="379600"/>
                  </a:xfrm>
                  <a:solidFill>
                    <a:srgbClr val="FFFFFF"/>
                  </a:solidFill>
                </p:grpSpPr>
                <p:sp>
                  <p:nvSpPr>
                    <p:cNvPr id="63" name="Freeform: Shape 62">
                      <a:extLst>
                        <a:ext uri="{FF2B5EF4-FFF2-40B4-BE49-F238E27FC236}">
                          <a16:creationId xmlns:a16="http://schemas.microsoft.com/office/drawing/2014/main" id="{A2E0DF25-BE01-54DF-EB17-5DA70A869DB5}"/>
                        </a:ext>
                      </a:extLst>
                    </p:cNvPr>
                    <p:cNvSpPr/>
                    <p:nvPr/>
                  </p:nvSpPr>
                  <p:spPr>
                    <a:xfrm>
                      <a:off x="-1608629" y="4604552"/>
                      <a:ext cx="59766" cy="56847"/>
                    </a:xfrm>
                    <a:custGeom>
                      <a:avLst/>
                      <a:gdLst>
                        <a:gd name="connsiteX0" fmla="*/ 29883 w 59766"/>
                        <a:gd name="connsiteY0" fmla="*/ 0 h 56847"/>
                        <a:gd name="connsiteX1" fmla="*/ 36937 w 59766"/>
                        <a:gd name="connsiteY1" fmla="*/ 21716 h 56847"/>
                        <a:gd name="connsiteX2" fmla="*/ 59766 w 59766"/>
                        <a:gd name="connsiteY2" fmla="*/ 21716 h 56847"/>
                        <a:gd name="connsiteX3" fmla="*/ 41298 w 59766"/>
                        <a:gd name="connsiteY3" fmla="*/ 35131 h 56847"/>
                        <a:gd name="connsiteX4" fmla="*/ 48352 w 59766"/>
                        <a:gd name="connsiteY4" fmla="*/ 56848 h 56847"/>
                        <a:gd name="connsiteX5" fmla="*/ 29883 w 59766"/>
                        <a:gd name="connsiteY5" fmla="*/ 43428 h 56847"/>
                        <a:gd name="connsiteX6" fmla="*/ 11414 w 59766"/>
                        <a:gd name="connsiteY6" fmla="*/ 56848 h 56847"/>
                        <a:gd name="connsiteX7" fmla="*/ 18469 w 59766"/>
                        <a:gd name="connsiteY7" fmla="*/ 35131 h 56847"/>
                        <a:gd name="connsiteX8" fmla="*/ 0 w 59766"/>
                        <a:gd name="connsiteY8" fmla="*/ 21716 h 56847"/>
                        <a:gd name="connsiteX9" fmla="*/ 22829 w 59766"/>
                        <a:gd name="connsiteY9" fmla="*/ 21716 h 56847"/>
                        <a:gd name="connsiteX10" fmla="*/ 29883 w 59766"/>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7">
                          <a:moveTo>
                            <a:pt x="29883" y="0"/>
                          </a:moveTo>
                          <a:lnTo>
                            <a:pt x="36937" y="21716"/>
                          </a:lnTo>
                          <a:lnTo>
                            <a:pt x="59766" y="21716"/>
                          </a:lnTo>
                          <a:lnTo>
                            <a:pt x="41298" y="35131"/>
                          </a:lnTo>
                          <a:lnTo>
                            <a:pt x="48352" y="56848"/>
                          </a:lnTo>
                          <a:lnTo>
                            <a:pt x="29883" y="43428"/>
                          </a:lnTo>
                          <a:lnTo>
                            <a:pt x="11414" y="56848"/>
                          </a:lnTo>
                          <a:lnTo>
                            <a:pt x="18469" y="35131"/>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15C975B5-09FD-61A2-F378-622BA2ECC6E2}"/>
                        </a:ext>
                      </a:extLst>
                    </p:cNvPr>
                    <p:cNvSpPr/>
                    <p:nvPr/>
                  </p:nvSpPr>
                  <p:spPr>
                    <a:xfrm>
                      <a:off x="-1608629" y="4712141"/>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Freeform: Shape 64">
                      <a:extLst>
                        <a:ext uri="{FF2B5EF4-FFF2-40B4-BE49-F238E27FC236}">
                          <a16:creationId xmlns:a16="http://schemas.microsoft.com/office/drawing/2014/main" id="{4984BF77-6B46-B2D7-0865-B3771A6A1623}"/>
                        </a:ext>
                      </a:extLst>
                    </p:cNvPr>
                    <p:cNvSpPr/>
                    <p:nvPr/>
                  </p:nvSpPr>
                  <p:spPr>
                    <a:xfrm>
                      <a:off x="-1608629" y="4819726"/>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Freeform: Shape 65">
                      <a:extLst>
                        <a:ext uri="{FF2B5EF4-FFF2-40B4-BE49-F238E27FC236}">
                          <a16:creationId xmlns:a16="http://schemas.microsoft.com/office/drawing/2014/main" id="{B0032B92-4EAF-C6E4-C28E-3F80EE7957A1}"/>
                        </a:ext>
                      </a:extLst>
                    </p:cNvPr>
                    <p:cNvSpPr/>
                    <p:nvPr/>
                  </p:nvSpPr>
                  <p:spPr>
                    <a:xfrm>
                      <a:off x="-1608629" y="4927310"/>
                      <a:ext cx="59766" cy="56842"/>
                    </a:xfrm>
                    <a:custGeom>
                      <a:avLst/>
                      <a:gdLst>
                        <a:gd name="connsiteX0" fmla="*/ 29883 w 59766"/>
                        <a:gd name="connsiteY0" fmla="*/ 0 h 56842"/>
                        <a:gd name="connsiteX1" fmla="*/ 36937 w 59766"/>
                        <a:gd name="connsiteY1" fmla="*/ 21711 h 56842"/>
                        <a:gd name="connsiteX2" fmla="*/ 59766 w 59766"/>
                        <a:gd name="connsiteY2" fmla="*/ 21711 h 56842"/>
                        <a:gd name="connsiteX3" fmla="*/ 41298 w 59766"/>
                        <a:gd name="connsiteY3" fmla="*/ 35131 h 56842"/>
                        <a:gd name="connsiteX4" fmla="*/ 48352 w 59766"/>
                        <a:gd name="connsiteY4" fmla="*/ 56843 h 56842"/>
                        <a:gd name="connsiteX5" fmla="*/ 29883 w 59766"/>
                        <a:gd name="connsiteY5" fmla="*/ 43423 h 56842"/>
                        <a:gd name="connsiteX6" fmla="*/ 11414 w 59766"/>
                        <a:gd name="connsiteY6" fmla="*/ 56843 h 56842"/>
                        <a:gd name="connsiteX7" fmla="*/ 18469 w 59766"/>
                        <a:gd name="connsiteY7" fmla="*/ 35131 h 56842"/>
                        <a:gd name="connsiteX8" fmla="*/ 0 w 59766"/>
                        <a:gd name="connsiteY8" fmla="*/ 21711 h 56842"/>
                        <a:gd name="connsiteX9" fmla="*/ 22829 w 59766"/>
                        <a:gd name="connsiteY9" fmla="*/ 21711 h 56842"/>
                        <a:gd name="connsiteX10" fmla="*/ 29883 w 59766"/>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66" h="56842">
                          <a:moveTo>
                            <a:pt x="29883" y="0"/>
                          </a:moveTo>
                          <a:lnTo>
                            <a:pt x="36937" y="21711"/>
                          </a:lnTo>
                          <a:lnTo>
                            <a:pt x="59766" y="21711"/>
                          </a:lnTo>
                          <a:lnTo>
                            <a:pt x="41298" y="35131"/>
                          </a:lnTo>
                          <a:lnTo>
                            <a:pt x="48352"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7" name="Freeform: Shape 26">
                    <a:extLst>
                      <a:ext uri="{FF2B5EF4-FFF2-40B4-BE49-F238E27FC236}">
                        <a16:creationId xmlns:a16="http://schemas.microsoft.com/office/drawing/2014/main" id="{39886819-21EC-2FB4-8062-E71597BDC2EC}"/>
                      </a:ext>
                    </a:extLst>
                  </p:cNvPr>
                  <p:cNvSpPr/>
                  <p:nvPr/>
                </p:nvSpPr>
                <p:spPr>
                  <a:xfrm>
                    <a:off x="-2176987" y="4658501"/>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298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298"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Freeform: Shape 29">
                    <a:extLst>
                      <a:ext uri="{FF2B5EF4-FFF2-40B4-BE49-F238E27FC236}">
                        <a16:creationId xmlns:a16="http://schemas.microsoft.com/office/drawing/2014/main" id="{C388FBD0-B7D7-0CD0-5324-9DA4692E671C}"/>
                      </a:ext>
                    </a:extLst>
                  </p:cNvPr>
                  <p:cNvSpPr/>
                  <p:nvPr/>
                </p:nvSpPr>
                <p:spPr>
                  <a:xfrm>
                    <a:off x="-2176987" y="4766001"/>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298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298"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Freeform: Shape 30">
                    <a:extLst>
                      <a:ext uri="{FF2B5EF4-FFF2-40B4-BE49-F238E27FC236}">
                        <a16:creationId xmlns:a16="http://schemas.microsoft.com/office/drawing/2014/main" id="{EC5D9AB7-2EDC-ECAD-3628-CABEE1FA87DB}"/>
                      </a:ext>
                    </a:extLst>
                  </p:cNvPr>
                  <p:cNvSpPr/>
                  <p:nvPr/>
                </p:nvSpPr>
                <p:spPr>
                  <a:xfrm>
                    <a:off x="-2176987" y="4873495"/>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298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298"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Freeform: Shape 31">
                    <a:extLst>
                      <a:ext uri="{FF2B5EF4-FFF2-40B4-BE49-F238E27FC236}">
                        <a16:creationId xmlns:a16="http://schemas.microsoft.com/office/drawing/2014/main" id="{3CBA8CBA-D7F7-C33A-240D-D67F6307B544}"/>
                      </a:ext>
                    </a:extLst>
                  </p:cNvPr>
                  <p:cNvSpPr/>
                  <p:nvPr/>
                </p:nvSpPr>
                <p:spPr>
                  <a:xfrm>
                    <a:off x="-2176987" y="4980990"/>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298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298"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3" name="Graphic 8">
                    <a:extLst>
                      <a:ext uri="{FF2B5EF4-FFF2-40B4-BE49-F238E27FC236}">
                        <a16:creationId xmlns:a16="http://schemas.microsoft.com/office/drawing/2014/main" id="{DE5516C4-AAC6-C767-66FD-A30156090488}"/>
                      </a:ext>
                    </a:extLst>
                  </p:cNvPr>
                  <p:cNvGrpSpPr/>
                  <p:nvPr/>
                </p:nvGrpSpPr>
                <p:grpSpPr>
                  <a:xfrm>
                    <a:off x="-2050395" y="4551007"/>
                    <a:ext cx="59771" cy="486825"/>
                    <a:chOff x="-2050395" y="4551007"/>
                    <a:chExt cx="59771" cy="486825"/>
                  </a:xfrm>
                  <a:solidFill>
                    <a:srgbClr val="FFFFFF"/>
                  </a:solidFill>
                </p:grpSpPr>
                <p:sp>
                  <p:nvSpPr>
                    <p:cNvPr id="58" name="Freeform: Shape 57">
                      <a:extLst>
                        <a:ext uri="{FF2B5EF4-FFF2-40B4-BE49-F238E27FC236}">
                          <a16:creationId xmlns:a16="http://schemas.microsoft.com/office/drawing/2014/main" id="{0B9BB39B-2978-862B-08ED-0F626CC31561}"/>
                        </a:ext>
                      </a:extLst>
                    </p:cNvPr>
                    <p:cNvSpPr/>
                    <p:nvPr/>
                  </p:nvSpPr>
                  <p:spPr>
                    <a:xfrm>
                      <a:off x="-2050395" y="4551007"/>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303"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DBFC480F-12EB-B740-F2BF-6F506822DC02}"/>
                        </a:ext>
                      </a:extLst>
                    </p:cNvPr>
                    <p:cNvSpPr/>
                    <p:nvPr/>
                  </p:nvSpPr>
                  <p:spPr>
                    <a:xfrm>
                      <a:off x="-2050395" y="4658501"/>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303"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Freeform: Shape 59">
                      <a:extLst>
                        <a:ext uri="{FF2B5EF4-FFF2-40B4-BE49-F238E27FC236}">
                          <a16:creationId xmlns:a16="http://schemas.microsoft.com/office/drawing/2014/main" id="{95C06194-E8A1-A1E2-6FBB-662493D43AAD}"/>
                        </a:ext>
                      </a:extLst>
                    </p:cNvPr>
                    <p:cNvSpPr/>
                    <p:nvPr/>
                  </p:nvSpPr>
                  <p:spPr>
                    <a:xfrm>
                      <a:off x="-2050395" y="4766001"/>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6F50B476-15B2-5A50-0AF9-03376F3F491F}"/>
                        </a:ext>
                      </a:extLst>
                    </p:cNvPr>
                    <p:cNvSpPr/>
                    <p:nvPr/>
                  </p:nvSpPr>
                  <p:spPr>
                    <a:xfrm>
                      <a:off x="-2050395" y="4873495"/>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Shape 61">
                      <a:extLst>
                        <a:ext uri="{FF2B5EF4-FFF2-40B4-BE49-F238E27FC236}">
                          <a16:creationId xmlns:a16="http://schemas.microsoft.com/office/drawing/2014/main" id="{EE36A1FC-AC00-3EA0-3A4E-4DDF97EBC49D}"/>
                        </a:ext>
                      </a:extLst>
                    </p:cNvPr>
                    <p:cNvSpPr/>
                    <p:nvPr/>
                  </p:nvSpPr>
                  <p:spPr>
                    <a:xfrm>
                      <a:off x="-2050395" y="4980990"/>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4" name="Graphic 8">
                    <a:extLst>
                      <a:ext uri="{FF2B5EF4-FFF2-40B4-BE49-F238E27FC236}">
                        <a16:creationId xmlns:a16="http://schemas.microsoft.com/office/drawing/2014/main" id="{5D6BE797-1860-D9AD-ADE9-B19C0215712A}"/>
                      </a:ext>
                    </a:extLst>
                  </p:cNvPr>
                  <p:cNvGrpSpPr/>
                  <p:nvPr/>
                </p:nvGrpSpPr>
                <p:grpSpPr>
                  <a:xfrm>
                    <a:off x="-1923803" y="4551007"/>
                    <a:ext cx="59771" cy="486825"/>
                    <a:chOff x="-1923803" y="4551007"/>
                    <a:chExt cx="59771" cy="486825"/>
                  </a:xfrm>
                  <a:solidFill>
                    <a:srgbClr val="FFFFFF"/>
                  </a:solidFill>
                </p:grpSpPr>
                <p:sp>
                  <p:nvSpPr>
                    <p:cNvPr id="53" name="Freeform: Shape 52">
                      <a:extLst>
                        <a:ext uri="{FF2B5EF4-FFF2-40B4-BE49-F238E27FC236}">
                          <a16:creationId xmlns:a16="http://schemas.microsoft.com/office/drawing/2014/main" id="{40FC7F49-D0B0-6E99-42FB-1E3C8C4C2522}"/>
                        </a:ext>
                      </a:extLst>
                    </p:cNvPr>
                    <p:cNvSpPr/>
                    <p:nvPr/>
                  </p:nvSpPr>
                  <p:spPr>
                    <a:xfrm>
                      <a:off x="-1923803" y="4551007"/>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303"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C4DDA4F5-5FA9-82C7-6B18-561789EAE95E}"/>
                        </a:ext>
                      </a:extLst>
                    </p:cNvPr>
                    <p:cNvSpPr/>
                    <p:nvPr/>
                  </p:nvSpPr>
                  <p:spPr>
                    <a:xfrm>
                      <a:off x="-1923803" y="4658501"/>
                      <a:ext cx="59771" cy="56847"/>
                    </a:xfrm>
                    <a:custGeom>
                      <a:avLst/>
                      <a:gdLst>
                        <a:gd name="connsiteX0" fmla="*/ 29883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3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3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3" y="0"/>
                          </a:moveTo>
                          <a:lnTo>
                            <a:pt x="36942" y="21716"/>
                          </a:lnTo>
                          <a:lnTo>
                            <a:pt x="59771" y="21716"/>
                          </a:lnTo>
                          <a:lnTo>
                            <a:pt x="41303" y="35136"/>
                          </a:lnTo>
                          <a:lnTo>
                            <a:pt x="48357" y="56848"/>
                          </a:lnTo>
                          <a:lnTo>
                            <a:pt x="29883" y="43428"/>
                          </a:lnTo>
                          <a:lnTo>
                            <a:pt x="11414" y="56848"/>
                          </a:lnTo>
                          <a:lnTo>
                            <a:pt x="18469" y="35136"/>
                          </a:lnTo>
                          <a:lnTo>
                            <a:pt x="0" y="21716"/>
                          </a:lnTo>
                          <a:lnTo>
                            <a:pt x="22829" y="21716"/>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Shape 54">
                      <a:extLst>
                        <a:ext uri="{FF2B5EF4-FFF2-40B4-BE49-F238E27FC236}">
                          <a16:creationId xmlns:a16="http://schemas.microsoft.com/office/drawing/2014/main" id="{4E2A7743-886E-FDB0-5121-DEA361DDA2FB}"/>
                        </a:ext>
                      </a:extLst>
                    </p:cNvPr>
                    <p:cNvSpPr/>
                    <p:nvPr/>
                  </p:nvSpPr>
                  <p:spPr>
                    <a:xfrm>
                      <a:off x="-1923803" y="4766001"/>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Shape 55">
                      <a:extLst>
                        <a:ext uri="{FF2B5EF4-FFF2-40B4-BE49-F238E27FC236}">
                          <a16:creationId xmlns:a16="http://schemas.microsoft.com/office/drawing/2014/main" id="{611E3EA9-9A4A-BECE-DFC0-C17D47F10A22}"/>
                        </a:ext>
                      </a:extLst>
                    </p:cNvPr>
                    <p:cNvSpPr/>
                    <p:nvPr/>
                  </p:nvSpPr>
                  <p:spPr>
                    <a:xfrm>
                      <a:off x="-1923803" y="4873495"/>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Freeform: Shape 56">
                      <a:extLst>
                        <a:ext uri="{FF2B5EF4-FFF2-40B4-BE49-F238E27FC236}">
                          <a16:creationId xmlns:a16="http://schemas.microsoft.com/office/drawing/2014/main" id="{D4B0AF45-683F-E379-C59D-81AABFB658B6}"/>
                        </a:ext>
                      </a:extLst>
                    </p:cNvPr>
                    <p:cNvSpPr/>
                    <p:nvPr/>
                  </p:nvSpPr>
                  <p:spPr>
                    <a:xfrm>
                      <a:off x="-1923803" y="4980990"/>
                      <a:ext cx="59771" cy="56842"/>
                    </a:xfrm>
                    <a:custGeom>
                      <a:avLst/>
                      <a:gdLst>
                        <a:gd name="connsiteX0" fmla="*/ 29883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3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3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3" y="0"/>
                          </a:moveTo>
                          <a:lnTo>
                            <a:pt x="36942" y="21711"/>
                          </a:lnTo>
                          <a:lnTo>
                            <a:pt x="59771" y="21711"/>
                          </a:lnTo>
                          <a:lnTo>
                            <a:pt x="41303" y="35131"/>
                          </a:lnTo>
                          <a:lnTo>
                            <a:pt x="48357" y="56843"/>
                          </a:lnTo>
                          <a:lnTo>
                            <a:pt x="29883" y="43423"/>
                          </a:lnTo>
                          <a:lnTo>
                            <a:pt x="11414" y="56843"/>
                          </a:lnTo>
                          <a:lnTo>
                            <a:pt x="18469" y="35131"/>
                          </a:lnTo>
                          <a:lnTo>
                            <a:pt x="0" y="21711"/>
                          </a:lnTo>
                          <a:lnTo>
                            <a:pt x="22829" y="21711"/>
                          </a:lnTo>
                          <a:lnTo>
                            <a:pt x="29883"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5" name="Graphic 8">
                    <a:extLst>
                      <a:ext uri="{FF2B5EF4-FFF2-40B4-BE49-F238E27FC236}">
                        <a16:creationId xmlns:a16="http://schemas.microsoft.com/office/drawing/2014/main" id="{8E2C7A9D-446B-4A3A-A42C-6F5494441722}"/>
                      </a:ext>
                    </a:extLst>
                  </p:cNvPr>
                  <p:cNvGrpSpPr/>
                  <p:nvPr/>
                </p:nvGrpSpPr>
                <p:grpSpPr>
                  <a:xfrm>
                    <a:off x="-1797212" y="4551007"/>
                    <a:ext cx="59771" cy="486825"/>
                    <a:chOff x="-1797212" y="4551007"/>
                    <a:chExt cx="59771" cy="486825"/>
                  </a:xfrm>
                  <a:solidFill>
                    <a:srgbClr val="FFFFFF"/>
                  </a:solidFill>
                </p:grpSpPr>
                <p:sp>
                  <p:nvSpPr>
                    <p:cNvPr id="48" name="Freeform: Shape 47">
                      <a:extLst>
                        <a:ext uri="{FF2B5EF4-FFF2-40B4-BE49-F238E27FC236}">
                          <a16:creationId xmlns:a16="http://schemas.microsoft.com/office/drawing/2014/main" id="{2A046F73-D625-02CD-99C8-9A25372D7CDD}"/>
                        </a:ext>
                      </a:extLst>
                    </p:cNvPr>
                    <p:cNvSpPr/>
                    <p:nvPr/>
                  </p:nvSpPr>
                  <p:spPr>
                    <a:xfrm>
                      <a:off x="-1797212" y="4551007"/>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Shape 48">
                      <a:extLst>
                        <a:ext uri="{FF2B5EF4-FFF2-40B4-BE49-F238E27FC236}">
                          <a16:creationId xmlns:a16="http://schemas.microsoft.com/office/drawing/2014/main" id="{7504177C-173F-236A-C2AE-11CC986CF1AF}"/>
                        </a:ext>
                      </a:extLst>
                    </p:cNvPr>
                    <p:cNvSpPr/>
                    <p:nvPr/>
                  </p:nvSpPr>
                  <p:spPr>
                    <a:xfrm>
                      <a:off x="-1797212" y="4658501"/>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8D182F0A-8045-E315-21B6-7B36E2F8F244}"/>
                        </a:ext>
                      </a:extLst>
                    </p:cNvPr>
                    <p:cNvSpPr/>
                    <p:nvPr/>
                  </p:nvSpPr>
                  <p:spPr>
                    <a:xfrm>
                      <a:off x="-1797212" y="4766001"/>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00B17F41-5A5D-3C56-E014-6DE2F52D5D54}"/>
                        </a:ext>
                      </a:extLst>
                    </p:cNvPr>
                    <p:cNvSpPr/>
                    <p:nvPr/>
                  </p:nvSpPr>
                  <p:spPr>
                    <a:xfrm>
                      <a:off x="-1797212" y="4873495"/>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1F1DD40E-9607-2ACE-22C3-F021E59E2FF9}"/>
                        </a:ext>
                      </a:extLst>
                    </p:cNvPr>
                    <p:cNvSpPr/>
                    <p:nvPr/>
                  </p:nvSpPr>
                  <p:spPr>
                    <a:xfrm>
                      <a:off x="-1797212" y="4980990"/>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6" name="Graphic 8">
                    <a:extLst>
                      <a:ext uri="{FF2B5EF4-FFF2-40B4-BE49-F238E27FC236}">
                        <a16:creationId xmlns:a16="http://schemas.microsoft.com/office/drawing/2014/main" id="{C97259DC-AEF6-5736-AAEE-AD6934ED42CA}"/>
                      </a:ext>
                    </a:extLst>
                  </p:cNvPr>
                  <p:cNvGrpSpPr/>
                  <p:nvPr/>
                </p:nvGrpSpPr>
                <p:grpSpPr>
                  <a:xfrm>
                    <a:off x="-1670620" y="4551007"/>
                    <a:ext cx="59771" cy="486825"/>
                    <a:chOff x="-1670620" y="4551007"/>
                    <a:chExt cx="59771" cy="486825"/>
                  </a:xfrm>
                  <a:solidFill>
                    <a:srgbClr val="FFFFFF"/>
                  </a:solidFill>
                </p:grpSpPr>
                <p:sp>
                  <p:nvSpPr>
                    <p:cNvPr id="43" name="Freeform: Shape 42">
                      <a:extLst>
                        <a:ext uri="{FF2B5EF4-FFF2-40B4-BE49-F238E27FC236}">
                          <a16:creationId xmlns:a16="http://schemas.microsoft.com/office/drawing/2014/main" id="{BA5E989B-691C-A404-E05C-C77F10607C3C}"/>
                        </a:ext>
                      </a:extLst>
                    </p:cNvPr>
                    <p:cNvSpPr/>
                    <p:nvPr/>
                  </p:nvSpPr>
                  <p:spPr>
                    <a:xfrm>
                      <a:off x="-1670620" y="4551007"/>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Shape 43">
                      <a:extLst>
                        <a:ext uri="{FF2B5EF4-FFF2-40B4-BE49-F238E27FC236}">
                          <a16:creationId xmlns:a16="http://schemas.microsoft.com/office/drawing/2014/main" id="{5FDE60D9-DE3B-621C-0E76-CFAED0789835}"/>
                        </a:ext>
                      </a:extLst>
                    </p:cNvPr>
                    <p:cNvSpPr/>
                    <p:nvPr/>
                  </p:nvSpPr>
                  <p:spPr>
                    <a:xfrm>
                      <a:off x="-1670620" y="4658501"/>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BB3DBD36-66D6-F397-191A-F70551011986}"/>
                        </a:ext>
                      </a:extLst>
                    </p:cNvPr>
                    <p:cNvSpPr/>
                    <p:nvPr/>
                  </p:nvSpPr>
                  <p:spPr>
                    <a:xfrm>
                      <a:off x="-1670620" y="4766001"/>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Shape 45">
                      <a:extLst>
                        <a:ext uri="{FF2B5EF4-FFF2-40B4-BE49-F238E27FC236}">
                          <a16:creationId xmlns:a16="http://schemas.microsoft.com/office/drawing/2014/main" id="{9BC82875-35B1-0D52-DCDB-33B582216AC0}"/>
                        </a:ext>
                      </a:extLst>
                    </p:cNvPr>
                    <p:cNvSpPr/>
                    <p:nvPr/>
                  </p:nvSpPr>
                  <p:spPr>
                    <a:xfrm>
                      <a:off x="-1670620" y="4873495"/>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C5AA3696-1137-D94B-9DBC-0EAF8C944415}"/>
                        </a:ext>
                      </a:extLst>
                    </p:cNvPr>
                    <p:cNvSpPr/>
                    <p:nvPr/>
                  </p:nvSpPr>
                  <p:spPr>
                    <a:xfrm>
                      <a:off x="-1670620" y="4980990"/>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7" name="Graphic 8">
                    <a:extLst>
                      <a:ext uri="{FF2B5EF4-FFF2-40B4-BE49-F238E27FC236}">
                        <a16:creationId xmlns:a16="http://schemas.microsoft.com/office/drawing/2014/main" id="{42AE81BC-F09D-1515-AB1E-D67258363C80}"/>
                      </a:ext>
                    </a:extLst>
                  </p:cNvPr>
                  <p:cNvGrpSpPr/>
                  <p:nvPr/>
                </p:nvGrpSpPr>
                <p:grpSpPr>
                  <a:xfrm>
                    <a:off x="-1544029" y="4551007"/>
                    <a:ext cx="59771" cy="486825"/>
                    <a:chOff x="-1544029" y="4551007"/>
                    <a:chExt cx="59771" cy="486825"/>
                  </a:xfrm>
                  <a:solidFill>
                    <a:srgbClr val="FFFFFF"/>
                  </a:solidFill>
                </p:grpSpPr>
                <p:sp>
                  <p:nvSpPr>
                    <p:cNvPr id="38" name="Freeform: Shape 37">
                      <a:extLst>
                        <a:ext uri="{FF2B5EF4-FFF2-40B4-BE49-F238E27FC236}">
                          <a16:creationId xmlns:a16="http://schemas.microsoft.com/office/drawing/2014/main" id="{79DE2DC5-4277-DDCB-8ABB-E2C9368263F8}"/>
                        </a:ext>
                      </a:extLst>
                    </p:cNvPr>
                    <p:cNvSpPr/>
                    <p:nvPr/>
                  </p:nvSpPr>
                  <p:spPr>
                    <a:xfrm>
                      <a:off x="-1544029" y="4551007"/>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Shape 38">
                      <a:extLst>
                        <a:ext uri="{FF2B5EF4-FFF2-40B4-BE49-F238E27FC236}">
                          <a16:creationId xmlns:a16="http://schemas.microsoft.com/office/drawing/2014/main" id="{620F696F-B3B5-32C0-2D31-69F99B0B8A16}"/>
                        </a:ext>
                      </a:extLst>
                    </p:cNvPr>
                    <p:cNvSpPr/>
                    <p:nvPr/>
                  </p:nvSpPr>
                  <p:spPr>
                    <a:xfrm>
                      <a:off x="-1544029" y="4658501"/>
                      <a:ext cx="59771" cy="56847"/>
                    </a:xfrm>
                    <a:custGeom>
                      <a:avLst/>
                      <a:gdLst>
                        <a:gd name="connsiteX0" fmla="*/ 29888 w 59771"/>
                        <a:gd name="connsiteY0" fmla="*/ 0 h 56847"/>
                        <a:gd name="connsiteX1" fmla="*/ 36942 w 59771"/>
                        <a:gd name="connsiteY1" fmla="*/ 21716 h 56847"/>
                        <a:gd name="connsiteX2" fmla="*/ 59771 w 59771"/>
                        <a:gd name="connsiteY2" fmla="*/ 21716 h 56847"/>
                        <a:gd name="connsiteX3" fmla="*/ 41303 w 59771"/>
                        <a:gd name="connsiteY3" fmla="*/ 35136 h 56847"/>
                        <a:gd name="connsiteX4" fmla="*/ 48357 w 59771"/>
                        <a:gd name="connsiteY4" fmla="*/ 56848 h 56847"/>
                        <a:gd name="connsiteX5" fmla="*/ 29888 w 59771"/>
                        <a:gd name="connsiteY5" fmla="*/ 43428 h 56847"/>
                        <a:gd name="connsiteX6" fmla="*/ 11414 w 59771"/>
                        <a:gd name="connsiteY6" fmla="*/ 56848 h 56847"/>
                        <a:gd name="connsiteX7" fmla="*/ 18469 w 59771"/>
                        <a:gd name="connsiteY7" fmla="*/ 35136 h 56847"/>
                        <a:gd name="connsiteX8" fmla="*/ 0 w 59771"/>
                        <a:gd name="connsiteY8" fmla="*/ 21716 h 56847"/>
                        <a:gd name="connsiteX9" fmla="*/ 22829 w 59771"/>
                        <a:gd name="connsiteY9" fmla="*/ 21716 h 56847"/>
                        <a:gd name="connsiteX10" fmla="*/ 29888 w 59771"/>
                        <a:gd name="connsiteY10" fmla="*/ 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7">
                          <a:moveTo>
                            <a:pt x="29888" y="0"/>
                          </a:moveTo>
                          <a:lnTo>
                            <a:pt x="36942" y="21716"/>
                          </a:lnTo>
                          <a:lnTo>
                            <a:pt x="59771" y="21716"/>
                          </a:lnTo>
                          <a:lnTo>
                            <a:pt x="41303" y="35136"/>
                          </a:lnTo>
                          <a:lnTo>
                            <a:pt x="48357" y="56848"/>
                          </a:lnTo>
                          <a:lnTo>
                            <a:pt x="29888" y="43428"/>
                          </a:lnTo>
                          <a:lnTo>
                            <a:pt x="11414" y="56848"/>
                          </a:lnTo>
                          <a:lnTo>
                            <a:pt x="18469" y="35136"/>
                          </a:lnTo>
                          <a:lnTo>
                            <a:pt x="0" y="21716"/>
                          </a:lnTo>
                          <a:lnTo>
                            <a:pt x="22829" y="21716"/>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Shape 39">
                      <a:extLst>
                        <a:ext uri="{FF2B5EF4-FFF2-40B4-BE49-F238E27FC236}">
                          <a16:creationId xmlns:a16="http://schemas.microsoft.com/office/drawing/2014/main" id="{1C1687F2-A5F8-607D-069A-EA524F9CC48D}"/>
                        </a:ext>
                      </a:extLst>
                    </p:cNvPr>
                    <p:cNvSpPr/>
                    <p:nvPr/>
                  </p:nvSpPr>
                  <p:spPr>
                    <a:xfrm>
                      <a:off x="-1544029" y="4766001"/>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Shape 40">
                      <a:extLst>
                        <a:ext uri="{FF2B5EF4-FFF2-40B4-BE49-F238E27FC236}">
                          <a16:creationId xmlns:a16="http://schemas.microsoft.com/office/drawing/2014/main" id="{C88F274F-57B6-E6B3-3C6D-7F50B75B337D}"/>
                        </a:ext>
                      </a:extLst>
                    </p:cNvPr>
                    <p:cNvSpPr/>
                    <p:nvPr/>
                  </p:nvSpPr>
                  <p:spPr>
                    <a:xfrm>
                      <a:off x="-1544029" y="4873495"/>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Shape 41">
                      <a:extLst>
                        <a:ext uri="{FF2B5EF4-FFF2-40B4-BE49-F238E27FC236}">
                          <a16:creationId xmlns:a16="http://schemas.microsoft.com/office/drawing/2014/main" id="{E42B114D-E96F-EEE5-32CA-3DE589ACB2EE}"/>
                        </a:ext>
                      </a:extLst>
                    </p:cNvPr>
                    <p:cNvSpPr/>
                    <p:nvPr/>
                  </p:nvSpPr>
                  <p:spPr>
                    <a:xfrm>
                      <a:off x="-1544029" y="4980990"/>
                      <a:ext cx="59771" cy="56842"/>
                    </a:xfrm>
                    <a:custGeom>
                      <a:avLst/>
                      <a:gdLst>
                        <a:gd name="connsiteX0" fmla="*/ 29888 w 59771"/>
                        <a:gd name="connsiteY0" fmla="*/ 0 h 56842"/>
                        <a:gd name="connsiteX1" fmla="*/ 36942 w 59771"/>
                        <a:gd name="connsiteY1" fmla="*/ 21711 h 56842"/>
                        <a:gd name="connsiteX2" fmla="*/ 59771 w 59771"/>
                        <a:gd name="connsiteY2" fmla="*/ 21711 h 56842"/>
                        <a:gd name="connsiteX3" fmla="*/ 41303 w 59771"/>
                        <a:gd name="connsiteY3" fmla="*/ 35131 h 56842"/>
                        <a:gd name="connsiteX4" fmla="*/ 48357 w 59771"/>
                        <a:gd name="connsiteY4" fmla="*/ 56843 h 56842"/>
                        <a:gd name="connsiteX5" fmla="*/ 29888 w 59771"/>
                        <a:gd name="connsiteY5" fmla="*/ 43423 h 56842"/>
                        <a:gd name="connsiteX6" fmla="*/ 11414 w 59771"/>
                        <a:gd name="connsiteY6" fmla="*/ 56843 h 56842"/>
                        <a:gd name="connsiteX7" fmla="*/ 18469 w 59771"/>
                        <a:gd name="connsiteY7" fmla="*/ 35131 h 56842"/>
                        <a:gd name="connsiteX8" fmla="*/ 0 w 59771"/>
                        <a:gd name="connsiteY8" fmla="*/ 21711 h 56842"/>
                        <a:gd name="connsiteX9" fmla="*/ 22829 w 59771"/>
                        <a:gd name="connsiteY9" fmla="*/ 21711 h 56842"/>
                        <a:gd name="connsiteX10" fmla="*/ 29888 w 59771"/>
                        <a:gd name="connsiteY10" fmla="*/ 0 h 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71" h="56842">
                          <a:moveTo>
                            <a:pt x="29888" y="0"/>
                          </a:moveTo>
                          <a:lnTo>
                            <a:pt x="36942" y="21711"/>
                          </a:lnTo>
                          <a:lnTo>
                            <a:pt x="59771" y="21711"/>
                          </a:lnTo>
                          <a:lnTo>
                            <a:pt x="41303" y="35131"/>
                          </a:lnTo>
                          <a:lnTo>
                            <a:pt x="48357" y="56843"/>
                          </a:lnTo>
                          <a:lnTo>
                            <a:pt x="29888" y="43423"/>
                          </a:lnTo>
                          <a:lnTo>
                            <a:pt x="11414" y="56843"/>
                          </a:lnTo>
                          <a:lnTo>
                            <a:pt x="18469" y="35131"/>
                          </a:lnTo>
                          <a:lnTo>
                            <a:pt x="0" y="21711"/>
                          </a:lnTo>
                          <a:lnTo>
                            <a:pt x="22829" y="21711"/>
                          </a:lnTo>
                          <a:lnTo>
                            <a:pt x="29888" y="0"/>
                          </a:lnTo>
                          <a:close/>
                        </a:path>
                      </a:pathLst>
                    </a:custGeom>
                    <a:solidFill>
                      <a:srgbClr val="FFFFFF"/>
                    </a:solidFill>
                    <a:ln w="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grpSp>
      <p:sp>
        <p:nvSpPr>
          <p:cNvPr id="6" name="Rectangle: Rounded Corners 5">
            <a:extLst>
              <a:ext uri="{FF2B5EF4-FFF2-40B4-BE49-F238E27FC236}">
                <a16:creationId xmlns:a16="http://schemas.microsoft.com/office/drawing/2014/main" id="{AAA64BD3-A34E-E036-A4EB-273AB994FEB5}"/>
              </a:ext>
            </a:extLst>
          </p:cNvPr>
          <p:cNvSpPr/>
          <p:nvPr/>
        </p:nvSpPr>
        <p:spPr>
          <a:xfrm>
            <a:off x="6839813" y="1251201"/>
            <a:ext cx="5145708" cy="4561778"/>
          </a:xfrm>
          <a:prstGeom prst="roundRect">
            <a:avLst>
              <a:gd name="adj" fmla="val 2787"/>
            </a:avLst>
          </a:prstGeom>
          <a:solidFill>
            <a:schemeClr val="accent2"/>
          </a:solidFill>
          <a:ln>
            <a:noFill/>
          </a:ln>
          <a:effectLst>
            <a:outerShdw blurRad="63500" sx="102000" sy="102000" algn="ctr"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74320" tIns="1371600" rIns="274320" bIns="365760" rtlCol="0" anchor="t">
            <a:norm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254" name="Rectangle: Rounded Corners 253">
            <a:extLst>
              <a:ext uri="{FF2B5EF4-FFF2-40B4-BE49-F238E27FC236}">
                <a16:creationId xmlns:a16="http://schemas.microsoft.com/office/drawing/2014/main" id="{5EFE5017-3E04-7612-AB3D-98AAF4409694}"/>
              </a:ext>
            </a:extLst>
          </p:cNvPr>
          <p:cNvSpPr/>
          <p:nvPr/>
        </p:nvSpPr>
        <p:spPr>
          <a:xfrm>
            <a:off x="8778937" y="1181310"/>
            <a:ext cx="1267461" cy="722842"/>
          </a:xfrm>
          <a:prstGeom prst="roundRect">
            <a:avLst>
              <a:gd name="adj" fmla="val 4873"/>
            </a:avLst>
          </a:prstGeom>
          <a:solidFill>
            <a:schemeClr val="bg1"/>
          </a:solidFill>
          <a:ln w="444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93" name="Table 92">
            <a:extLst>
              <a:ext uri="{FF2B5EF4-FFF2-40B4-BE49-F238E27FC236}">
                <a16:creationId xmlns:a16="http://schemas.microsoft.com/office/drawing/2014/main" id="{89522F4B-BD72-A34B-0497-D93B31F075B2}"/>
              </a:ext>
            </a:extLst>
          </p:cNvPr>
          <p:cNvGraphicFramePr>
            <a:graphicFrameLocks noGrp="1"/>
          </p:cNvGraphicFramePr>
          <p:nvPr/>
        </p:nvGraphicFramePr>
        <p:xfrm>
          <a:off x="6981782" y="2597869"/>
          <a:ext cx="4917221" cy="1066800"/>
        </p:xfrm>
        <a:graphic>
          <a:graphicData uri="http://schemas.openxmlformats.org/drawingml/2006/table">
            <a:tbl>
              <a:tblPr firstRow="1" bandRow="1">
                <a:tableStyleId>{21E4AEA4-8DFA-4A89-87EB-49C32662AFE0}</a:tableStyleId>
              </a:tblPr>
              <a:tblGrid>
                <a:gridCol w="3904853">
                  <a:extLst>
                    <a:ext uri="{9D8B030D-6E8A-4147-A177-3AD203B41FA5}">
                      <a16:colId xmlns:a16="http://schemas.microsoft.com/office/drawing/2014/main" val="1562878602"/>
                    </a:ext>
                  </a:extLst>
                </a:gridCol>
                <a:gridCol w="506184">
                  <a:extLst>
                    <a:ext uri="{9D8B030D-6E8A-4147-A177-3AD203B41FA5}">
                      <a16:colId xmlns:a16="http://schemas.microsoft.com/office/drawing/2014/main" val="3972445977"/>
                    </a:ext>
                  </a:extLst>
                </a:gridCol>
                <a:gridCol w="506184">
                  <a:extLst>
                    <a:ext uri="{9D8B030D-6E8A-4147-A177-3AD203B41FA5}">
                      <a16:colId xmlns:a16="http://schemas.microsoft.com/office/drawing/2014/main" val="813324880"/>
                    </a:ext>
                  </a:extLst>
                </a:gridCol>
              </a:tblGrid>
              <a:tr h="0">
                <a:tc gridSpan="3">
                  <a:txBody>
                    <a:bodyPr/>
                    <a:lstStyle/>
                    <a:p>
                      <a:pPr algn="l"/>
                      <a:r>
                        <a:rPr lang="en-US" sz="1200" b="0">
                          <a:solidFill>
                            <a:schemeClr val="bg1"/>
                          </a:solidFill>
                        </a:rPr>
                        <a:t>ESC 2024 Guideline</a:t>
                      </a:r>
                      <a:r>
                        <a:rPr lang="en-US" sz="1200" b="0" baseline="30000">
                          <a:solidFill>
                            <a:schemeClr val="bg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200" baseline="30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1200" b="1" baseline="30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8642575"/>
                  </a:ext>
                </a:extLst>
              </a:tr>
              <a:tr h="0">
                <a:tc>
                  <a:txBody>
                    <a:bodyPr/>
                    <a:lstStyle/>
                    <a:p>
                      <a:r>
                        <a:rPr lang="en-US" sz="1000" b="1">
                          <a:solidFill>
                            <a:schemeClr val="tx1"/>
                          </a:solidFill>
                        </a:rPr>
                        <a:t>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a:solidFill>
                            <a:schemeClr val="tx1"/>
                          </a:solidFill>
                        </a:rPr>
                        <a:t>COR</a:t>
                      </a:r>
                      <a:r>
                        <a:rPr lang="en-US" sz="1000" b="1" baseline="30000">
                          <a:solidFill>
                            <a:schemeClr val="tx1"/>
                          </a:solidFill>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000" b="1">
                          <a:solidFill>
                            <a:schemeClr val="tx1"/>
                          </a:solidFill>
                        </a:rPr>
                        <a:t>LOE</a:t>
                      </a:r>
                      <a:r>
                        <a:rPr lang="en-US" sz="1000" b="1" baseline="30000">
                          <a:solidFill>
                            <a:schemeClr val="tx1"/>
                          </a:solidFill>
                        </a:rPr>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07955916"/>
                  </a:ext>
                </a:extLst>
              </a:tr>
              <a:tr h="215151">
                <a:tc>
                  <a:txBody>
                    <a:bodyPr/>
                    <a:lstStyle/>
                    <a:p>
                      <a:pPr algn="l"/>
                      <a:r>
                        <a:rPr lang="en-US" sz="1000"/>
                        <a:t>To reduce CVD risk, it is recommended that treated </a:t>
                      </a:r>
                      <a:r>
                        <a:rPr lang="en-US" sz="1000" b="1"/>
                        <a:t>SBP values </a:t>
                      </a:r>
                      <a:r>
                        <a:rPr lang="en-US" sz="1000"/>
                        <a:t>in most adults be </a:t>
                      </a:r>
                      <a:r>
                        <a:rPr lang="en-US" sz="1000" b="1"/>
                        <a:t>targeted to 120-129 mm Hg</a:t>
                      </a:r>
                      <a:r>
                        <a:rPr lang="en-US" sz="1000"/>
                        <a:t>, provided the treatment is well tolerated.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000" b="1"/>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635452847"/>
                  </a:ext>
                </a:extLst>
              </a:tr>
            </a:tbl>
          </a:graphicData>
        </a:graphic>
      </p:graphicFrame>
      <p:graphicFrame>
        <p:nvGraphicFramePr>
          <p:cNvPr id="98" name="Table 97">
            <a:extLst>
              <a:ext uri="{FF2B5EF4-FFF2-40B4-BE49-F238E27FC236}">
                <a16:creationId xmlns:a16="http://schemas.microsoft.com/office/drawing/2014/main" id="{0779084B-A9A7-7757-426E-A60A26E1CA4A}"/>
              </a:ext>
            </a:extLst>
          </p:cNvPr>
          <p:cNvGraphicFramePr>
            <a:graphicFrameLocks noGrp="1"/>
          </p:cNvGraphicFramePr>
          <p:nvPr/>
        </p:nvGraphicFramePr>
        <p:xfrm>
          <a:off x="6981782" y="3754025"/>
          <a:ext cx="4917220" cy="1889760"/>
        </p:xfrm>
        <a:graphic>
          <a:graphicData uri="http://schemas.openxmlformats.org/drawingml/2006/table">
            <a:tbl>
              <a:tblPr firstRow="1" bandRow="1">
                <a:tableStyleId>{21E4AEA4-8DFA-4A89-87EB-49C32662AFE0}</a:tableStyleId>
              </a:tblPr>
              <a:tblGrid>
                <a:gridCol w="3904852">
                  <a:extLst>
                    <a:ext uri="{9D8B030D-6E8A-4147-A177-3AD203B41FA5}">
                      <a16:colId xmlns:a16="http://schemas.microsoft.com/office/drawing/2014/main" val="1562878602"/>
                    </a:ext>
                  </a:extLst>
                </a:gridCol>
                <a:gridCol w="506184">
                  <a:extLst>
                    <a:ext uri="{9D8B030D-6E8A-4147-A177-3AD203B41FA5}">
                      <a16:colId xmlns:a16="http://schemas.microsoft.com/office/drawing/2014/main" val="2023197585"/>
                    </a:ext>
                  </a:extLst>
                </a:gridCol>
                <a:gridCol w="506184">
                  <a:extLst>
                    <a:ext uri="{9D8B030D-6E8A-4147-A177-3AD203B41FA5}">
                      <a16:colId xmlns:a16="http://schemas.microsoft.com/office/drawing/2014/main" val="813324880"/>
                    </a:ext>
                  </a:extLst>
                </a:gridCol>
              </a:tblGrid>
              <a:tr h="231310">
                <a:tc gridSpan="3">
                  <a:txBody>
                    <a:bodyPr/>
                    <a:lstStyle/>
                    <a:p>
                      <a:pPr algn="l"/>
                      <a:r>
                        <a:rPr lang="en-US" sz="1200" b="0">
                          <a:solidFill>
                            <a:schemeClr val="bg1"/>
                          </a:solidFill>
                        </a:rPr>
                        <a:t>ESH 2023 Guideline</a:t>
                      </a:r>
                      <a:r>
                        <a:rPr lang="en-US" sz="1200" b="0" baseline="30000">
                          <a:solidFill>
                            <a:schemeClr val="bg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IN"/>
                    </a:p>
                  </a:txBody>
                  <a:tcPr>
                    <a:lnL w="12700" cmpd="sng">
                      <a:noFill/>
                    </a:lnL>
                  </a:tcPr>
                </a:tc>
                <a:tc hMerge="1">
                  <a:txBody>
                    <a:bodyPr/>
                    <a:lstStyle/>
                    <a:p>
                      <a:pPr algn="ctr"/>
                      <a:endParaRPr lang="en-US" sz="1200" b="1" baseline="3000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642980173"/>
                  </a:ext>
                </a:extLst>
              </a:tr>
              <a:tr h="231310">
                <a:tc>
                  <a:txBody>
                    <a:bodyPr/>
                    <a:lstStyle/>
                    <a:p>
                      <a:r>
                        <a:rPr lang="en-US" sz="1000" b="1">
                          <a:solidFill>
                            <a:schemeClr val="tx1"/>
                          </a:solidFill>
                        </a:rPr>
                        <a:t>Recommendations and statements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COR</a:t>
                      </a:r>
                      <a:r>
                        <a:rPr lang="en-US" sz="1000" b="1" baseline="30000">
                          <a:solidFill>
                            <a:schemeClr val="tx1"/>
                          </a:solidFill>
                        </a:rPr>
                        <a:t>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LOE</a:t>
                      </a:r>
                      <a:r>
                        <a:rPr lang="en-US" sz="1000" b="1" baseline="30000">
                          <a:solidFill>
                            <a:schemeClr val="tx1"/>
                          </a:solidFill>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955916"/>
                  </a:ext>
                </a:extLst>
              </a:tr>
              <a:tr h="218459">
                <a:tc gridSpan="3">
                  <a:txBody>
                    <a:bodyPr/>
                    <a:lstStyle/>
                    <a:p>
                      <a:pPr algn="ctr"/>
                      <a:r>
                        <a:rPr lang="en-US" sz="1000" b="1"/>
                        <a:t>Patients 18 to 64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35452847"/>
                  </a:ext>
                </a:extLst>
              </a:tr>
              <a:tr h="231310">
                <a:tc>
                  <a:txBody>
                    <a:bodyPr/>
                    <a:lstStyle/>
                    <a:p>
                      <a:pPr algn="l"/>
                      <a:r>
                        <a:rPr lang="en-US" sz="1000"/>
                        <a:t>The goal is to lower </a:t>
                      </a:r>
                      <a:r>
                        <a:rPr lang="en-US" sz="1000" b="1"/>
                        <a:t>office BP to &lt;130/80 mm Hg</a:t>
                      </a:r>
                      <a:r>
                        <a:rPr lang="en-US" sz="1000" b="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000" b="1"/>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62029282"/>
                  </a:ext>
                </a:extLst>
              </a:tr>
              <a:tr h="218459">
                <a:tc gridSpan="3">
                  <a:txBody>
                    <a:bodyPr/>
                    <a:lstStyle/>
                    <a:p>
                      <a:pPr algn="ctr"/>
                      <a:r>
                        <a:rPr lang="en-US" sz="1000" b="1"/>
                        <a:t>Patients 65 to 79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12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45640666"/>
                  </a:ext>
                </a:extLst>
              </a:tr>
              <a:tr h="231310">
                <a:tc>
                  <a:txBody>
                    <a:bodyPr/>
                    <a:lstStyle/>
                    <a:p>
                      <a:pPr algn="l"/>
                      <a:r>
                        <a:rPr lang="en-US" sz="1000"/>
                        <a:t>The primary goal of treatment is to lower </a:t>
                      </a:r>
                      <a:r>
                        <a:rPr lang="en-US" sz="1000" b="1"/>
                        <a:t>BP to &lt;140/80 mm Hg</a:t>
                      </a:r>
                      <a:r>
                        <a:rPr lang="en-US" sz="10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000" b="1"/>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81491117"/>
                  </a:ext>
                </a:extLst>
              </a:tr>
              <a:tr h="384048">
                <a:tc>
                  <a:txBody>
                    <a:bodyPr/>
                    <a:lstStyle/>
                    <a:p>
                      <a:pPr algn="l"/>
                      <a:r>
                        <a:rPr lang="en-US" sz="1000"/>
                        <a:t>However, </a:t>
                      </a:r>
                      <a:r>
                        <a:rPr lang="en-US" sz="1000" b="1"/>
                        <a:t>lowering BP to below 130/80 mm Hg can be considered if treatment is well tolerated</a:t>
                      </a:r>
                      <a:r>
                        <a:rPr lang="en-US" sz="100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1">
                          <a:solidFill>
                            <a:schemeClr val="tx1"/>
                          </a:solidFill>
                        </a:rPr>
                        <a:t>II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E02"/>
                    </a:solidFill>
                  </a:tcPr>
                </a:tc>
                <a:tc>
                  <a:txBody>
                    <a:bodyPr/>
                    <a:lstStyle/>
                    <a:p>
                      <a:pPr algn="ctr"/>
                      <a:r>
                        <a:rPr lang="en-US" sz="1000" b="1"/>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24349013"/>
                  </a:ext>
                </a:extLst>
              </a:tr>
            </a:tbl>
          </a:graphicData>
        </a:graphic>
      </p:graphicFrame>
      <p:sp>
        <p:nvSpPr>
          <p:cNvPr id="29" name="TextBox 28">
            <a:extLst>
              <a:ext uri="{FF2B5EF4-FFF2-40B4-BE49-F238E27FC236}">
                <a16:creationId xmlns:a16="http://schemas.microsoft.com/office/drawing/2014/main" id="{0E151E8C-9B6D-7306-2190-60C83712D32C}"/>
              </a:ext>
            </a:extLst>
          </p:cNvPr>
          <p:cNvSpPr txBox="1"/>
          <p:nvPr/>
        </p:nvSpPr>
        <p:spPr>
          <a:xfrm>
            <a:off x="237227" y="2043991"/>
            <a:ext cx="6484743"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According to the new </a:t>
            </a: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AHA/ACC 2025 Guideline</a:t>
            </a: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 </a:t>
            </a:r>
            <a:b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the BP goal for most adults with confirmed HTN is </a:t>
            </a: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&lt;130 mm Hg/80 mm Hg </a:t>
            </a: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with   </a:t>
            </a: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encouragement to reach SBP &lt;120 mm Hg</a:t>
            </a:r>
            <a:r>
              <a:rPr kumimoji="0" lang="en-IN" sz="1400" b="1" i="0" u="none" strike="noStrike" kern="1200" cap="none" spc="0" normalizeH="0" baseline="30000" noProof="0">
                <a:ln>
                  <a:noFill/>
                </a:ln>
                <a:solidFill>
                  <a:srgbClr val="FFFFFF"/>
                </a:solidFill>
                <a:effectLst/>
                <a:uLnTx/>
                <a:uFillTx/>
                <a:latin typeface="Arial" panose="020B0604020202020204"/>
                <a:ea typeface="+mn-ea"/>
                <a:cs typeface="+mn-cs"/>
              </a:rPr>
              <a:t>1</a:t>
            </a:r>
          </a:p>
        </p:txBody>
      </p:sp>
      <p:sp>
        <p:nvSpPr>
          <p:cNvPr id="92" name="TextBox 91">
            <a:extLst>
              <a:ext uri="{FF2B5EF4-FFF2-40B4-BE49-F238E27FC236}">
                <a16:creationId xmlns:a16="http://schemas.microsoft.com/office/drawing/2014/main" id="{A0ADB57C-16F1-C426-FFE6-7E888C3CBCFA}"/>
              </a:ext>
            </a:extLst>
          </p:cNvPr>
          <p:cNvSpPr txBox="1"/>
          <p:nvPr/>
        </p:nvSpPr>
        <p:spPr>
          <a:xfrm>
            <a:off x="6839813" y="2044414"/>
            <a:ext cx="514570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Both the </a:t>
            </a: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ESC 2024 and ESH 2023 Guidelines</a:t>
            </a: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            recommend similar BP goals for most patients</a:t>
            </a:r>
          </a:p>
        </p:txBody>
      </p:sp>
      <p:graphicFrame>
        <p:nvGraphicFramePr>
          <p:cNvPr id="4" name="Table 3">
            <a:extLst>
              <a:ext uri="{FF2B5EF4-FFF2-40B4-BE49-F238E27FC236}">
                <a16:creationId xmlns:a16="http://schemas.microsoft.com/office/drawing/2014/main" id="{8E5BDDF3-391C-420A-734C-2C95BDC665EC}"/>
              </a:ext>
            </a:extLst>
          </p:cNvPr>
          <p:cNvGraphicFramePr>
            <a:graphicFrameLocks/>
          </p:cNvGraphicFramePr>
          <p:nvPr/>
        </p:nvGraphicFramePr>
        <p:xfrm>
          <a:off x="374859" y="2740984"/>
          <a:ext cx="6209477" cy="2924012"/>
        </p:xfrm>
        <a:graphic>
          <a:graphicData uri="http://schemas.openxmlformats.org/drawingml/2006/table">
            <a:tbl>
              <a:tblPr firstRow="1" bandRow="1">
                <a:effectLst/>
                <a:tableStyleId>{21E4AEA4-8DFA-4A89-87EB-49C32662AFE0}</a:tableStyleId>
              </a:tblPr>
              <a:tblGrid>
                <a:gridCol w="5119820">
                  <a:extLst>
                    <a:ext uri="{9D8B030D-6E8A-4147-A177-3AD203B41FA5}">
                      <a16:colId xmlns:a16="http://schemas.microsoft.com/office/drawing/2014/main" val="2773562539"/>
                    </a:ext>
                  </a:extLst>
                </a:gridCol>
                <a:gridCol w="580283">
                  <a:extLst>
                    <a:ext uri="{9D8B030D-6E8A-4147-A177-3AD203B41FA5}">
                      <a16:colId xmlns:a16="http://schemas.microsoft.com/office/drawing/2014/main" val="1694929928"/>
                    </a:ext>
                  </a:extLst>
                </a:gridCol>
                <a:gridCol w="509374">
                  <a:extLst>
                    <a:ext uri="{9D8B030D-6E8A-4147-A177-3AD203B41FA5}">
                      <a16:colId xmlns:a16="http://schemas.microsoft.com/office/drawing/2014/main" val="206206636"/>
                    </a:ext>
                  </a:extLst>
                </a:gridCol>
              </a:tblGrid>
              <a:tr h="222127">
                <a:tc>
                  <a:txBody>
                    <a:bodyPr/>
                    <a:lstStyle/>
                    <a:p>
                      <a:pPr algn="l"/>
                      <a:r>
                        <a:rPr lang="en-US" sz="1000">
                          <a:solidFill>
                            <a:schemeClr val="tx1"/>
                          </a:solidFill>
                        </a:rPr>
                        <a:t>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a:solidFill>
                            <a:schemeClr val="tx1"/>
                          </a:solidFill>
                        </a:rPr>
                        <a:t>COR</a:t>
                      </a:r>
                      <a:r>
                        <a:rPr lang="en-US" sz="1000" baseline="30000">
                          <a:solidFill>
                            <a:schemeClr val="tx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a:solidFill>
                            <a:schemeClr val="tx1"/>
                          </a:solidFill>
                        </a:rPr>
                        <a:t>LOE</a:t>
                      </a:r>
                      <a:r>
                        <a:rPr lang="en-US" sz="1000" baseline="30000">
                          <a:solidFill>
                            <a:schemeClr val="tx1"/>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76079737"/>
                  </a:ext>
                </a:extLst>
              </a:tr>
              <a:tr h="222127">
                <a:tc gridSpan="3">
                  <a:txBody>
                    <a:bodyPr/>
                    <a:lstStyle/>
                    <a:p>
                      <a:pPr algn="l"/>
                      <a:r>
                        <a:rPr lang="en-US" sz="1000">
                          <a:solidFill>
                            <a:schemeClr val="tx1"/>
                          </a:solidFill>
                        </a:rPr>
                        <a:t>For adults with confirmed HTN and who are at increased risk</a:t>
                      </a:r>
                      <a:r>
                        <a:rPr lang="en-US" sz="1000" baseline="30000">
                          <a:solidFill>
                            <a:schemeClr val="tx1"/>
                          </a:solidFill>
                        </a:rPr>
                        <a:t>a</a:t>
                      </a:r>
                      <a:r>
                        <a:rPr lang="en-US" sz="1000">
                          <a:solidFill>
                            <a:schemeClr val="tx1"/>
                          </a:solidFill>
                        </a:rPr>
                        <a:t> for CVD:</a:t>
                      </a:r>
                      <a:endParaRPr lang="en-US" sz="1000" baseline="30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sz="1000" baseline="30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a:endParaRPr lang="en-US" sz="1000" baseline="300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702428578"/>
                  </a:ext>
                </a:extLst>
              </a:tr>
              <a:tr h="456166">
                <a:tc>
                  <a:txBody>
                    <a:bodyPr/>
                    <a:lstStyle/>
                    <a:p>
                      <a:pPr algn="l"/>
                      <a:r>
                        <a:rPr lang="en-US" sz="1000"/>
                        <a:t>A </a:t>
                      </a:r>
                      <a:r>
                        <a:rPr lang="en-US" sz="1000" b="1"/>
                        <a:t>SBP goal of at least &lt;130 mm Hg with encouragement to achieve SBP &lt;120 mm Hg, is recommended</a:t>
                      </a:r>
                      <a:r>
                        <a:rPr lang="en-US" sz="1000"/>
                        <a:t> to reduce the risk of CV events and total mortality.</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AA71"/>
                    </a:solidFill>
                  </a:tcPr>
                </a:tc>
                <a:tc>
                  <a:txBody>
                    <a:bodyPr/>
                    <a:lstStyle/>
                    <a:p>
                      <a:pPr algn="ctr"/>
                      <a:r>
                        <a:rPr lang="en-US" sz="1000" b="1">
                          <a:solidFill>
                            <a:schemeClr val="bg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4875"/>
                    </a:solidFill>
                  </a:tcPr>
                </a:tc>
                <a:extLst>
                  <a:ext uri="{0D108BD9-81ED-4DB2-BD59-A6C34878D82A}">
                    <a16:rowId xmlns:a16="http://schemas.microsoft.com/office/drawing/2014/main" val="2349215577"/>
                  </a:ext>
                </a:extLst>
              </a:tr>
              <a:tr h="456166">
                <a:tc>
                  <a:txBody>
                    <a:bodyPr/>
                    <a:lstStyle/>
                    <a:p>
                      <a:pPr algn="l"/>
                      <a:r>
                        <a:rPr lang="en-US" sz="1000"/>
                        <a:t>A </a:t>
                      </a:r>
                      <a:r>
                        <a:rPr lang="en-US" sz="1000" b="1"/>
                        <a:t>DBP target of &lt;80 mm Hg is recommended </a:t>
                      </a:r>
                      <a:r>
                        <a:rPr lang="en-US" sz="1000"/>
                        <a:t>to reduce the risk of CV events and total mortality. </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AA71"/>
                    </a:solidFill>
                  </a:tcPr>
                </a:tc>
                <a:tc>
                  <a:txBody>
                    <a:bodyPr/>
                    <a:lstStyle/>
                    <a:p>
                      <a:pPr algn="ctr"/>
                      <a:r>
                        <a:rPr lang="en-US" sz="1000" b="1">
                          <a:solidFill>
                            <a:schemeClr val="tx1"/>
                          </a:solidFill>
                        </a:rPr>
                        <a:t>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E9FD0"/>
                    </a:solidFill>
                  </a:tcPr>
                </a:tc>
                <a:extLst>
                  <a:ext uri="{0D108BD9-81ED-4DB2-BD59-A6C34878D82A}">
                    <a16:rowId xmlns:a16="http://schemas.microsoft.com/office/drawing/2014/main" val="775644561"/>
                  </a:ext>
                </a:extLst>
              </a:tr>
              <a:tr h="222127">
                <a:tc gridSpan="3">
                  <a:txBody>
                    <a:bodyPr/>
                    <a:lstStyle/>
                    <a:p>
                      <a:pPr algn="l"/>
                      <a:r>
                        <a:rPr lang="en-GB" sz="1000" b="0">
                          <a:solidFill>
                            <a:schemeClr val="tx1"/>
                          </a:solidFill>
                        </a:rPr>
                        <a:t>For adults with confirmed HTN, who are not at increased risk for CVD: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457"/>
                    </a:solidFill>
                  </a:tcPr>
                </a:tc>
                <a:tc hMerge="1">
                  <a:txBody>
                    <a:bodyPr/>
                    <a:lstStyle/>
                    <a:p>
                      <a:pPr algn="ctr"/>
                      <a:endParaRPr lang="en-US" sz="1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DBC"/>
                    </a:solidFill>
                  </a:tcPr>
                </a:tc>
                <a:extLst>
                  <a:ext uri="{0D108BD9-81ED-4DB2-BD59-A6C34878D82A}">
                    <a16:rowId xmlns:a16="http://schemas.microsoft.com/office/drawing/2014/main" val="4089945167"/>
                  </a:ext>
                </a:extLst>
              </a:tr>
              <a:tr h="360956">
                <a:tc>
                  <a:txBody>
                    <a:bodyPr/>
                    <a:lstStyle/>
                    <a:p>
                      <a:pPr algn="l"/>
                      <a:r>
                        <a:rPr lang="en-US" sz="1000" b="1"/>
                        <a:t>A SBP goal of &lt;130 mm Hg with encouragement to achieve SBP &lt;120 mm Hg, may be reasonable </a:t>
                      </a:r>
                      <a:r>
                        <a:rPr lang="en-US" sz="1000"/>
                        <a:t>to reduce the risk of further elevation of BP.</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rPr>
                        <a:t>2b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457"/>
                    </a:solidFill>
                  </a:tcPr>
                </a:tc>
                <a:tc>
                  <a:txBody>
                    <a:bodyPr/>
                    <a:lstStyle/>
                    <a:p>
                      <a:pPr algn="ctr"/>
                      <a:r>
                        <a:rPr lang="en-US" sz="1000" b="1">
                          <a:solidFill>
                            <a:schemeClr val="tx1"/>
                          </a:solidFill>
                        </a:rPr>
                        <a:t>B-NR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DBC"/>
                    </a:solidFill>
                  </a:tcPr>
                </a:tc>
                <a:extLst>
                  <a:ext uri="{0D108BD9-81ED-4DB2-BD59-A6C34878D82A}">
                    <a16:rowId xmlns:a16="http://schemas.microsoft.com/office/drawing/2014/main" val="1552827905"/>
                  </a:ext>
                </a:extLst>
              </a:tr>
              <a:tr h="241280">
                <a:tc>
                  <a:txBody>
                    <a:bodyPr/>
                    <a:lstStyle/>
                    <a:p>
                      <a:pPr algn="l"/>
                      <a:r>
                        <a:rPr lang="en-US" sz="1000"/>
                        <a:t>A </a:t>
                      </a:r>
                      <a:r>
                        <a:rPr lang="en-US" sz="1000" b="1"/>
                        <a:t>DBP target of &lt;80 mm Hg may be reasonable </a:t>
                      </a:r>
                      <a:r>
                        <a:rPr lang="en-US" sz="1000"/>
                        <a:t>to reduce the risk of CV events. </a:t>
                      </a:r>
                      <a:endParaRPr lang="en-GB"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rPr>
                        <a:t>2b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457"/>
                    </a:solidFill>
                  </a:tcPr>
                </a:tc>
                <a:tc>
                  <a:txBody>
                    <a:bodyPr/>
                    <a:lstStyle/>
                    <a:p>
                      <a:pPr algn="ctr"/>
                      <a:r>
                        <a:rPr lang="en-US" sz="1000" b="1">
                          <a:solidFill>
                            <a:schemeClr val="tx1"/>
                          </a:solidFill>
                        </a:rPr>
                        <a:t>B-NR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DBC"/>
                    </a:solidFill>
                  </a:tcPr>
                </a:tc>
                <a:extLst>
                  <a:ext uri="{0D108BD9-81ED-4DB2-BD59-A6C34878D82A}">
                    <a16:rowId xmlns:a16="http://schemas.microsoft.com/office/drawing/2014/main" val="2812154581"/>
                  </a:ext>
                </a:extLst>
              </a:tr>
              <a:tr h="222127">
                <a:tc gridSpan="3">
                  <a:txBody>
                    <a:bodyPr/>
                    <a:lstStyle/>
                    <a:p>
                      <a:pPr algn="l"/>
                      <a:r>
                        <a:rPr lang="en-GB" sz="1000" b="0">
                          <a:solidFill>
                            <a:schemeClr val="tx1"/>
                          </a:solidFill>
                        </a:rPr>
                        <a:t>For adults with hypertension for prevention of mild cognitive impairment and dementia: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B457"/>
                    </a:solidFill>
                  </a:tcPr>
                </a:tc>
                <a:tc hMerge="1">
                  <a:txBody>
                    <a:bodyPr/>
                    <a:lstStyle/>
                    <a:p>
                      <a:pPr algn="ctr"/>
                      <a:endParaRPr lang="en-US" sz="1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7DBC"/>
                    </a:solidFill>
                  </a:tcPr>
                </a:tc>
                <a:extLst>
                  <a:ext uri="{0D108BD9-81ED-4DB2-BD59-A6C34878D82A}">
                    <a16:rowId xmlns:a16="http://schemas.microsoft.com/office/drawing/2014/main" val="467789931"/>
                  </a:ext>
                </a:extLst>
              </a:tr>
              <a:tr h="360956">
                <a:tc>
                  <a:txBody>
                    <a:bodyPr/>
                    <a:lstStyle/>
                    <a:p>
                      <a:pPr algn="l"/>
                      <a:r>
                        <a:rPr lang="en-GB" sz="1000" b="0">
                          <a:solidFill>
                            <a:schemeClr val="tx1"/>
                          </a:solidFill>
                        </a:rPr>
                        <a:t>A goal of </a:t>
                      </a:r>
                      <a:r>
                        <a:rPr lang="en-GB" sz="1000" b="1">
                          <a:solidFill>
                            <a:schemeClr val="tx1"/>
                          </a:solidFill>
                        </a:rPr>
                        <a:t>SBP</a:t>
                      </a:r>
                      <a:r>
                        <a:rPr lang="en-GB" sz="1000" b="0">
                          <a:solidFill>
                            <a:schemeClr val="tx1"/>
                          </a:solidFill>
                        </a:rPr>
                        <a:t> </a:t>
                      </a:r>
                      <a:r>
                        <a:rPr lang="en-GB" sz="1000" b="1">
                          <a:solidFill>
                            <a:schemeClr val="tx1"/>
                          </a:solidFill>
                        </a:rPr>
                        <a:t>&lt;130 mm Hg </a:t>
                      </a:r>
                      <a:r>
                        <a:rPr lang="en-GB" sz="1000" b="0">
                          <a:solidFill>
                            <a:schemeClr val="tx1"/>
                          </a:solidFill>
                        </a:rPr>
                        <a:t>is recommended </a:t>
                      </a:r>
                      <a:r>
                        <a:rPr lang="en-GB" sz="1000" b="1">
                          <a:solidFill>
                            <a:schemeClr val="tx1"/>
                          </a:solidFill>
                        </a:rPr>
                        <a:t>to prevent mild cognitive impairment and dementia.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AA71"/>
                    </a:solidFill>
                  </a:tcPr>
                </a:tc>
                <a:tc>
                  <a:txBody>
                    <a:bodyPr/>
                    <a:lstStyle/>
                    <a:p>
                      <a:pPr algn="ctr"/>
                      <a:r>
                        <a:rPr lang="en-US" sz="1000" b="1">
                          <a:solidFill>
                            <a:schemeClr val="bg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14875"/>
                    </a:solidFill>
                  </a:tcPr>
                </a:tc>
                <a:extLst>
                  <a:ext uri="{0D108BD9-81ED-4DB2-BD59-A6C34878D82A}">
                    <a16:rowId xmlns:a16="http://schemas.microsoft.com/office/drawing/2014/main" val="1063352519"/>
                  </a:ext>
                </a:extLst>
              </a:tr>
            </a:tbl>
          </a:graphicData>
        </a:graphic>
      </p:graphicFrame>
      <p:sp>
        <p:nvSpPr>
          <p:cNvPr id="7" name="TextBox 6">
            <a:hlinkClick r:id="rId4" action="ppaction://hlinksldjump"/>
            <a:extLst>
              <a:ext uri="{FF2B5EF4-FFF2-40B4-BE49-F238E27FC236}">
                <a16:creationId xmlns:a16="http://schemas.microsoft.com/office/drawing/2014/main" id="{BCB636D1-DEC7-8939-7F46-546E675CD973}"/>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pic>
        <p:nvPicPr>
          <p:cNvPr id="28" name="Picture 27">
            <a:extLst>
              <a:ext uri="{FF2B5EF4-FFF2-40B4-BE49-F238E27FC236}">
                <a16:creationId xmlns:a16="http://schemas.microsoft.com/office/drawing/2014/main" id="{B386AC26-F300-D71B-2827-2DD40A9ECEA3}"/>
              </a:ext>
            </a:extLst>
          </p:cNvPr>
          <p:cNvPicPr>
            <a:picLocks noChangeAspect="1"/>
          </p:cNvPicPr>
          <p:nvPr/>
        </p:nvPicPr>
        <p:blipFill>
          <a:blip r:embed="rId5"/>
          <a:stretch>
            <a:fillRect/>
          </a:stretch>
        </p:blipFill>
        <p:spPr>
          <a:xfrm>
            <a:off x="8821480" y="1213547"/>
            <a:ext cx="1182374" cy="658368"/>
          </a:xfrm>
          <a:prstGeom prst="rect">
            <a:avLst/>
          </a:prstGeom>
        </p:spPr>
      </p:pic>
    </p:spTree>
    <p:custDataLst>
      <p:tags r:id="rId1"/>
    </p:custDataLst>
    <p:extLst>
      <p:ext uri="{BB962C8B-B14F-4D97-AF65-F5344CB8AC3E}">
        <p14:creationId xmlns:p14="http://schemas.microsoft.com/office/powerpoint/2010/main" val="361182253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0BAC6-50BD-DEDF-1872-5E330D7C4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5F32E-10E9-93FA-0917-2B7D7A84E437}"/>
              </a:ext>
            </a:extLst>
          </p:cNvPr>
          <p:cNvSpPr>
            <a:spLocks noGrp="1"/>
          </p:cNvSpPr>
          <p:nvPr>
            <p:ph type="title"/>
          </p:nvPr>
        </p:nvSpPr>
        <p:spPr>
          <a:xfrm>
            <a:off x="457200" y="228601"/>
            <a:ext cx="11277600" cy="800100"/>
          </a:xfrm>
        </p:spPr>
        <p:txBody>
          <a:bodyPr>
            <a:normAutofit fontScale="90000"/>
          </a:bodyPr>
          <a:lstStyle/>
          <a:p>
            <a:r>
              <a:rPr lang="en-US"/>
              <a:t>Patients are Still Not Achieving BP Control Despite Guideline Recommendations and Use of Antihypertensives</a:t>
            </a:r>
            <a:r>
              <a:rPr lang="en-US" baseline="30000"/>
              <a:t>1</a:t>
            </a:r>
          </a:p>
        </p:txBody>
      </p:sp>
      <p:sp>
        <p:nvSpPr>
          <p:cNvPr id="3" name="Slide Number Placeholder 2">
            <a:extLst>
              <a:ext uri="{FF2B5EF4-FFF2-40B4-BE49-F238E27FC236}">
                <a16:creationId xmlns:a16="http://schemas.microsoft.com/office/drawing/2014/main" id="{6978F5AF-1B76-3583-05B5-A71B3BFF2F22}"/>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14</a:t>
            </a:fld>
            <a:endParaRPr lang="en-US"/>
          </a:p>
        </p:txBody>
      </p:sp>
      <p:sp>
        <p:nvSpPr>
          <p:cNvPr id="1244" name="Text Placeholder 1243">
            <a:extLst>
              <a:ext uri="{FF2B5EF4-FFF2-40B4-BE49-F238E27FC236}">
                <a16:creationId xmlns:a16="http://schemas.microsoft.com/office/drawing/2014/main" id="{B5BEC535-6B2B-8969-9AB5-86045D37457E}"/>
              </a:ext>
            </a:extLst>
          </p:cNvPr>
          <p:cNvSpPr>
            <a:spLocks noGrp="1"/>
          </p:cNvSpPr>
          <p:nvPr>
            <p:ph type="body" sz="quarter" idx="13"/>
          </p:nvPr>
        </p:nvSpPr>
        <p:spPr>
          <a:xfrm>
            <a:off x="457200" y="5851525"/>
            <a:ext cx="11277600" cy="1006475"/>
          </a:xfrm>
        </p:spPr>
        <p:txBody>
          <a:bodyPr>
            <a:noAutofit/>
          </a:bodyPr>
          <a:lstStyle/>
          <a:p>
            <a:r>
              <a:rPr lang="en-US" baseline="30000" err="1"/>
              <a:t>a</a:t>
            </a:r>
            <a:r>
              <a:rPr lang="en-US" err="1"/>
              <a:t>Estimated</a:t>
            </a:r>
            <a:r>
              <a:rPr lang="en-US"/>
              <a:t> global prevalence of HTN in 2019 was 652 million in men and 626 million in women aged 30–79 years; </a:t>
            </a:r>
            <a:r>
              <a:rPr lang="en-US" baseline="30000" err="1"/>
              <a:t>b</a:t>
            </a:r>
            <a:r>
              <a:rPr lang="en-US" err="1"/>
              <a:t>Data</a:t>
            </a:r>
            <a:r>
              <a:rPr lang="en-US"/>
              <a:t> from surveys was input into a Bayesian hierarchical model fitted with a Monte Carlo algorithm for the primary outcome of HTN prevalence, diagnosis, treatment, and control; </a:t>
            </a:r>
            <a:r>
              <a:rPr lang="en-US" baseline="30000" err="1"/>
              <a:t>c</a:t>
            </a:r>
            <a:r>
              <a:rPr lang="en-US" err="1"/>
              <a:t>Data</a:t>
            </a:r>
            <a:r>
              <a:rPr lang="en-US"/>
              <a:t> from 1201 studies across 184 countries covering 99% of the global population, including 104 million participants aged 30–79 years; </a:t>
            </a:r>
            <a:r>
              <a:rPr lang="en-US" baseline="30000" err="1"/>
              <a:t>d</a:t>
            </a:r>
            <a:r>
              <a:rPr lang="en-US" err="1"/>
              <a:t>HTN</a:t>
            </a:r>
            <a:r>
              <a:rPr lang="en-US"/>
              <a:t> was defined as SBP ≥140 mm Hg, DBP ≥90 mm Hg, or taking medication for HTN; </a:t>
            </a:r>
            <a:r>
              <a:rPr lang="en-US" baseline="30000" err="1"/>
              <a:t>e</a:t>
            </a:r>
            <a:r>
              <a:rPr lang="en-US" err="1"/>
              <a:t>In</a:t>
            </a:r>
            <a:r>
              <a:rPr lang="en-US"/>
              <a:t> 2019, the rate of HTN control (defined as BP &lt;140/90 mm Hg and on antihypertensive) was 18% in men and 23% in women; </a:t>
            </a:r>
            <a:r>
              <a:rPr lang="en-US" baseline="30000" err="1"/>
              <a:t>f</a:t>
            </a:r>
            <a:r>
              <a:rPr lang="en-US" err="1"/>
              <a:t>The</a:t>
            </a:r>
            <a:r>
              <a:rPr lang="en-US"/>
              <a:t> treatment rate was 47% (95% credible interval, 43–51) in women and 38% (35–41) in men (of all cases of HTN, including diagnosed and undiagnosed). Less than half of those treated had achieved HTN control, with global control rates of 23% (20–27) for women and 18% (16–21) for men with HTN.</a:t>
            </a:r>
          </a:p>
          <a:p>
            <a:r>
              <a:rPr lang="en-US"/>
              <a:t>BP = blood pressure; DBP = diastolic blood pressure; HTN = hypertension; SBP = systolic blood pressure; WHO = World Health Organization. </a:t>
            </a:r>
          </a:p>
          <a:p>
            <a:r>
              <a:rPr lang="en-US"/>
              <a:t>1. NCD Risk Factor Collaboration (NCD-</a:t>
            </a:r>
            <a:r>
              <a:rPr lang="en-US" err="1"/>
              <a:t>RisC</a:t>
            </a:r>
            <a:r>
              <a:rPr lang="en-US"/>
              <a:t>). Lancet. 2021;398(10304):957-980; 2. WHO. 2023 Global Report on Hypertension. WHO website.</a:t>
            </a:r>
            <a:r>
              <a:rPr lang="en-US" altLang="en-US"/>
              <a:t> https://www.who.int/publications/i/item/9789240081062</a:t>
            </a:r>
            <a:r>
              <a:rPr lang="en-US"/>
              <a:t> </a:t>
            </a:r>
          </a:p>
        </p:txBody>
      </p:sp>
      <p:sp>
        <p:nvSpPr>
          <p:cNvPr id="4" name="TextBox 3">
            <a:extLst>
              <a:ext uri="{FF2B5EF4-FFF2-40B4-BE49-F238E27FC236}">
                <a16:creationId xmlns:a16="http://schemas.microsoft.com/office/drawing/2014/main" id="{6057D3A4-CA13-5F8E-D699-AA20FB902231}"/>
              </a:ext>
            </a:extLst>
          </p:cNvPr>
          <p:cNvSpPr txBox="1"/>
          <p:nvPr/>
        </p:nvSpPr>
        <p:spPr>
          <a:xfrm>
            <a:off x="457201" y="5186252"/>
            <a:ext cx="11277600" cy="374571"/>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tx1"/>
                </a:solidFill>
                <a:effectLst/>
                <a:uLnTx/>
                <a:uFillTx/>
                <a:latin typeface="Arial" panose="020B0604020202020204"/>
                <a:ea typeface="+mn-ea"/>
                <a:cs typeface="+mn-cs"/>
              </a:rPr>
              <a:t>The WHO projects global rates of hypertension control to be ~25% by 2050, if no additional effort is made</a:t>
            </a:r>
            <a:r>
              <a:rPr kumimoji="0" lang="en-US" sz="1600" b="1" i="0" u="none" strike="noStrike" kern="1200" cap="none" spc="0" normalizeH="0" baseline="30000" noProof="0">
                <a:ln>
                  <a:noFill/>
                </a:ln>
                <a:solidFill>
                  <a:schemeClr val="tx1"/>
                </a:solidFill>
                <a:effectLst/>
                <a:uLnTx/>
                <a:uFillTx/>
                <a:latin typeface="Arial" panose="020B0604020202020204"/>
                <a:ea typeface="+mn-ea"/>
                <a:cs typeface="+mn-cs"/>
              </a:rPr>
              <a:t>2</a:t>
            </a:r>
          </a:p>
        </p:txBody>
      </p:sp>
      <p:grpSp>
        <p:nvGrpSpPr>
          <p:cNvPr id="6" name="Group 5">
            <a:extLst>
              <a:ext uri="{FF2B5EF4-FFF2-40B4-BE49-F238E27FC236}">
                <a16:creationId xmlns:a16="http://schemas.microsoft.com/office/drawing/2014/main" id="{37308F0C-2154-31BB-E444-D6D48E6AAEE0}"/>
              </a:ext>
            </a:extLst>
          </p:cNvPr>
          <p:cNvGrpSpPr/>
          <p:nvPr/>
        </p:nvGrpSpPr>
        <p:grpSpPr>
          <a:xfrm>
            <a:off x="0" y="1158241"/>
            <a:ext cx="12192000" cy="3992880"/>
            <a:chOff x="0" y="1158241"/>
            <a:chExt cx="12192000" cy="3992880"/>
          </a:xfrm>
        </p:grpSpPr>
        <p:sp>
          <p:nvSpPr>
            <p:cNvPr id="13" name="Rectangle 12">
              <a:extLst>
                <a:ext uri="{FF2B5EF4-FFF2-40B4-BE49-F238E27FC236}">
                  <a16:creationId xmlns:a16="http://schemas.microsoft.com/office/drawing/2014/main" id="{D29B94F8-380F-1096-5790-82321A8F841C}"/>
                </a:ext>
              </a:extLst>
            </p:cNvPr>
            <p:cNvSpPr/>
            <p:nvPr/>
          </p:nvSpPr>
          <p:spPr>
            <a:xfrm>
              <a:off x="0" y="1158241"/>
              <a:ext cx="12192000" cy="39928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 name="Group 13">
              <a:extLst>
                <a:ext uri="{FF2B5EF4-FFF2-40B4-BE49-F238E27FC236}">
                  <a16:creationId xmlns:a16="http://schemas.microsoft.com/office/drawing/2014/main" id="{CB54DA00-CDDD-873A-49E2-D43164D02BF8}"/>
                </a:ext>
              </a:extLst>
            </p:cNvPr>
            <p:cNvGrpSpPr/>
            <p:nvPr/>
          </p:nvGrpSpPr>
          <p:grpSpPr>
            <a:xfrm>
              <a:off x="831340" y="1343295"/>
              <a:ext cx="10529320" cy="3622772"/>
              <a:chOff x="831340" y="1343295"/>
              <a:chExt cx="10529320" cy="3622772"/>
            </a:xfrm>
          </p:grpSpPr>
          <p:sp>
            <p:nvSpPr>
              <p:cNvPr id="16" name="Freeform: Shape 15">
                <a:extLst>
                  <a:ext uri="{FF2B5EF4-FFF2-40B4-BE49-F238E27FC236}">
                    <a16:creationId xmlns:a16="http://schemas.microsoft.com/office/drawing/2014/main" id="{A31BFA69-95B5-B491-E829-BB5D06EE1002}"/>
                  </a:ext>
                </a:extLst>
              </p:cNvPr>
              <p:cNvSpPr/>
              <p:nvPr/>
            </p:nvSpPr>
            <p:spPr>
              <a:xfrm>
                <a:off x="2937747" y="1597888"/>
                <a:ext cx="8422913" cy="1470387"/>
              </a:xfrm>
              <a:custGeom>
                <a:avLst/>
                <a:gdLst>
                  <a:gd name="connsiteX0" fmla="*/ 0 w 7236089"/>
                  <a:gd name="connsiteY0" fmla="*/ 0 h 1263204"/>
                  <a:gd name="connsiteX1" fmla="*/ 6977873 w 7236089"/>
                  <a:gd name="connsiteY1" fmla="*/ 0 h 1263204"/>
                  <a:gd name="connsiteX2" fmla="*/ 7236090 w 7236089"/>
                  <a:gd name="connsiteY2" fmla="*/ 258217 h 1263204"/>
                  <a:gd name="connsiteX3" fmla="*/ 7236090 w 7236089"/>
                  <a:gd name="connsiteY3" fmla="*/ 1263205 h 1263204"/>
                  <a:gd name="connsiteX4" fmla="*/ 0 w 7236089"/>
                  <a:gd name="connsiteY4" fmla="*/ 1263205 h 1263204"/>
                  <a:gd name="connsiteX5" fmla="*/ 0 w 7236089"/>
                  <a:gd name="connsiteY5" fmla="*/ 0 h 1263204"/>
                  <a:gd name="connsiteX6" fmla="*/ 0 w 7236089"/>
                  <a:gd name="connsiteY6" fmla="*/ 0 h 126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89" h="1263204">
                    <a:moveTo>
                      <a:pt x="0" y="0"/>
                    </a:moveTo>
                    <a:lnTo>
                      <a:pt x="6977873" y="0"/>
                    </a:lnTo>
                    <a:cubicBezTo>
                      <a:pt x="7120381" y="0"/>
                      <a:pt x="7236090" y="115709"/>
                      <a:pt x="7236090" y="258217"/>
                    </a:cubicBezTo>
                    <a:lnTo>
                      <a:pt x="7236090" y="1263205"/>
                    </a:lnTo>
                    <a:lnTo>
                      <a:pt x="0" y="1263205"/>
                    </a:lnTo>
                    <a:lnTo>
                      <a:pt x="0" y="0"/>
                    </a:lnTo>
                    <a:lnTo>
                      <a:pt x="0" y="0"/>
                    </a:lnTo>
                    <a:close/>
                  </a:path>
                </a:pathLst>
              </a:custGeom>
              <a:solidFill>
                <a:schemeClr val="accent2"/>
              </a:solidFill>
              <a:ln w="2847"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DA6B2988-F037-BA45-842D-240D600E2DC8}"/>
                  </a:ext>
                </a:extLst>
              </p:cNvPr>
              <p:cNvSpPr/>
              <p:nvPr/>
            </p:nvSpPr>
            <p:spPr>
              <a:xfrm>
                <a:off x="2937747" y="3241087"/>
                <a:ext cx="8422913" cy="1470387"/>
              </a:xfrm>
              <a:custGeom>
                <a:avLst/>
                <a:gdLst>
                  <a:gd name="connsiteX0" fmla="*/ 0 w 7236089"/>
                  <a:gd name="connsiteY0" fmla="*/ 0 h 1263204"/>
                  <a:gd name="connsiteX1" fmla="*/ 7236090 w 7236089"/>
                  <a:gd name="connsiteY1" fmla="*/ 0 h 1263204"/>
                  <a:gd name="connsiteX2" fmla="*/ 7236090 w 7236089"/>
                  <a:gd name="connsiteY2" fmla="*/ 1004988 h 1263204"/>
                  <a:gd name="connsiteX3" fmla="*/ 6977873 w 7236089"/>
                  <a:gd name="connsiteY3" fmla="*/ 1263205 h 1263204"/>
                  <a:gd name="connsiteX4" fmla="*/ 0 w 7236089"/>
                  <a:gd name="connsiteY4" fmla="*/ 1263205 h 1263204"/>
                  <a:gd name="connsiteX5" fmla="*/ 0 w 7236089"/>
                  <a:gd name="connsiteY5" fmla="*/ 0 h 1263204"/>
                  <a:gd name="connsiteX6" fmla="*/ 0 w 7236089"/>
                  <a:gd name="connsiteY6" fmla="*/ 0 h 126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89" h="1263204">
                    <a:moveTo>
                      <a:pt x="0" y="0"/>
                    </a:moveTo>
                    <a:lnTo>
                      <a:pt x="7236090" y="0"/>
                    </a:lnTo>
                    <a:lnTo>
                      <a:pt x="7236090" y="1004988"/>
                    </a:lnTo>
                    <a:cubicBezTo>
                      <a:pt x="7236090" y="1147496"/>
                      <a:pt x="7120381" y="1263205"/>
                      <a:pt x="6977873" y="1263205"/>
                    </a:cubicBezTo>
                    <a:lnTo>
                      <a:pt x="0" y="1263205"/>
                    </a:lnTo>
                    <a:lnTo>
                      <a:pt x="0" y="0"/>
                    </a:lnTo>
                    <a:lnTo>
                      <a:pt x="0" y="0"/>
                    </a:lnTo>
                    <a:close/>
                  </a:path>
                </a:pathLst>
              </a:custGeom>
              <a:solidFill>
                <a:schemeClr val="accent3">
                  <a:lumMod val="50000"/>
                </a:schemeClr>
              </a:solidFill>
              <a:ln w="2847" cap="flat">
                <a:noFill/>
                <a:prstDash val="solid"/>
                <a:miter/>
              </a:ln>
            </p:spPr>
            <p:txBody>
              <a:bodyPr rtlCol="0" anchor="ctr"/>
              <a:lstStyle/>
              <a:p>
                <a:endParaRPr lang="en-IN"/>
              </a:p>
            </p:txBody>
          </p:sp>
          <p:grpSp>
            <p:nvGrpSpPr>
              <p:cNvPr id="1100" name="Group 1099">
                <a:extLst>
                  <a:ext uri="{FF2B5EF4-FFF2-40B4-BE49-F238E27FC236}">
                    <a16:creationId xmlns:a16="http://schemas.microsoft.com/office/drawing/2014/main" id="{A0CD1960-7AFC-36DC-7179-34D803EE6C72}"/>
                  </a:ext>
                </a:extLst>
              </p:cNvPr>
              <p:cNvGrpSpPr/>
              <p:nvPr/>
            </p:nvGrpSpPr>
            <p:grpSpPr>
              <a:xfrm>
                <a:off x="831340" y="1343295"/>
                <a:ext cx="3622778" cy="3622772"/>
                <a:chOff x="564703" y="1741459"/>
                <a:chExt cx="3375083" cy="3375079"/>
              </a:xfrm>
            </p:grpSpPr>
            <p:sp>
              <p:nvSpPr>
                <p:cNvPr id="18" name="Freeform: Shape 17">
                  <a:extLst>
                    <a:ext uri="{FF2B5EF4-FFF2-40B4-BE49-F238E27FC236}">
                      <a16:creationId xmlns:a16="http://schemas.microsoft.com/office/drawing/2014/main" id="{1A7A4E6E-6BCF-0E94-DEA4-E9CB2BAACC78}"/>
                    </a:ext>
                  </a:extLst>
                </p:cNvPr>
                <p:cNvSpPr/>
                <p:nvPr/>
              </p:nvSpPr>
              <p:spPr>
                <a:xfrm>
                  <a:off x="564703" y="1741459"/>
                  <a:ext cx="3375083" cy="3375079"/>
                </a:xfrm>
                <a:custGeom>
                  <a:avLst/>
                  <a:gdLst>
                    <a:gd name="connsiteX0" fmla="*/ 3590093 w 3590092"/>
                    <a:gd name="connsiteY0" fmla="*/ 1795046 h 3590091"/>
                    <a:gd name="connsiteX1" fmla="*/ 1795047 w 3590092"/>
                    <a:gd name="connsiteY1" fmla="*/ 3590092 h 3590091"/>
                    <a:gd name="connsiteX2" fmla="*/ 0 w 3590092"/>
                    <a:gd name="connsiteY2" fmla="*/ 1795046 h 3590091"/>
                    <a:gd name="connsiteX3" fmla="*/ 1795047 w 3590092"/>
                    <a:gd name="connsiteY3" fmla="*/ 0 h 3590091"/>
                    <a:gd name="connsiteX4" fmla="*/ 3590093 w 3590092"/>
                    <a:gd name="connsiteY4" fmla="*/ 1795046 h 359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0092" h="3590091">
                      <a:moveTo>
                        <a:pt x="3590093" y="1795046"/>
                      </a:moveTo>
                      <a:cubicBezTo>
                        <a:pt x="3590093" y="2786422"/>
                        <a:pt x="2786423" y="3590092"/>
                        <a:pt x="1795047" y="3590092"/>
                      </a:cubicBezTo>
                      <a:cubicBezTo>
                        <a:pt x="803670" y="3590092"/>
                        <a:pt x="0" y="2786422"/>
                        <a:pt x="0" y="1795046"/>
                      </a:cubicBezTo>
                      <a:cubicBezTo>
                        <a:pt x="0" y="803669"/>
                        <a:pt x="803670" y="0"/>
                        <a:pt x="1795047" y="0"/>
                      </a:cubicBezTo>
                      <a:cubicBezTo>
                        <a:pt x="2786423" y="0"/>
                        <a:pt x="3590093" y="803669"/>
                        <a:pt x="3590093" y="1795046"/>
                      </a:cubicBezTo>
                      <a:close/>
                    </a:path>
                  </a:pathLst>
                </a:custGeom>
                <a:solidFill>
                  <a:schemeClr val="bg1">
                    <a:lumMod val="85000"/>
                  </a:schemeClr>
                </a:solidFill>
                <a:ln w="44450"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43756D15-C5D5-26EA-5419-57E249386C38}"/>
                    </a:ext>
                  </a:extLst>
                </p:cNvPr>
                <p:cNvSpPr/>
                <p:nvPr/>
              </p:nvSpPr>
              <p:spPr>
                <a:xfrm>
                  <a:off x="650911" y="1827666"/>
                  <a:ext cx="3202667" cy="3202666"/>
                </a:xfrm>
                <a:custGeom>
                  <a:avLst/>
                  <a:gdLst>
                    <a:gd name="connsiteX0" fmla="*/ 3202668 w 3202667"/>
                    <a:gd name="connsiteY0" fmla="*/ 1601333 h 3202666"/>
                    <a:gd name="connsiteX1" fmla="*/ 1601334 w 3202667"/>
                    <a:gd name="connsiteY1" fmla="*/ 3202667 h 3202666"/>
                    <a:gd name="connsiteX2" fmla="*/ 0 w 3202667"/>
                    <a:gd name="connsiteY2" fmla="*/ 1601333 h 3202666"/>
                    <a:gd name="connsiteX3" fmla="*/ 1601334 w 3202667"/>
                    <a:gd name="connsiteY3" fmla="*/ 0 h 3202666"/>
                    <a:gd name="connsiteX4" fmla="*/ 3202668 w 3202667"/>
                    <a:gd name="connsiteY4" fmla="*/ 1601333 h 320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667" h="3202666">
                      <a:moveTo>
                        <a:pt x="3202668" y="1601333"/>
                      </a:moveTo>
                      <a:cubicBezTo>
                        <a:pt x="3202668" y="2485725"/>
                        <a:pt x="2485726" y="3202667"/>
                        <a:pt x="1601334" y="3202667"/>
                      </a:cubicBezTo>
                      <a:cubicBezTo>
                        <a:pt x="716942" y="3202667"/>
                        <a:pt x="0" y="2485725"/>
                        <a:pt x="0" y="1601333"/>
                      </a:cubicBezTo>
                      <a:cubicBezTo>
                        <a:pt x="0" y="716941"/>
                        <a:pt x="716942" y="0"/>
                        <a:pt x="1601334" y="0"/>
                      </a:cubicBezTo>
                      <a:cubicBezTo>
                        <a:pt x="2485726" y="0"/>
                        <a:pt x="3202668" y="716941"/>
                        <a:pt x="3202668" y="1601333"/>
                      </a:cubicBezTo>
                      <a:close/>
                    </a:path>
                  </a:pathLst>
                </a:custGeom>
                <a:solidFill>
                  <a:schemeClr val="accent1"/>
                </a:solidFill>
                <a:ln w="2847" cap="flat">
                  <a:noFill/>
                  <a:prstDash val="solid"/>
                  <a:miter/>
                </a:ln>
                <a:effectLst>
                  <a:outerShdw blurRad="63500" sx="102000" sy="102000" algn="ctr" rotWithShape="0">
                    <a:prstClr val="black">
                      <a:alpha val="40000"/>
                    </a:prstClr>
                  </a:outerShdw>
                </a:effectLst>
              </p:spPr>
              <p:txBody>
                <a:bodyPr rtlCol="0" anchor="ctr"/>
                <a:lstStyle/>
                <a:p>
                  <a:endParaRPr lang="en-IN"/>
                </a:p>
              </p:txBody>
            </p:sp>
          </p:grpSp>
          <p:pic>
            <p:nvPicPr>
              <p:cNvPr id="1222" name="Graphic 1221">
                <a:extLst>
                  <a:ext uri="{FF2B5EF4-FFF2-40B4-BE49-F238E27FC236}">
                    <a16:creationId xmlns:a16="http://schemas.microsoft.com/office/drawing/2014/main" id="{D6D94B52-FA8B-4A26-829D-07336C6E4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4426" y="1891377"/>
                <a:ext cx="2603657" cy="1459727"/>
              </a:xfrm>
              <a:prstGeom prst="rect">
                <a:avLst/>
              </a:prstGeom>
            </p:spPr>
          </p:pic>
          <p:grpSp>
            <p:nvGrpSpPr>
              <p:cNvPr id="5" name="Group 4">
                <a:extLst>
                  <a:ext uri="{FF2B5EF4-FFF2-40B4-BE49-F238E27FC236}">
                    <a16:creationId xmlns:a16="http://schemas.microsoft.com/office/drawing/2014/main" id="{6F03C9D1-059B-22F3-9722-5DB80E7A5BCA}"/>
                  </a:ext>
                </a:extLst>
              </p:cNvPr>
              <p:cNvGrpSpPr/>
              <p:nvPr/>
            </p:nvGrpSpPr>
            <p:grpSpPr>
              <a:xfrm>
                <a:off x="1259603" y="2062871"/>
                <a:ext cx="2766252" cy="2183621"/>
                <a:chOff x="1438553" y="2311828"/>
                <a:chExt cx="2968208" cy="2343041"/>
              </a:xfrm>
            </p:grpSpPr>
            <p:sp>
              <p:nvSpPr>
                <p:cNvPr id="21" name="TextBox 20">
                  <a:extLst>
                    <a:ext uri="{FF2B5EF4-FFF2-40B4-BE49-F238E27FC236}">
                      <a16:creationId xmlns:a16="http://schemas.microsoft.com/office/drawing/2014/main" id="{94BBA32E-337F-C465-C02F-93CA9A7E47AA}"/>
                    </a:ext>
                  </a:extLst>
                </p:cNvPr>
                <p:cNvSpPr txBox="1"/>
                <p:nvPr/>
              </p:nvSpPr>
              <p:spPr>
                <a:xfrm>
                  <a:off x="1438553" y="3472809"/>
                  <a:ext cx="2968208" cy="1182060"/>
                </a:xfrm>
                <a:prstGeom prst="rect">
                  <a:avLst/>
                </a:prstGeom>
                <a:noFill/>
              </p:spPr>
              <p:txBody>
                <a:bodyPr wrap="square" lIns="0" tIns="91440" rIns="0" bIns="0" rtlCol="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Of the</a:t>
                  </a:r>
                  <a:r>
                    <a:rPr kumimoji="0" lang="en-GB" sz="2000" b="1" i="0" u="none" strike="noStrike" kern="1200" cap="none" spc="0" normalizeH="0" baseline="0" noProof="0">
                      <a:ln>
                        <a:noFill/>
                      </a:ln>
                      <a:solidFill>
                        <a:schemeClr val="accent6"/>
                      </a:solidFill>
                      <a:effectLst/>
                      <a:uLnTx/>
                      <a:uFillTx/>
                      <a:latin typeface="Arial" panose="020B0604020202020204" pitchFamily="34" charset="0"/>
                      <a:ea typeface="+mn-ea"/>
                      <a:cs typeface="Arial" panose="020B0604020202020204" pitchFamily="34" charset="0"/>
                    </a:rPr>
                    <a:t> ~1.28 billion adults</a:t>
                  </a:r>
                  <a:r>
                    <a:rPr kumimoji="0" lang="en-GB"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worldwide who have HTN:</a:t>
                  </a:r>
                  <a:r>
                    <a:rPr kumimoji="0" lang="en-GB" sz="2000" b="1"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1,a,b,c,d</a:t>
                  </a:r>
                </a:p>
              </p:txBody>
            </p:sp>
            <p:grpSp>
              <p:nvGrpSpPr>
                <p:cNvPr id="1220" name="Group 1219">
                  <a:extLst>
                    <a:ext uri="{FF2B5EF4-FFF2-40B4-BE49-F238E27FC236}">
                      <a16:creationId xmlns:a16="http://schemas.microsoft.com/office/drawing/2014/main" id="{25B7D3D6-B22A-8678-8EF5-65878B98FD9C}"/>
                    </a:ext>
                  </a:extLst>
                </p:cNvPr>
                <p:cNvGrpSpPr/>
                <p:nvPr/>
              </p:nvGrpSpPr>
              <p:grpSpPr>
                <a:xfrm>
                  <a:off x="2251285" y="2311828"/>
                  <a:ext cx="1342744" cy="1138742"/>
                  <a:chOff x="13248217" y="2881094"/>
                  <a:chExt cx="4474093" cy="3794344"/>
                </a:xfrm>
              </p:grpSpPr>
              <p:pic>
                <p:nvPicPr>
                  <p:cNvPr id="1103" name="Graphic 1102">
                    <a:extLst>
                      <a:ext uri="{FF2B5EF4-FFF2-40B4-BE49-F238E27FC236}">
                        <a16:creationId xmlns:a16="http://schemas.microsoft.com/office/drawing/2014/main" id="{A6AF82EA-9569-E85A-6EFC-1961744335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48217" y="2881094"/>
                    <a:ext cx="2238336" cy="3261588"/>
                  </a:xfrm>
                  <a:prstGeom prst="rect">
                    <a:avLst/>
                  </a:prstGeom>
                </p:spPr>
              </p:pic>
              <p:sp>
                <p:nvSpPr>
                  <p:cNvPr id="1104" name="Oval 1103">
                    <a:extLst>
                      <a:ext uri="{FF2B5EF4-FFF2-40B4-BE49-F238E27FC236}">
                        <a16:creationId xmlns:a16="http://schemas.microsoft.com/office/drawing/2014/main" id="{0224DF75-0C54-091D-F116-54985500A887}"/>
                      </a:ext>
                    </a:extLst>
                  </p:cNvPr>
                  <p:cNvSpPr/>
                  <p:nvPr/>
                </p:nvSpPr>
                <p:spPr>
                  <a:xfrm>
                    <a:off x="15067802" y="4734220"/>
                    <a:ext cx="889453" cy="129228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Arrow: U-Turn 1105">
                    <a:extLst>
                      <a:ext uri="{FF2B5EF4-FFF2-40B4-BE49-F238E27FC236}">
                        <a16:creationId xmlns:a16="http://schemas.microsoft.com/office/drawing/2014/main" id="{E4290D58-BC9D-0109-E42E-DDBB0CFC7250}"/>
                      </a:ext>
                    </a:extLst>
                  </p:cNvPr>
                  <p:cNvSpPr/>
                  <p:nvPr/>
                </p:nvSpPr>
                <p:spPr>
                  <a:xfrm rot="10800000">
                    <a:off x="15327825" y="5496925"/>
                    <a:ext cx="1716963" cy="1178513"/>
                  </a:xfrm>
                  <a:prstGeom prst="uturnArrow">
                    <a:avLst>
                      <a:gd name="adj1" fmla="val 9169"/>
                      <a:gd name="adj2" fmla="val 13311"/>
                      <a:gd name="adj3" fmla="val 1230"/>
                      <a:gd name="adj4" fmla="val 43750"/>
                      <a:gd name="adj5" fmla="val 8406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7" name="Oval 1106">
                    <a:extLst>
                      <a:ext uri="{FF2B5EF4-FFF2-40B4-BE49-F238E27FC236}">
                        <a16:creationId xmlns:a16="http://schemas.microsoft.com/office/drawing/2014/main" id="{B8893A52-C471-2C10-089A-5D37068375E9}"/>
                      </a:ext>
                    </a:extLst>
                  </p:cNvPr>
                  <p:cNvSpPr/>
                  <p:nvPr/>
                </p:nvSpPr>
                <p:spPr>
                  <a:xfrm>
                    <a:off x="15174216" y="4906840"/>
                    <a:ext cx="637479" cy="92619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9" name="Group 1218">
                    <a:extLst>
                      <a:ext uri="{FF2B5EF4-FFF2-40B4-BE49-F238E27FC236}">
                        <a16:creationId xmlns:a16="http://schemas.microsoft.com/office/drawing/2014/main" id="{F47056C4-07A7-9A1F-84DD-9C0174525872}"/>
                      </a:ext>
                    </a:extLst>
                  </p:cNvPr>
                  <p:cNvGrpSpPr/>
                  <p:nvPr/>
                </p:nvGrpSpPr>
                <p:grpSpPr>
                  <a:xfrm>
                    <a:off x="16250570" y="4301680"/>
                    <a:ext cx="1471740" cy="1544973"/>
                    <a:chOff x="16250570" y="4301680"/>
                    <a:chExt cx="1471740" cy="1544973"/>
                  </a:xfrm>
                </p:grpSpPr>
                <p:sp>
                  <p:nvSpPr>
                    <p:cNvPr id="1108" name="Rectangle: Rounded Corners 1107">
                      <a:extLst>
                        <a:ext uri="{FF2B5EF4-FFF2-40B4-BE49-F238E27FC236}">
                          <a16:creationId xmlns:a16="http://schemas.microsoft.com/office/drawing/2014/main" id="{7AAC7496-A014-F46B-BBFC-008B6DB852A0}"/>
                        </a:ext>
                      </a:extLst>
                    </p:cNvPr>
                    <p:cNvSpPr/>
                    <p:nvPr/>
                  </p:nvSpPr>
                  <p:spPr>
                    <a:xfrm>
                      <a:off x="16250570" y="4301680"/>
                      <a:ext cx="1471740" cy="15449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a:extLst>
                        <a:ext uri="{FF2B5EF4-FFF2-40B4-BE49-F238E27FC236}">
                          <a16:creationId xmlns:a16="http://schemas.microsoft.com/office/drawing/2014/main" id="{4542535D-ECD6-7695-219E-9B34AFC72B1D}"/>
                        </a:ext>
                      </a:extLst>
                    </p:cNvPr>
                    <p:cNvSpPr/>
                    <p:nvPr/>
                  </p:nvSpPr>
                  <p:spPr>
                    <a:xfrm>
                      <a:off x="16392080" y="4479806"/>
                      <a:ext cx="1188720" cy="118872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8" name="Group 1217">
                      <a:extLst>
                        <a:ext uri="{FF2B5EF4-FFF2-40B4-BE49-F238E27FC236}">
                          <a16:creationId xmlns:a16="http://schemas.microsoft.com/office/drawing/2014/main" id="{58E5BC44-C204-137C-6461-6D1E19F16A20}"/>
                        </a:ext>
                      </a:extLst>
                    </p:cNvPr>
                    <p:cNvGrpSpPr/>
                    <p:nvPr/>
                  </p:nvGrpSpPr>
                  <p:grpSpPr>
                    <a:xfrm>
                      <a:off x="16511861" y="4611070"/>
                      <a:ext cx="949159" cy="926193"/>
                      <a:chOff x="16537331" y="4569051"/>
                      <a:chExt cx="949159" cy="926193"/>
                    </a:xfrm>
                  </p:grpSpPr>
                  <p:sp>
                    <p:nvSpPr>
                      <p:cNvPr id="1111" name="Oval 1110">
                        <a:extLst>
                          <a:ext uri="{FF2B5EF4-FFF2-40B4-BE49-F238E27FC236}">
                            <a16:creationId xmlns:a16="http://schemas.microsoft.com/office/drawing/2014/main" id="{5C34C0E7-B354-9BD6-7FDA-9D6B0808E70D}"/>
                          </a:ext>
                        </a:extLst>
                      </p:cNvPr>
                      <p:cNvSpPr/>
                      <p:nvPr/>
                    </p:nvSpPr>
                    <p:spPr>
                      <a:xfrm>
                        <a:off x="16537331" y="4569051"/>
                        <a:ext cx="949159" cy="926193"/>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a:extLst>
                          <a:ext uri="{FF2B5EF4-FFF2-40B4-BE49-F238E27FC236}">
                            <a16:creationId xmlns:a16="http://schemas.microsoft.com/office/drawing/2014/main" id="{50E506F6-8CDF-1E56-6C6E-A09E4F0F26A3}"/>
                          </a:ext>
                        </a:extLst>
                      </p:cNvPr>
                      <p:cNvSpPr/>
                      <p:nvPr/>
                    </p:nvSpPr>
                    <p:spPr>
                      <a:xfrm>
                        <a:off x="16958979" y="470071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a:extLst>
                          <a:ext uri="{FF2B5EF4-FFF2-40B4-BE49-F238E27FC236}">
                            <a16:creationId xmlns:a16="http://schemas.microsoft.com/office/drawing/2014/main" id="{DF232032-F11A-4B44-81D0-3FC37FB5EFAF}"/>
                          </a:ext>
                        </a:extLst>
                      </p:cNvPr>
                      <p:cNvSpPr/>
                      <p:nvPr/>
                    </p:nvSpPr>
                    <p:spPr>
                      <a:xfrm>
                        <a:off x="17272326" y="4990125"/>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a:extLst>
                          <a:ext uri="{FF2B5EF4-FFF2-40B4-BE49-F238E27FC236}">
                            <a16:creationId xmlns:a16="http://schemas.microsoft.com/office/drawing/2014/main" id="{3DB26223-4DA6-7F7E-24C8-14F1F59B6699}"/>
                          </a:ext>
                        </a:extLst>
                      </p:cNvPr>
                      <p:cNvSpPr/>
                      <p:nvPr/>
                    </p:nvSpPr>
                    <p:spPr>
                      <a:xfrm>
                        <a:off x="16958979" y="5298408"/>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a:extLst>
                          <a:ext uri="{FF2B5EF4-FFF2-40B4-BE49-F238E27FC236}">
                            <a16:creationId xmlns:a16="http://schemas.microsoft.com/office/drawing/2014/main" id="{439C914D-7571-2D42-B38B-CDC1CCBCACF8}"/>
                          </a:ext>
                        </a:extLst>
                      </p:cNvPr>
                      <p:cNvSpPr/>
                      <p:nvPr/>
                    </p:nvSpPr>
                    <p:spPr>
                      <a:xfrm>
                        <a:off x="16636722" y="499012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a:extLst>
                          <a:ext uri="{FF2B5EF4-FFF2-40B4-BE49-F238E27FC236}">
                            <a16:creationId xmlns:a16="http://schemas.microsoft.com/office/drawing/2014/main" id="{38CAB0D9-4FF4-08CF-B3DB-EA0A51B4EF14}"/>
                          </a:ext>
                        </a:extLst>
                      </p:cNvPr>
                      <p:cNvSpPr/>
                      <p:nvPr/>
                    </p:nvSpPr>
                    <p:spPr>
                      <a:xfrm>
                        <a:off x="17160809" y="4786118"/>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a:extLst>
                          <a:ext uri="{FF2B5EF4-FFF2-40B4-BE49-F238E27FC236}">
                            <a16:creationId xmlns:a16="http://schemas.microsoft.com/office/drawing/2014/main" id="{7A1024EC-DDDF-9D8B-3589-51572E4095AF}"/>
                          </a:ext>
                        </a:extLst>
                      </p:cNvPr>
                      <p:cNvSpPr/>
                      <p:nvPr/>
                    </p:nvSpPr>
                    <p:spPr>
                      <a:xfrm>
                        <a:off x="17160809" y="5195796"/>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a:extLst>
                          <a:ext uri="{FF2B5EF4-FFF2-40B4-BE49-F238E27FC236}">
                            <a16:creationId xmlns:a16="http://schemas.microsoft.com/office/drawing/2014/main" id="{114C8DAA-068C-789A-20D8-9DB0ABB4B415}"/>
                          </a:ext>
                        </a:extLst>
                      </p:cNvPr>
                      <p:cNvSpPr/>
                      <p:nvPr/>
                    </p:nvSpPr>
                    <p:spPr>
                      <a:xfrm>
                        <a:off x="16743313" y="518723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a:extLst>
                          <a:ext uri="{FF2B5EF4-FFF2-40B4-BE49-F238E27FC236}">
                            <a16:creationId xmlns:a16="http://schemas.microsoft.com/office/drawing/2014/main" id="{4784F81C-C25D-A9E4-75C9-B880A1CB98DD}"/>
                          </a:ext>
                        </a:extLst>
                      </p:cNvPr>
                      <p:cNvSpPr/>
                      <p:nvPr/>
                    </p:nvSpPr>
                    <p:spPr>
                      <a:xfrm>
                        <a:off x="16760919" y="478611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a:extLst>
                          <a:ext uri="{FF2B5EF4-FFF2-40B4-BE49-F238E27FC236}">
                            <a16:creationId xmlns:a16="http://schemas.microsoft.com/office/drawing/2014/main" id="{96E27D8B-DA37-D80F-A341-0EE89B109B33}"/>
                          </a:ext>
                        </a:extLst>
                      </p:cNvPr>
                      <p:cNvSpPr/>
                      <p:nvPr/>
                    </p:nvSpPr>
                    <p:spPr>
                      <a:xfrm>
                        <a:off x="16984825" y="4832949"/>
                        <a:ext cx="59964" cy="2276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val 1216">
                        <a:extLst>
                          <a:ext uri="{FF2B5EF4-FFF2-40B4-BE49-F238E27FC236}">
                            <a16:creationId xmlns:a16="http://schemas.microsoft.com/office/drawing/2014/main" id="{C513EE47-0A26-9773-C979-B8EA04C1155A}"/>
                          </a:ext>
                        </a:extLst>
                      </p:cNvPr>
                      <p:cNvSpPr/>
                      <p:nvPr/>
                    </p:nvSpPr>
                    <p:spPr>
                      <a:xfrm>
                        <a:off x="16921483" y="4969769"/>
                        <a:ext cx="188649" cy="16023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90" name="Group 1089">
                <a:extLst>
                  <a:ext uri="{FF2B5EF4-FFF2-40B4-BE49-F238E27FC236}">
                    <a16:creationId xmlns:a16="http://schemas.microsoft.com/office/drawing/2014/main" id="{AF59E48A-1571-6C26-9DD3-436A161CCCE8}"/>
                  </a:ext>
                </a:extLst>
              </p:cNvPr>
              <p:cNvGrpSpPr/>
              <p:nvPr/>
            </p:nvGrpSpPr>
            <p:grpSpPr>
              <a:xfrm>
                <a:off x="6554424" y="3466646"/>
                <a:ext cx="4297941" cy="1019269"/>
                <a:chOff x="6834352" y="3456486"/>
                <a:chExt cx="4297941" cy="1019269"/>
              </a:xfrm>
            </p:grpSpPr>
            <p:grpSp>
              <p:nvGrpSpPr>
                <p:cNvPr id="1690" name="Group 1689">
                  <a:extLst>
                    <a:ext uri="{FF2B5EF4-FFF2-40B4-BE49-F238E27FC236}">
                      <a16:creationId xmlns:a16="http://schemas.microsoft.com/office/drawing/2014/main" id="{D2F629E5-F221-C72D-7665-BB669052D2B9}"/>
                    </a:ext>
                  </a:extLst>
                </p:cNvPr>
                <p:cNvGrpSpPr/>
                <p:nvPr/>
              </p:nvGrpSpPr>
              <p:grpSpPr>
                <a:xfrm>
                  <a:off x="6834352" y="3456486"/>
                  <a:ext cx="1019269" cy="1019269"/>
                  <a:chOff x="7007233" y="2280320"/>
                  <a:chExt cx="1029528" cy="1029528"/>
                </a:xfrm>
              </p:grpSpPr>
              <p:sp>
                <p:nvSpPr>
                  <p:cNvPr id="1691" name="Oval 1690">
                    <a:extLst>
                      <a:ext uri="{FF2B5EF4-FFF2-40B4-BE49-F238E27FC236}">
                        <a16:creationId xmlns:a16="http://schemas.microsoft.com/office/drawing/2014/main" id="{0D456CF4-EB62-05BC-4FF7-604C70EED320}"/>
                      </a:ext>
                    </a:extLst>
                  </p:cNvPr>
                  <p:cNvSpPr/>
                  <p:nvPr/>
                </p:nvSpPr>
                <p:spPr>
                  <a:xfrm>
                    <a:off x="7007233" y="2280320"/>
                    <a:ext cx="1029528" cy="1029528"/>
                  </a:xfrm>
                  <a:prstGeom prst="ellipse">
                    <a:avLst/>
                  </a:prstGeom>
                  <a:solidFill>
                    <a:schemeClr val="accent3">
                      <a:lumMod val="50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92" name="TextBox 1691">
                    <a:extLst>
                      <a:ext uri="{FF2B5EF4-FFF2-40B4-BE49-F238E27FC236}">
                        <a16:creationId xmlns:a16="http://schemas.microsoft.com/office/drawing/2014/main" id="{EACF80EA-EC9C-06EA-5016-09ED48A55C3A}"/>
                      </a:ext>
                    </a:extLst>
                  </p:cNvPr>
                  <p:cNvSpPr txBox="1"/>
                  <p:nvPr/>
                </p:nvSpPr>
                <p:spPr>
                  <a:xfrm>
                    <a:off x="7123650" y="2601172"/>
                    <a:ext cx="796693" cy="369332"/>
                  </a:xfrm>
                  <a:prstGeom prst="rect">
                    <a:avLst/>
                  </a:prstGeom>
                  <a:noFill/>
                </p:spPr>
                <p:txBody>
                  <a:bodyPr wrap="none" lIns="0" tIns="0" rIns="0" bIns="0" rtlCol="0">
                    <a:spAutoFit/>
                  </a:bodyPr>
                  <a:lstStyle/>
                  <a:p>
                    <a:pPr algn="ctr"/>
                    <a:r>
                      <a:rPr lang="en-GB" sz="2400" b="1">
                        <a:solidFill>
                          <a:schemeClr val="bg1"/>
                        </a:solidFill>
                      </a:rPr>
                      <a:t>~22%</a:t>
                    </a:r>
                  </a:p>
                </p:txBody>
              </p:sp>
            </p:grpSp>
            <p:sp>
              <p:nvSpPr>
                <p:cNvPr id="1693" name="TextBox 1692">
                  <a:extLst>
                    <a:ext uri="{FF2B5EF4-FFF2-40B4-BE49-F238E27FC236}">
                      <a16:creationId xmlns:a16="http://schemas.microsoft.com/office/drawing/2014/main" id="{202E84B6-EA44-4D6F-EF4C-F89AF0DC90A3}"/>
                    </a:ext>
                  </a:extLst>
                </p:cNvPr>
                <p:cNvSpPr txBox="1"/>
                <p:nvPr/>
              </p:nvSpPr>
              <p:spPr>
                <a:xfrm>
                  <a:off x="8045077" y="3642808"/>
                  <a:ext cx="3087216" cy="553998"/>
                </a:xfrm>
                <a:prstGeom prst="rect">
                  <a:avLst/>
                </a:prstGeom>
                <a:noFill/>
              </p:spPr>
              <p:txBody>
                <a:bodyPr wrap="square" lIns="0" tIns="0" rIns="0" bIns="0" anchor="ctr">
                  <a:spAutoFit/>
                </a:bodyPr>
                <a:lstStyle/>
                <a:p>
                  <a:r>
                    <a:rPr lang="en-GB">
                      <a:solidFill>
                        <a:schemeClr val="bg1"/>
                      </a:solidFill>
                    </a:rPr>
                    <a:t>remain uncontrolled despite antihypertensive treatment</a:t>
                  </a:r>
                  <a:r>
                    <a:rPr lang="en-GB" baseline="30000">
                      <a:solidFill>
                        <a:schemeClr val="bg1"/>
                      </a:solidFill>
                    </a:rPr>
                    <a:t>1,f</a:t>
                  </a:r>
                </a:p>
              </p:txBody>
            </p:sp>
          </p:grpSp>
          <p:grpSp>
            <p:nvGrpSpPr>
              <p:cNvPr id="1091" name="Group 1090">
                <a:extLst>
                  <a:ext uri="{FF2B5EF4-FFF2-40B4-BE49-F238E27FC236}">
                    <a16:creationId xmlns:a16="http://schemas.microsoft.com/office/drawing/2014/main" id="{046B1B6A-0B54-F879-955B-955885ED2C38}"/>
                  </a:ext>
                </a:extLst>
              </p:cNvPr>
              <p:cNvGrpSpPr/>
              <p:nvPr/>
            </p:nvGrpSpPr>
            <p:grpSpPr>
              <a:xfrm>
                <a:off x="4933658" y="3499892"/>
                <a:ext cx="1009064" cy="952776"/>
                <a:chOff x="5146530" y="3443419"/>
                <a:chExt cx="1009064" cy="952776"/>
              </a:xfrm>
            </p:grpSpPr>
            <p:grpSp>
              <p:nvGrpSpPr>
                <p:cNvPr id="9" name="Group 8">
                  <a:extLst>
                    <a:ext uri="{FF2B5EF4-FFF2-40B4-BE49-F238E27FC236}">
                      <a16:creationId xmlns:a16="http://schemas.microsoft.com/office/drawing/2014/main" id="{55D4D8B9-12F2-875C-E947-BE5FE7347DE2}"/>
                    </a:ext>
                  </a:extLst>
                </p:cNvPr>
                <p:cNvGrpSpPr/>
                <p:nvPr/>
              </p:nvGrpSpPr>
              <p:grpSpPr>
                <a:xfrm>
                  <a:off x="5146530" y="3968588"/>
                  <a:ext cx="175944" cy="427607"/>
                  <a:chOff x="5590710" y="4295398"/>
                  <a:chExt cx="74800" cy="181791"/>
                </a:xfrm>
              </p:grpSpPr>
              <p:sp>
                <p:nvSpPr>
                  <p:cNvPr id="7" name="Freeform: Shape 6">
                    <a:extLst>
                      <a:ext uri="{FF2B5EF4-FFF2-40B4-BE49-F238E27FC236}">
                        <a16:creationId xmlns:a16="http://schemas.microsoft.com/office/drawing/2014/main" id="{31654219-E7B0-30D5-53F9-3913914830A4}"/>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accent3"/>
                  </a:solidFill>
                  <a:ln w="458"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4EBB9D98-167E-B1A7-C979-51BCA4D952B9}"/>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accent3"/>
                  </a:solidFill>
                  <a:ln w="458" cap="flat">
                    <a:noFill/>
                    <a:prstDash val="solid"/>
                    <a:miter/>
                  </a:ln>
                </p:spPr>
                <p:txBody>
                  <a:bodyPr rtlCol="0" anchor="ctr"/>
                  <a:lstStyle/>
                  <a:p>
                    <a:endParaRPr lang="en-IN"/>
                  </a:p>
                </p:txBody>
              </p:sp>
            </p:grpSp>
            <p:grpSp>
              <p:nvGrpSpPr>
                <p:cNvPr id="10" name="Group 9">
                  <a:extLst>
                    <a:ext uri="{FF2B5EF4-FFF2-40B4-BE49-F238E27FC236}">
                      <a16:creationId xmlns:a16="http://schemas.microsoft.com/office/drawing/2014/main" id="{EA990611-7B60-9A11-4061-33C45FE34303}"/>
                    </a:ext>
                  </a:extLst>
                </p:cNvPr>
                <p:cNvGrpSpPr/>
                <p:nvPr/>
              </p:nvGrpSpPr>
              <p:grpSpPr>
                <a:xfrm>
                  <a:off x="5354810" y="3968588"/>
                  <a:ext cx="175944" cy="427607"/>
                  <a:chOff x="5590710" y="4295398"/>
                  <a:chExt cx="74800" cy="181791"/>
                </a:xfrm>
              </p:grpSpPr>
              <p:sp>
                <p:nvSpPr>
                  <p:cNvPr id="11" name="Freeform: Shape 10">
                    <a:extLst>
                      <a:ext uri="{FF2B5EF4-FFF2-40B4-BE49-F238E27FC236}">
                        <a16:creationId xmlns:a16="http://schemas.microsoft.com/office/drawing/2014/main" id="{F4DB288E-7FD7-02B2-2ED5-8D87EFCD3736}"/>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accent3"/>
                  </a:solidFill>
                  <a:ln w="458"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B845E65F-28A4-F382-EFD4-464CDA2A955E}"/>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accent3"/>
                  </a:solidFill>
                  <a:ln w="458" cap="flat">
                    <a:noFill/>
                    <a:prstDash val="solid"/>
                    <a:miter/>
                  </a:ln>
                </p:spPr>
                <p:txBody>
                  <a:bodyPr rtlCol="0" anchor="ctr"/>
                  <a:lstStyle/>
                  <a:p>
                    <a:endParaRPr lang="en-IN"/>
                  </a:p>
                </p:txBody>
              </p:sp>
            </p:grpSp>
            <p:sp>
              <p:nvSpPr>
                <p:cNvPr id="15" name="Freeform: Shape 14">
                  <a:extLst>
                    <a:ext uri="{FF2B5EF4-FFF2-40B4-BE49-F238E27FC236}">
                      <a16:creationId xmlns:a16="http://schemas.microsoft.com/office/drawing/2014/main" id="{CD6BDD6D-2F4D-C29F-EC87-F6BBA43C9B65}"/>
                    </a:ext>
                  </a:extLst>
                </p:cNvPr>
                <p:cNvSpPr/>
                <p:nvPr/>
              </p:nvSpPr>
              <p:spPr>
                <a:xfrm rot="17549998">
                  <a:off x="5613145" y="3968588"/>
                  <a:ext cx="75809" cy="7580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tx1">
                    <a:alpha val="36000"/>
                  </a:schemeClr>
                </a:solidFill>
                <a:ln w="458" cap="flat">
                  <a:noFill/>
                  <a:prstDash val="solid"/>
                  <a:miter/>
                </a:ln>
              </p:spPr>
              <p:txBody>
                <a:bodyPr rtlCol="0" anchor="ctr"/>
                <a:lstStyle/>
                <a:p>
                  <a:endParaRPr lang="en-IN"/>
                </a:p>
              </p:txBody>
            </p:sp>
            <p:grpSp>
              <p:nvGrpSpPr>
                <p:cNvPr id="45" name="Group 44">
                  <a:extLst>
                    <a:ext uri="{FF2B5EF4-FFF2-40B4-BE49-F238E27FC236}">
                      <a16:creationId xmlns:a16="http://schemas.microsoft.com/office/drawing/2014/main" id="{B3380DB1-8F2A-CDE9-9669-524438E53F51}"/>
                    </a:ext>
                  </a:extLst>
                </p:cNvPr>
                <p:cNvGrpSpPr/>
                <p:nvPr/>
              </p:nvGrpSpPr>
              <p:grpSpPr>
                <a:xfrm>
                  <a:off x="5146530" y="3443419"/>
                  <a:ext cx="1009064" cy="952776"/>
                  <a:chOff x="5146530" y="3476666"/>
                  <a:chExt cx="1009064" cy="952776"/>
                </a:xfrm>
                <a:solidFill>
                  <a:schemeClr val="tx1">
                    <a:alpha val="36000"/>
                  </a:schemeClr>
                </a:solidFill>
              </p:grpSpPr>
              <p:grpSp>
                <p:nvGrpSpPr>
                  <p:cNvPr id="20" name="Group 19">
                    <a:extLst>
                      <a:ext uri="{FF2B5EF4-FFF2-40B4-BE49-F238E27FC236}">
                        <a16:creationId xmlns:a16="http://schemas.microsoft.com/office/drawing/2014/main" id="{63227514-E7B8-D003-3025-62D62B7C88DD}"/>
                      </a:ext>
                    </a:extLst>
                  </p:cNvPr>
                  <p:cNvGrpSpPr/>
                  <p:nvPr/>
                </p:nvGrpSpPr>
                <p:grpSpPr>
                  <a:xfrm>
                    <a:off x="5771370" y="4001835"/>
                    <a:ext cx="175944" cy="427607"/>
                    <a:chOff x="5590710" y="4295398"/>
                    <a:chExt cx="74800" cy="181791"/>
                  </a:xfrm>
                  <a:grpFill/>
                </p:grpSpPr>
                <p:sp>
                  <p:nvSpPr>
                    <p:cNvPr id="22" name="Freeform: Shape 21">
                      <a:extLst>
                        <a:ext uri="{FF2B5EF4-FFF2-40B4-BE49-F238E27FC236}">
                          <a16:creationId xmlns:a16="http://schemas.microsoft.com/office/drawing/2014/main" id="{B1C249D2-6462-7E78-71D6-BE1BB39A99EA}"/>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tx1">
                        <a:alpha val="36000"/>
                      </a:schemeClr>
                    </a:solidFill>
                    <a:ln w="45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21999A38-42BE-2481-2175-4D4751130995}"/>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24" name="Group 23">
                    <a:extLst>
                      <a:ext uri="{FF2B5EF4-FFF2-40B4-BE49-F238E27FC236}">
                        <a16:creationId xmlns:a16="http://schemas.microsoft.com/office/drawing/2014/main" id="{82DE7A7A-D253-CE81-8846-7584048DFB9A}"/>
                      </a:ext>
                    </a:extLst>
                  </p:cNvPr>
                  <p:cNvGrpSpPr/>
                  <p:nvPr/>
                </p:nvGrpSpPr>
                <p:grpSpPr>
                  <a:xfrm>
                    <a:off x="5979650" y="4001835"/>
                    <a:ext cx="175944" cy="427607"/>
                    <a:chOff x="5590710" y="4295398"/>
                    <a:chExt cx="74800" cy="181791"/>
                  </a:xfrm>
                  <a:grpFill/>
                </p:grpSpPr>
                <p:sp>
                  <p:nvSpPr>
                    <p:cNvPr id="25" name="Freeform: Shape 24">
                      <a:extLst>
                        <a:ext uri="{FF2B5EF4-FFF2-40B4-BE49-F238E27FC236}">
                          <a16:creationId xmlns:a16="http://schemas.microsoft.com/office/drawing/2014/main" id="{8E2739F6-125A-1527-5CC2-820C84CE5A6A}"/>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E0A251F5-0725-61CB-FF73-0682AE687B92}"/>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29" name="Group 28">
                    <a:extLst>
                      <a:ext uri="{FF2B5EF4-FFF2-40B4-BE49-F238E27FC236}">
                        <a16:creationId xmlns:a16="http://schemas.microsoft.com/office/drawing/2014/main" id="{1D972305-B7D5-0B90-BC0B-EB7A3136556A}"/>
                      </a:ext>
                    </a:extLst>
                  </p:cNvPr>
                  <p:cNvGrpSpPr/>
                  <p:nvPr/>
                </p:nvGrpSpPr>
                <p:grpSpPr>
                  <a:xfrm>
                    <a:off x="5146530" y="3476666"/>
                    <a:ext cx="175944" cy="427607"/>
                    <a:chOff x="5590710" y="4295398"/>
                    <a:chExt cx="74800" cy="181791"/>
                  </a:xfrm>
                  <a:grpFill/>
                </p:grpSpPr>
                <p:sp>
                  <p:nvSpPr>
                    <p:cNvPr id="42" name="Freeform: Shape 41">
                      <a:extLst>
                        <a:ext uri="{FF2B5EF4-FFF2-40B4-BE49-F238E27FC236}">
                          <a16:creationId xmlns:a16="http://schemas.microsoft.com/office/drawing/2014/main" id="{4DA88429-D5BB-5643-D41E-0FE4BCB06FEE}"/>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70612397-752A-373C-945F-BF64FF49DE92}"/>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30" name="Group 29">
                    <a:extLst>
                      <a:ext uri="{FF2B5EF4-FFF2-40B4-BE49-F238E27FC236}">
                        <a16:creationId xmlns:a16="http://schemas.microsoft.com/office/drawing/2014/main" id="{F45FCA82-9AEE-0DFE-25A6-19C1C1B4597A}"/>
                      </a:ext>
                    </a:extLst>
                  </p:cNvPr>
                  <p:cNvGrpSpPr/>
                  <p:nvPr/>
                </p:nvGrpSpPr>
                <p:grpSpPr>
                  <a:xfrm>
                    <a:off x="5354810" y="3476666"/>
                    <a:ext cx="175944" cy="427607"/>
                    <a:chOff x="5590710" y="4295398"/>
                    <a:chExt cx="74800" cy="181791"/>
                  </a:xfrm>
                  <a:grpFill/>
                </p:grpSpPr>
                <p:sp>
                  <p:nvSpPr>
                    <p:cNvPr id="40" name="Freeform: Shape 39">
                      <a:extLst>
                        <a:ext uri="{FF2B5EF4-FFF2-40B4-BE49-F238E27FC236}">
                          <a16:creationId xmlns:a16="http://schemas.microsoft.com/office/drawing/2014/main" id="{49B8A05E-5F68-40F9-E2C6-AD762346FFF1}"/>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F80B77D0-C57D-4528-F721-34D5AC70411E}"/>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31" name="Group 30">
                    <a:extLst>
                      <a:ext uri="{FF2B5EF4-FFF2-40B4-BE49-F238E27FC236}">
                        <a16:creationId xmlns:a16="http://schemas.microsoft.com/office/drawing/2014/main" id="{412C15D2-A77D-E8B6-6F9D-3FF89E05D7D0}"/>
                      </a:ext>
                    </a:extLst>
                  </p:cNvPr>
                  <p:cNvGrpSpPr/>
                  <p:nvPr/>
                </p:nvGrpSpPr>
                <p:grpSpPr>
                  <a:xfrm>
                    <a:off x="5563090" y="3476666"/>
                    <a:ext cx="175944" cy="427607"/>
                    <a:chOff x="5590710" y="4295398"/>
                    <a:chExt cx="74800" cy="181791"/>
                  </a:xfrm>
                  <a:grpFill/>
                </p:grpSpPr>
                <p:sp>
                  <p:nvSpPr>
                    <p:cNvPr id="38" name="Freeform: Shape 37">
                      <a:extLst>
                        <a:ext uri="{FF2B5EF4-FFF2-40B4-BE49-F238E27FC236}">
                          <a16:creationId xmlns:a16="http://schemas.microsoft.com/office/drawing/2014/main" id="{B3343F86-F86C-E844-54B6-CF966797C4E8}"/>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3083283D-FC90-4FF6-655D-E5B0A94EDAD6}"/>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32" name="Group 31">
                    <a:extLst>
                      <a:ext uri="{FF2B5EF4-FFF2-40B4-BE49-F238E27FC236}">
                        <a16:creationId xmlns:a16="http://schemas.microsoft.com/office/drawing/2014/main" id="{D9D36E2F-0C4D-9A2D-2D56-6CB3D01F4516}"/>
                      </a:ext>
                    </a:extLst>
                  </p:cNvPr>
                  <p:cNvGrpSpPr/>
                  <p:nvPr/>
                </p:nvGrpSpPr>
                <p:grpSpPr>
                  <a:xfrm>
                    <a:off x="5771370" y="3476666"/>
                    <a:ext cx="175944" cy="427607"/>
                    <a:chOff x="5590710" y="4295398"/>
                    <a:chExt cx="74800" cy="181791"/>
                  </a:xfrm>
                  <a:grpFill/>
                </p:grpSpPr>
                <p:sp>
                  <p:nvSpPr>
                    <p:cNvPr id="36" name="Freeform: Shape 35">
                      <a:extLst>
                        <a:ext uri="{FF2B5EF4-FFF2-40B4-BE49-F238E27FC236}">
                          <a16:creationId xmlns:a16="http://schemas.microsoft.com/office/drawing/2014/main" id="{8FEECD49-9637-BBD4-3B7F-CF5C6FCEBE55}"/>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901B10EB-4D8A-E9AD-08F2-2DA05219FC55}"/>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33" name="Group 32">
                    <a:extLst>
                      <a:ext uri="{FF2B5EF4-FFF2-40B4-BE49-F238E27FC236}">
                        <a16:creationId xmlns:a16="http://schemas.microsoft.com/office/drawing/2014/main" id="{B91C38FD-F94F-93B2-D28E-2B8D73706FF1}"/>
                      </a:ext>
                    </a:extLst>
                  </p:cNvPr>
                  <p:cNvGrpSpPr/>
                  <p:nvPr/>
                </p:nvGrpSpPr>
                <p:grpSpPr>
                  <a:xfrm>
                    <a:off x="5979650" y="3476666"/>
                    <a:ext cx="175944" cy="427607"/>
                    <a:chOff x="5590710" y="4295398"/>
                    <a:chExt cx="74800" cy="181791"/>
                  </a:xfrm>
                  <a:grpFill/>
                </p:grpSpPr>
                <p:sp>
                  <p:nvSpPr>
                    <p:cNvPr id="34" name="Freeform: Shape 33">
                      <a:extLst>
                        <a:ext uri="{FF2B5EF4-FFF2-40B4-BE49-F238E27FC236}">
                          <a16:creationId xmlns:a16="http://schemas.microsoft.com/office/drawing/2014/main" id="{90BA55D1-DB9B-E56B-A74A-6D15A186A818}"/>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9821F994-EEA4-95BC-18BB-533608EC1D58}"/>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grpSp>
              <p:nvGrpSpPr>
                <p:cNvPr id="62" name="Group 61">
                  <a:extLst>
                    <a:ext uri="{FF2B5EF4-FFF2-40B4-BE49-F238E27FC236}">
                      <a16:creationId xmlns:a16="http://schemas.microsoft.com/office/drawing/2014/main" id="{E5549661-ECB1-2AB9-1886-8957A97CBB98}"/>
                    </a:ext>
                  </a:extLst>
                </p:cNvPr>
                <p:cNvGrpSpPr/>
                <p:nvPr/>
              </p:nvGrpSpPr>
              <p:grpSpPr>
                <a:xfrm>
                  <a:off x="5602522" y="4313081"/>
                  <a:ext cx="97080" cy="83114"/>
                  <a:chOff x="5602522" y="4346328"/>
                  <a:chExt cx="97080" cy="83114"/>
                </a:xfrm>
                <a:solidFill>
                  <a:schemeClr val="accent3"/>
                </a:solidFill>
              </p:grpSpPr>
              <p:sp>
                <p:nvSpPr>
                  <p:cNvPr id="59" name="Freeform: Shape 58">
                    <a:extLst>
                      <a:ext uri="{FF2B5EF4-FFF2-40B4-BE49-F238E27FC236}">
                        <a16:creationId xmlns:a16="http://schemas.microsoft.com/office/drawing/2014/main" id="{F4C511D3-34E9-C3DB-94EC-2347F9CF118A}"/>
                      </a:ext>
                    </a:extLst>
                  </p:cNvPr>
                  <p:cNvSpPr/>
                  <p:nvPr/>
                </p:nvSpPr>
                <p:spPr>
                  <a:xfrm>
                    <a:off x="5602522" y="4346328"/>
                    <a:ext cx="45504" cy="83114"/>
                  </a:xfrm>
                  <a:custGeom>
                    <a:avLst/>
                    <a:gdLst>
                      <a:gd name="connsiteX0" fmla="*/ 0 w 45504"/>
                      <a:gd name="connsiteY0" fmla="*/ 0 h 83114"/>
                      <a:gd name="connsiteX1" fmla="*/ 45504 w 45504"/>
                      <a:gd name="connsiteY1" fmla="*/ 0 h 83114"/>
                      <a:gd name="connsiteX2" fmla="*/ 45504 w 45504"/>
                      <a:gd name="connsiteY2" fmla="*/ 60364 h 83114"/>
                      <a:gd name="connsiteX3" fmla="*/ 38824 w 45504"/>
                      <a:gd name="connsiteY3" fmla="*/ 76438 h 83114"/>
                      <a:gd name="connsiteX4" fmla="*/ 22766 w 45504"/>
                      <a:gd name="connsiteY4" fmla="*/ 83114 h 83114"/>
                      <a:gd name="connsiteX5" fmla="*/ 22742 w 45504"/>
                      <a:gd name="connsiteY5" fmla="*/ 83114 h 83114"/>
                      <a:gd name="connsiteX6" fmla="*/ 6681 w 45504"/>
                      <a:gd name="connsiteY6" fmla="*/ 76430 h 83114"/>
                      <a:gd name="connsiteX7" fmla="*/ 0 w 45504"/>
                      <a:gd name="connsiteY7" fmla="*/ 60364 h 83114"/>
                      <a:gd name="connsiteX8" fmla="*/ 0 w 45504"/>
                      <a:gd name="connsiteY8" fmla="*/ 0 h 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04" h="83114">
                        <a:moveTo>
                          <a:pt x="0" y="0"/>
                        </a:moveTo>
                        <a:lnTo>
                          <a:pt x="45504" y="0"/>
                        </a:lnTo>
                        <a:lnTo>
                          <a:pt x="45504" y="60364"/>
                        </a:lnTo>
                        <a:cubicBezTo>
                          <a:pt x="45504" y="66627"/>
                          <a:pt x="42947" y="72315"/>
                          <a:pt x="38824" y="76438"/>
                        </a:cubicBezTo>
                        <a:lnTo>
                          <a:pt x="22766" y="83114"/>
                        </a:lnTo>
                        <a:lnTo>
                          <a:pt x="22742" y="83114"/>
                        </a:lnTo>
                        <a:lnTo>
                          <a:pt x="6681" y="76430"/>
                        </a:lnTo>
                        <a:cubicBezTo>
                          <a:pt x="2558" y="72304"/>
                          <a:pt x="0" y="66615"/>
                          <a:pt x="0" y="60364"/>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60" name="Freeform: Shape 59">
                    <a:extLst>
                      <a:ext uri="{FF2B5EF4-FFF2-40B4-BE49-F238E27FC236}">
                        <a16:creationId xmlns:a16="http://schemas.microsoft.com/office/drawing/2014/main" id="{485C045A-F582-4C50-0CD3-A5490F1AF3F9}"/>
                      </a:ext>
                    </a:extLst>
                  </p:cNvPr>
                  <p:cNvSpPr/>
                  <p:nvPr/>
                </p:nvSpPr>
                <p:spPr>
                  <a:xfrm>
                    <a:off x="5654098" y="4346328"/>
                    <a:ext cx="45504" cy="83114"/>
                  </a:xfrm>
                  <a:custGeom>
                    <a:avLst/>
                    <a:gdLst>
                      <a:gd name="connsiteX0" fmla="*/ 0 w 45504"/>
                      <a:gd name="connsiteY0" fmla="*/ 0 h 83114"/>
                      <a:gd name="connsiteX1" fmla="*/ 45504 w 45504"/>
                      <a:gd name="connsiteY1" fmla="*/ 0 h 83114"/>
                      <a:gd name="connsiteX2" fmla="*/ 45504 w 45504"/>
                      <a:gd name="connsiteY2" fmla="*/ 60364 h 83114"/>
                      <a:gd name="connsiteX3" fmla="*/ 38824 w 45504"/>
                      <a:gd name="connsiteY3" fmla="*/ 76438 h 83114"/>
                      <a:gd name="connsiteX4" fmla="*/ 22767 w 45504"/>
                      <a:gd name="connsiteY4" fmla="*/ 83114 h 83114"/>
                      <a:gd name="connsiteX5" fmla="*/ 22743 w 45504"/>
                      <a:gd name="connsiteY5" fmla="*/ 83114 h 83114"/>
                      <a:gd name="connsiteX6" fmla="*/ 6681 w 45504"/>
                      <a:gd name="connsiteY6" fmla="*/ 76430 h 83114"/>
                      <a:gd name="connsiteX7" fmla="*/ 0 w 45504"/>
                      <a:gd name="connsiteY7" fmla="*/ 60364 h 83114"/>
                      <a:gd name="connsiteX8" fmla="*/ 0 w 45504"/>
                      <a:gd name="connsiteY8" fmla="*/ 0 h 8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04" h="83114">
                        <a:moveTo>
                          <a:pt x="0" y="0"/>
                        </a:moveTo>
                        <a:lnTo>
                          <a:pt x="45504" y="0"/>
                        </a:lnTo>
                        <a:lnTo>
                          <a:pt x="45504" y="60364"/>
                        </a:lnTo>
                        <a:cubicBezTo>
                          <a:pt x="45504" y="66627"/>
                          <a:pt x="42947" y="72315"/>
                          <a:pt x="38824" y="76438"/>
                        </a:cubicBezTo>
                        <a:lnTo>
                          <a:pt x="22767" y="83114"/>
                        </a:lnTo>
                        <a:lnTo>
                          <a:pt x="22743" y="83114"/>
                        </a:lnTo>
                        <a:lnTo>
                          <a:pt x="6681" y="76430"/>
                        </a:lnTo>
                        <a:cubicBezTo>
                          <a:pt x="2558" y="72304"/>
                          <a:pt x="0" y="66615"/>
                          <a:pt x="0" y="60364"/>
                        </a:cubicBezTo>
                        <a:lnTo>
                          <a:pt x="0" y="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61" name="Freeform: Shape 60">
                  <a:extLst>
                    <a:ext uri="{FF2B5EF4-FFF2-40B4-BE49-F238E27FC236}">
                      <a16:creationId xmlns:a16="http://schemas.microsoft.com/office/drawing/2014/main" id="{14389319-C2D9-5F54-5B29-6CD5B4629557}"/>
                    </a:ext>
                  </a:extLst>
                </p:cNvPr>
                <p:cNvSpPr/>
                <p:nvPr/>
              </p:nvSpPr>
              <p:spPr>
                <a:xfrm>
                  <a:off x="5563091" y="4050461"/>
                  <a:ext cx="175949" cy="262620"/>
                </a:xfrm>
                <a:custGeom>
                  <a:avLst/>
                  <a:gdLst>
                    <a:gd name="connsiteX0" fmla="*/ 39432 w 175949"/>
                    <a:gd name="connsiteY0" fmla="*/ 0 h 262620"/>
                    <a:gd name="connsiteX1" fmla="*/ 136471 w 175949"/>
                    <a:gd name="connsiteY1" fmla="*/ 0 h 262620"/>
                    <a:gd name="connsiteX2" fmla="*/ 175756 w 175949"/>
                    <a:gd name="connsiteY2" fmla="*/ 44909 h 262620"/>
                    <a:gd name="connsiteX3" fmla="*/ 175798 w 175949"/>
                    <a:gd name="connsiteY3" fmla="*/ 44909 h 262620"/>
                    <a:gd name="connsiteX4" fmla="*/ 175949 w 175949"/>
                    <a:gd name="connsiteY4" fmla="*/ 47011 h 262620"/>
                    <a:gd name="connsiteX5" fmla="*/ 175949 w 175949"/>
                    <a:gd name="connsiteY5" fmla="*/ 153154 h 262620"/>
                    <a:gd name="connsiteX6" fmla="*/ 159267 w 175949"/>
                    <a:gd name="connsiteY6" fmla="*/ 169836 h 262620"/>
                    <a:gd name="connsiteX7" fmla="*/ 142584 w 175949"/>
                    <a:gd name="connsiteY7" fmla="*/ 153154 h 262620"/>
                    <a:gd name="connsiteX8" fmla="*/ 142584 w 175949"/>
                    <a:gd name="connsiteY8" fmla="*/ 60657 h 262620"/>
                    <a:gd name="connsiteX9" fmla="*/ 136512 w 175949"/>
                    <a:gd name="connsiteY9" fmla="*/ 60657 h 262620"/>
                    <a:gd name="connsiteX10" fmla="*/ 136512 w 175949"/>
                    <a:gd name="connsiteY10" fmla="*/ 262620 h 262620"/>
                    <a:gd name="connsiteX11" fmla="*/ 91008 w 175949"/>
                    <a:gd name="connsiteY11" fmla="*/ 262620 h 262620"/>
                    <a:gd name="connsiteX12" fmla="*/ 91008 w 175949"/>
                    <a:gd name="connsiteY12" fmla="*/ 169836 h 262620"/>
                    <a:gd name="connsiteX13" fmla="*/ 84936 w 175949"/>
                    <a:gd name="connsiteY13" fmla="*/ 169836 h 262620"/>
                    <a:gd name="connsiteX14" fmla="*/ 84936 w 175949"/>
                    <a:gd name="connsiteY14" fmla="*/ 262620 h 262620"/>
                    <a:gd name="connsiteX15" fmla="*/ 39432 w 175949"/>
                    <a:gd name="connsiteY15" fmla="*/ 262620 h 262620"/>
                    <a:gd name="connsiteX16" fmla="*/ 39432 w 175949"/>
                    <a:gd name="connsiteY16" fmla="*/ 60657 h 262620"/>
                    <a:gd name="connsiteX17" fmla="*/ 33365 w 175949"/>
                    <a:gd name="connsiteY17" fmla="*/ 60657 h 262620"/>
                    <a:gd name="connsiteX18" fmla="*/ 33365 w 175949"/>
                    <a:gd name="connsiteY18" fmla="*/ 153154 h 262620"/>
                    <a:gd name="connsiteX19" fmla="*/ 16682 w 175949"/>
                    <a:gd name="connsiteY19" fmla="*/ 169836 h 262620"/>
                    <a:gd name="connsiteX20" fmla="*/ 0 w 175949"/>
                    <a:gd name="connsiteY20" fmla="*/ 153154 h 262620"/>
                    <a:gd name="connsiteX21" fmla="*/ 0 w 175949"/>
                    <a:gd name="connsiteY21" fmla="*/ 47011 h 262620"/>
                    <a:gd name="connsiteX22" fmla="*/ 147 w 175949"/>
                    <a:gd name="connsiteY22" fmla="*/ 44909 h 262620"/>
                    <a:gd name="connsiteX23" fmla="*/ 39432 w 175949"/>
                    <a:gd name="connsiteY23" fmla="*/ 0 h 26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949" h="262620">
                      <a:moveTo>
                        <a:pt x="39432" y="0"/>
                      </a:moveTo>
                      <a:lnTo>
                        <a:pt x="136471" y="0"/>
                      </a:lnTo>
                      <a:cubicBezTo>
                        <a:pt x="157270" y="0"/>
                        <a:pt x="174250" y="19783"/>
                        <a:pt x="175756" y="44909"/>
                      </a:cubicBezTo>
                      <a:lnTo>
                        <a:pt x="175798" y="44909"/>
                      </a:lnTo>
                      <a:cubicBezTo>
                        <a:pt x="175885" y="45610"/>
                        <a:pt x="175949" y="46292"/>
                        <a:pt x="175949" y="47011"/>
                      </a:cubicBezTo>
                      <a:lnTo>
                        <a:pt x="175949" y="153154"/>
                      </a:lnTo>
                      <a:cubicBezTo>
                        <a:pt x="175949" y="162321"/>
                        <a:pt x="168434" y="169836"/>
                        <a:pt x="159267" y="169836"/>
                      </a:cubicBezTo>
                      <a:cubicBezTo>
                        <a:pt x="150094" y="169836"/>
                        <a:pt x="142584" y="162321"/>
                        <a:pt x="142584" y="153154"/>
                      </a:cubicBezTo>
                      <a:lnTo>
                        <a:pt x="142584" y="60657"/>
                      </a:lnTo>
                      <a:lnTo>
                        <a:pt x="136512" y="60657"/>
                      </a:lnTo>
                      <a:lnTo>
                        <a:pt x="136512" y="262620"/>
                      </a:lnTo>
                      <a:lnTo>
                        <a:pt x="91008" y="262620"/>
                      </a:lnTo>
                      <a:lnTo>
                        <a:pt x="91008" y="169836"/>
                      </a:lnTo>
                      <a:lnTo>
                        <a:pt x="84936" y="169836"/>
                      </a:lnTo>
                      <a:lnTo>
                        <a:pt x="84936" y="262620"/>
                      </a:lnTo>
                      <a:lnTo>
                        <a:pt x="39432" y="262620"/>
                      </a:lnTo>
                      <a:lnTo>
                        <a:pt x="39432" y="60657"/>
                      </a:lnTo>
                      <a:lnTo>
                        <a:pt x="33365" y="60657"/>
                      </a:lnTo>
                      <a:lnTo>
                        <a:pt x="33365" y="153154"/>
                      </a:lnTo>
                      <a:cubicBezTo>
                        <a:pt x="33365" y="162321"/>
                        <a:pt x="25850" y="169836"/>
                        <a:pt x="16682" y="169836"/>
                      </a:cubicBezTo>
                      <a:cubicBezTo>
                        <a:pt x="7515" y="169836"/>
                        <a:pt x="0" y="162321"/>
                        <a:pt x="0" y="153154"/>
                      </a:cubicBezTo>
                      <a:lnTo>
                        <a:pt x="0" y="47011"/>
                      </a:lnTo>
                      <a:cubicBezTo>
                        <a:pt x="0" y="46292"/>
                        <a:pt x="64" y="45610"/>
                        <a:pt x="147" y="44909"/>
                      </a:cubicBezTo>
                      <a:cubicBezTo>
                        <a:pt x="1658" y="19783"/>
                        <a:pt x="18633" y="0"/>
                        <a:pt x="39432" y="0"/>
                      </a:cubicBezTo>
                      <a:close/>
                    </a:path>
                  </a:pathLst>
                </a:custGeom>
                <a:solidFill>
                  <a:schemeClr val="tx1">
                    <a:alpha val="36000"/>
                  </a:schemeClr>
                </a:solidFill>
                <a:ln w="458" cap="flat">
                  <a:noFill/>
                  <a:prstDash val="solid"/>
                  <a:miter/>
                </a:ln>
              </p:spPr>
              <p:txBody>
                <a:bodyPr rtlCol="0" anchor="ctr"/>
                <a:lstStyle/>
                <a:p>
                  <a:endParaRPr lang="en-IN">
                    <a:solidFill>
                      <a:schemeClr val="tx1"/>
                    </a:solidFill>
                  </a:endParaRPr>
                </a:p>
              </p:txBody>
            </p:sp>
          </p:grpSp>
          <p:grpSp>
            <p:nvGrpSpPr>
              <p:cNvPr id="1096" name="Group 1095">
                <a:extLst>
                  <a:ext uri="{FF2B5EF4-FFF2-40B4-BE49-F238E27FC236}">
                    <a16:creationId xmlns:a16="http://schemas.microsoft.com/office/drawing/2014/main" id="{55379B07-77CB-EC24-22DE-A79081889E90}"/>
                  </a:ext>
                </a:extLst>
              </p:cNvPr>
              <p:cNvGrpSpPr/>
              <p:nvPr/>
            </p:nvGrpSpPr>
            <p:grpSpPr>
              <a:xfrm>
                <a:off x="6554424" y="1823447"/>
                <a:ext cx="1019269" cy="1019269"/>
                <a:chOff x="6558298" y="1871209"/>
                <a:chExt cx="1019269" cy="1019269"/>
              </a:xfrm>
            </p:grpSpPr>
            <p:sp>
              <p:nvSpPr>
                <p:cNvPr id="1097" name="Oval 1096">
                  <a:extLst>
                    <a:ext uri="{FF2B5EF4-FFF2-40B4-BE49-F238E27FC236}">
                      <a16:creationId xmlns:a16="http://schemas.microsoft.com/office/drawing/2014/main" id="{2C56091A-1502-4939-41EC-4977FE7C4D10}"/>
                    </a:ext>
                  </a:extLst>
                </p:cNvPr>
                <p:cNvSpPr/>
                <p:nvPr/>
              </p:nvSpPr>
              <p:spPr>
                <a:xfrm>
                  <a:off x="6558298" y="1871209"/>
                  <a:ext cx="1019269" cy="1019269"/>
                </a:xfrm>
                <a:prstGeom prst="ellipse">
                  <a:avLst/>
                </a:prstGeom>
                <a:solidFill>
                  <a:schemeClr val="accent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8" name="TextBox 1097">
                  <a:extLst>
                    <a:ext uri="{FF2B5EF4-FFF2-40B4-BE49-F238E27FC236}">
                      <a16:creationId xmlns:a16="http://schemas.microsoft.com/office/drawing/2014/main" id="{D5EBF127-2E6A-D428-7A8F-19DBA15AE9A1}"/>
                    </a:ext>
                  </a:extLst>
                </p:cNvPr>
                <p:cNvSpPr txBox="1"/>
                <p:nvPr/>
              </p:nvSpPr>
              <p:spPr>
                <a:xfrm>
                  <a:off x="6673556" y="2198018"/>
                  <a:ext cx="788753" cy="365652"/>
                </a:xfrm>
                <a:prstGeom prst="rect">
                  <a:avLst/>
                </a:prstGeom>
                <a:noFill/>
              </p:spPr>
              <p:txBody>
                <a:bodyPr wrap="none" lIns="0" tIns="0" rIns="0" bIns="0" rtlCol="0">
                  <a:spAutoFit/>
                </a:bodyPr>
                <a:lstStyle/>
                <a:p>
                  <a:pPr algn="ctr"/>
                  <a:r>
                    <a:rPr lang="en-GB" sz="2400" b="1">
                      <a:solidFill>
                        <a:schemeClr val="bg1"/>
                      </a:solidFill>
                    </a:rPr>
                    <a:t>~80%</a:t>
                  </a:r>
                </a:p>
              </p:txBody>
            </p:sp>
          </p:grpSp>
          <p:sp>
            <p:nvSpPr>
              <p:cNvPr id="1099" name="TextBox 1098">
                <a:extLst>
                  <a:ext uri="{FF2B5EF4-FFF2-40B4-BE49-F238E27FC236}">
                    <a16:creationId xmlns:a16="http://schemas.microsoft.com/office/drawing/2014/main" id="{656BC48D-437F-0DE0-E5A6-B63CFEF347FE}"/>
                  </a:ext>
                </a:extLst>
              </p:cNvPr>
              <p:cNvSpPr txBox="1"/>
              <p:nvPr/>
            </p:nvSpPr>
            <p:spPr>
              <a:xfrm>
                <a:off x="7765149" y="2032932"/>
                <a:ext cx="2688768" cy="553998"/>
              </a:xfrm>
              <a:prstGeom prst="rect">
                <a:avLst/>
              </a:prstGeom>
              <a:noFill/>
            </p:spPr>
            <p:txBody>
              <a:bodyPr wrap="square" lIns="0" tIns="0" rIns="0" bIns="0" anchor="ctr">
                <a:spAutoFit/>
              </a:bodyPr>
              <a:lstStyle/>
              <a:p>
                <a:r>
                  <a:rPr lang="en-GB">
                    <a:solidFill>
                      <a:schemeClr val="bg1"/>
                    </a:solidFill>
                  </a:rPr>
                  <a:t>are uncontrolled</a:t>
                </a:r>
                <a:br>
                  <a:rPr lang="en-GB">
                    <a:solidFill>
                      <a:schemeClr val="bg1"/>
                    </a:solidFill>
                  </a:rPr>
                </a:br>
                <a:r>
                  <a:rPr lang="en-GB">
                    <a:solidFill>
                      <a:schemeClr val="bg1"/>
                    </a:solidFill>
                  </a:rPr>
                  <a:t>(BP ≥140/90 mm Hg)</a:t>
                </a:r>
                <a:r>
                  <a:rPr lang="en-GB" baseline="30000">
                    <a:solidFill>
                      <a:schemeClr val="bg1"/>
                    </a:solidFill>
                  </a:rPr>
                  <a:t>1,e</a:t>
                </a:r>
              </a:p>
            </p:txBody>
          </p:sp>
          <p:grpSp>
            <p:nvGrpSpPr>
              <p:cNvPr id="1094" name="Group 1093">
                <a:extLst>
                  <a:ext uri="{FF2B5EF4-FFF2-40B4-BE49-F238E27FC236}">
                    <a16:creationId xmlns:a16="http://schemas.microsoft.com/office/drawing/2014/main" id="{D753DE51-9F50-E8A1-F5FA-36B478FA6146}"/>
                  </a:ext>
                </a:extLst>
              </p:cNvPr>
              <p:cNvGrpSpPr/>
              <p:nvPr/>
            </p:nvGrpSpPr>
            <p:grpSpPr>
              <a:xfrm>
                <a:off x="4933658" y="1856693"/>
                <a:ext cx="1009064" cy="952776"/>
                <a:chOff x="4937532" y="1904455"/>
                <a:chExt cx="1009064" cy="952776"/>
              </a:xfrm>
            </p:grpSpPr>
            <p:sp>
              <p:nvSpPr>
                <p:cNvPr id="1376" name="Freeform: Shape 1375">
                  <a:extLst>
                    <a:ext uri="{FF2B5EF4-FFF2-40B4-BE49-F238E27FC236}">
                      <a16:creationId xmlns:a16="http://schemas.microsoft.com/office/drawing/2014/main" id="{D5918C94-8F37-A6F9-A845-D814E88D1C08}"/>
                    </a:ext>
                  </a:extLst>
                </p:cNvPr>
                <p:cNvSpPr/>
                <p:nvPr/>
              </p:nvSpPr>
              <p:spPr>
                <a:xfrm>
                  <a:off x="4937532" y="2511497"/>
                  <a:ext cx="175944" cy="34573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accent2">
                    <a:lumMod val="20000"/>
                    <a:lumOff val="80000"/>
                  </a:schemeClr>
                </a:solidFill>
                <a:ln w="458" cap="flat">
                  <a:noFill/>
                  <a:prstDash val="solid"/>
                  <a:miter/>
                </a:ln>
              </p:spPr>
              <p:txBody>
                <a:bodyPr rtlCol="0" anchor="ctr"/>
                <a:lstStyle/>
                <a:p>
                  <a:endParaRPr lang="en-IN"/>
                </a:p>
              </p:txBody>
            </p:sp>
            <p:sp>
              <p:nvSpPr>
                <p:cNvPr id="1377" name="Freeform: Shape 1376">
                  <a:extLst>
                    <a:ext uri="{FF2B5EF4-FFF2-40B4-BE49-F238E27FC236}">
                      <a16:creationId xmlns:a16="http://schemas.microsoft.com/office/drawing/2014/main" id="{F560CE86-D81C-BC78-ABA7-92C61C67AB9B}"/>
                    </a:ext>
                  </a:extLst>
                </p:cNvPr>
                <p:cNvSpPr/>
                <p:nvPr/>
              </p:nvSpPr>
              <p:spPr>
                <a:xfrm rot="17549998">
                  <a:off x="4987587" y="2429624"/>
                  <a:ext cx="75809" cy="7580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accent2">
                    <a:lumMod val="20000"/>
                    <a:lumOff val="80000"/>
                  </a:schemeClr>
                </a:solidFill>
                <a:ln w="458" cap="flat">
                  <a:noFill/>
                  <a:prstDash val="solid"/>
                  <a:miter/>
                </a:ln>
              </p:spPr>
              <p:txBody>
                <a:bodyPr rtlCol="0" anchor="ctr"/>
                <a:lstStyle/>
                <a:p>
                  <a:endParaRPr lang="en-IN"/>
                </a:p>
              </p:txBody>
            </p:sp>
            <p:sp>
              <p:nvSpPr>
                <p:cNvPr id="1374" name="Freeform: Shape 1373">
                  <a:extLst>
                    <a:ext uri="{FF2B5EF4-FFF2-40B4-BE49-F238E27FC236}">
                      <a16:creationId xmlns:a16="http://schemas.microsoft.com/office/drawing/2014/main" id="{495B1D5A-3945-E98B-4525-460303088730}"/>
                    </a:ext>
                  </a:extLst>
                </p:cNvPr>
                <p:cNvSpPr/>
                <p:nvPr/>
              </p:nvSpPr>
              <p:spPr>
                <a:xfrm>
                  <a:off x="5145812" y="2511497"/>
                  <a:ext cx="175944" cy="34573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solidFill>
                  <a:schemeClr val="accent2">
                    <a:lumMod val="20000"/>
                    <a:lumOff val="80000"/>
                  </a:schemeClr>
                </a:solidFill>
                <a:ln w="458" cap="flat">
                  <a:noFill/>
                  <a:prstDash val="solid"/>
                  <a:miter/>
                </a:ln>
              </p:spPr>
              <p:txBody>
                <a:bodyPr rtlCol="0" anchor="ctr"/>
                <a:lstStyle/>
                <a:p>
                  <a:endParaRPr lang="en-IN"/>
                </a:p>
              </p:txBody>
            </p:sp>
            <p:sp>
              <p:nvSpPr>
                <p:cNvPr id="1375" name="Freeform: Shape 1374">
                  <a:extLst>
                    <a:ext uri="{FF2B5EF4-FFF2-40B4-BE49-F238E27FC236}">
                      <a16:creationId xmlns:a16="http://schemas.microsoft.com/office/drawing/2014/main" id="{949A5DC9-9DBE-BA60-8170-EF745A6FBC7E}"/>
                    </a:ext>
                  </a:extLst>
                </p:cNvPr>
                <p:cNvSpPr/>
                <p:nvPr/>
              </p:nvSpPr>
              <p:spPr>
                <a:xfrm rot="17549998">
                  <a:off x="5195867" y="2429624"/>
                  <a:ext cx="75809" cy="7580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solidFill>
                  <a:schemeClr val="accent2">
                    <a:lumMod val="20000"/>
                    <a:lumOff val="80000"/>
                  </a:schemeClr>
                </a:solidFill>
                <a:ln w="458" cap="flat">
                  <a:noFill/>
                  <a:prstDash val="solid"/>
                  <a:miter/>
                </a:ln>
              </p:spPr>
              <p:txBody>
                <a:bodyPr rtlCol="0" anchor="ctr"/>
                <a:lstStyle/>
                <a:p>
                  <a:endParaRPr lang="en-IN"/>
                </a:p>
              </p:txBody>
            </p:sp>
            <p:grpSp>
              <p:nvGrpSpPr>
                <p:cNvPr id="1353" name="Group 1352">
                  <a:extLst>
                    <a:ext uri="{FF2B5EF4-FFF2-40B4-BE49-F238E27FC236}">
                      <a16:creationId xmlns:a16="http://schemas.microsoft.com/office/drawing/2014/main" id="{CF91A17A-8300-3ACE-99D7-7BA6E3F75DAD}"/>
                    </a:ext>
                  </a:extLst>
                </p:cNvPr>
                <p:cNvGrpSpPr/>
                <p:nvPr/>
              </p:nvGrpSpPr>
              <p:grpSpPr>
                <a:xfrm>
                  <a:off x="5562372" y="2429624"/>
                  <a:ext cx="175944" cy="427607"/>
                  <a:chOff x="5590710" y="4295398"/>
                  <a:chExt cx="74800" cy="181791"/>
                </a:xfrm>
                <a:solidFill>
                  <a:schemeClr val="accent2">
                    <a:lumMod val="20000"/>
                    <a:lumOff val="80000"/>
                  </a:schemeClr>
                </a:solidFill>
              </p:grpSpPr>
              <p:sp>
                <p:nvSpPr>
                  <p:cNvPr id="1372" name="Freeform: Shape 1371">
                    <a:extLst>
                      <a:ext uri="{FF2B5EF4-FFF2-40B4-BE49-F238E27FC236}">
                        <a16:creationId xmlns:a16="http://schemas.microsoft.com/office/drawing/2014/main" id="{BAFD6CDC-A82A-81E6-D49D-727849DB9E33}"/>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73" name="Freeform: Shape 1372">
                    <a:extLst>
                      <a:ext uri="{FF2B5EF4-FFF2-40B4-BE49-F238E27FC236}">
                        <a16:creationId xmlns:a16="http://schemas.microsoft.com/office/drawing/2014/main" id="{7BD020C4-B5FC-3BE0-E316-B329C01A3351}"/>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4" name="Group 1353">
                  <a:extLst>
                    <a:ext uri="{FF2B5EF4-FFF2-40B4-BE49-F238E27FC236}">
                      <a16:creationId xmlns:a16="http://schemas.microsoft.com/office/drawing/2014/main" id="{37680B39-198F-A773-1249-7CA943BEE153}"/>
                    </a:ext>
                  </a:extLst>
                </p:cNvPr>
                <p:cNvGrpSpPr/>
                <p:nvPr/>
              </p:nvGrpSpPr>
              <p:grpSpPr>
                <a:xfrm>
                  <a:off x="5770652" y="2429624"/>
                  <a:ext cx="175944" cy="427607"/>
                  <a:chOff x="5590710" y="4295398"/>
                  <a:chExt cx="74800" cy="181791"/>
                </a:xfrm>
                <a:solidFill>
                  <a:schemeClr val="accent2">
                    <a:lumMod val="20000"/>
                    <a:lumOff val="80000"/>
                  </a:schemeClr>
                </a:solidFill>
              </p:grpSpPr>
              <p:sp>
                <p:nvSpPr>
                  <p:cNvPr id="1370" name="Freeform: Shape 1369">
                    <a:extLst>
                      <a:ext uri="{FF2B5EF4-FFF2-40B4-BE49-F238E27FC236}">
                        <a16:creationId xmlns:a16="http://schemas.microsoft.com/office/drawing/2014/main" id="{EB8915A5-FA55-5F14-3910-1C474024A979}"/>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71" name="Freeform: Shape 1370">
                    <a:extLst>
                      <a:ext uri="{FF2B5EF4-FFF2-40B4-BE49-F238E27FC236}">
                        <a16:creationId xmlns:a16="http://schemas.microsoft.com/office/drawing/2014/main" id="{92908015-B0A5-3062-4D37-9CBF410666F5}"/>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5" name="Group 1354">
                  <a:extLst>
                    <a:ext uri="{FF2B5EF4-FFF2-40B4-BE49-F238E27FC236}">
                      <a16:creationId xmlns:a16="http://schemas.microsoft.com/office/drawing/2014/main" id="{270B6E27-0540-0294-4073-7E8612BC972E}"/>
                    </a:ext>
                  </a:extLst>
                </p:cNvPr>
                <p:cNvGrpSpPr/>
                <p:nvPr/>
              </p:nvGrpSpPr>
              <p:grpSpPr>
                <a:xfrm>
                  <a:off x="4937532" y="1904455"/>
                  <a:ext cx="175944" cy="427607"/>
                  <a:chOff x="5590710" y="4295398"/>
                  <a:chExt cx="74800" cy="181791"/>
                </a:xfrm>
                <a:solidFill>
                  <a:schemeClr val="accent2">
                    <a:lumMod val="20000"/>
                    <a:lumOff val="80000"/>
                  </a:schemeClr>
                </a:solidFill>
              </p:grpSpPr>
              <p:sp>
                <p:nvSpPr>
                  <p:cNvPr id="1368" name="Freeform: Shape 1367">
                    <a:extLst>
                      <a:ext uri="{FF2B5EF4-FFF2-40B4-BE49-F238E27FC236}">
                        <a16:creationId xmlns:a16="http://schemas.microsoft.com/office/drawing/2014/main" id="{89BA9374-6BC6-0DA5-136B-DF4A23A182CD}"/>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69" name="Freeform: Shape 1368">
                    <a:extLst>
                      <a:ext uri="{FF2B5EF4-FFF2-40B4-BE49-F238E27FC236}">
                        <a16:creationId xmlns:a16="http://schemas.microsoft.com/office/drawing/2014/main" id="{6A75654C-29D3-A7AE-F55F-E8E72F053744}"/>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6" name="Group 1355">
                  <a:extLst>
                    <a:ext uri="{FF2B5EF4-FFF2-40B4-BE49-F238E27FC236}">
                      <a16:creationId xmlns:a16="http://schemas.microsoft.com/office/drawing/2014/main" id="{FE465052-E25F-27FE-5EF4-7F26505855A4}"/>
                    </a:ext>
                  </a:extLst>
                </p:cNvPr>
                <p:cNvGrpSpPr/>
                <p:nvPr/>
              </p:nvGrpSpPr>
              <p:grpSpPr>
                <a:xfrm>
                  <a:off x="5145812" y="1904455"/>
                  <a:ext cx="175944" cy="427607"/>
                  <a:chOff x="5590710" y="4295398"/>
                  <a:chExt cx="74800" cy="181791"/>
                </a:xfrm>
                <a:solidFill>
                  <a:schemeClr val="accent2">
                    <a:lumMod val="20000"/>
                    <a:lumOff val="80000"/>
                  </a:schemeClr>
                </a:solidFill>
              </p:grpSpPr>
              <p:sp>
                <p:nvSpPr>
                  <p:cNvPr id="1366" name="Freeform: Shape 1365">
                    <a:extLst>
                      <a:ext uri="{FF2B5EF4-FFF2-40B4-BE49-F238E27FC236}">
                        <a16:creationId xmlns:a16="http://schemas.microsoft.com/office/drawing/2014/main" id="{5185419E-6C51-347F-5E23-0C31E93B7A20}"/>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67" name="Freeform: Shape 1366">
                    <a:extLst>
                      <a:ext uri="{FF2B5EF4-FFF2-40B4-BE49-F238E27FC236}">
                        <a16:creationId xmlns:a16="http://schemas.microsoft.com/office/drawing/2014/main" id="{C6CBC573-6B0D-5DE7-F726-A44F3FFC8E5C}"/>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7" name="Group 1356">
                  <a:extLst>
                    <a:ext uri="{FF2B5EF4-FFF2-40B4-BE49-F238E27FC236}">
                      <a16:creationId xmlns:a16="http://schemas.microsoft.com/office/drawing/2014/main" id="{40540D0E-6055-1267-46F0-0966C918B365}"/>
                    </a:ext>
                  </a:extLst>
                </p:cNvPr>
                <p:cNvGrpSpPr/>
                <p:nvPr/>
              </p:nvGrpSpPr>
              <p:grpSpPr>
                <a:xfrm>
                  <a:off x="5354092" y="1904455"/>
                  <a:ext cx="175944" cy="427607"/>
                  <a:chOff x="5590710" y="4295398"/>
                  <a:chExt cx="74800" cy="181791"/>
                </a:xfrm>
                <a:solidFill>
                  <a:schemeClr val="accent2">
                    <a:lumMod val="20000"/>
                    <a:lumOff val="80000"/>
                  </a:schemeClr>
                </a:solidFill>
              </p:grpSpPr>
              <p:sp>
                <p:nvSpPr>
                  <p:cNvPr id="1364" name="Freeform: Shape 1363">
                    <a:extLst>
                      <a:ext uri="{FF2B5EF4-FFF2-40B4-BE49-F238E27FC236}">
                        <a16:creationId xmlns:a16="http://schemas.microsoft.com/office/drawing/2014/main" id="{4FF821AA-49BE-3D18-5C79-CBECF11D9E15}"/>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65" name="Freeform: Shape 1364">
                    <a:extLst>
                      <a:ext uri="{FF2B5EF4-FFF2-40B4-BE49-F238E27FC236}">
                        <a16:creationId xmlns:a16="http://schemas.microsoft.com/office/drawing/2014/main" id="{EE1B54D8-193F-F3D9-E61F-C7675BC889CD}"/>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8" name="Group 1357">
                  <a:extLst>
                    <a:ext uri="{FF2B5EF4-FFF2-40B4-BE49-F238E27FC236}">
                      <a16:creationId xmlns:a16="http://schemas.microsoft.com/office/drawing/2014/main" id="{EDFCA811-763E-24BE-D906-93D44A4E6EDA}"/>
                    </a:ext>
                  </a:extLst>
                </p:cNvPr>
                <p:cNvGrpSpPr/>
                <p:nvPr/>
              </p:nvGrpSpPr>
              <p:grpSpPr>
                <a:xfrm>
                  <a:off x="5562372" y="1904455"/>
                  <a:ext cx="175944" cy="427607"/>
                  <a:chOff x="5590710" y="4295398"/>
                  <a:chExt cx="74800" cy="181791"/>
                </a:xfrm>
                <a:solidFill>
                  <a:schemeClr val="tx1">
                    <a:alpha val="50000"/>
                  </a:schemeClr>
                </a:solidFill>
              </p:grpSpPr>
              <p:sp>
                <p:nvSpPr>
                  <p:cNvPr id="1362" name="Freeform: Shape 1361">
                    <a:extLst>
                      <a:ext uri="{FF2B5EF4-FFF2-40B4-BE49-F238E27FC236}">
                        <a16:creationId xmlns:a16="http://schemas.microsoft.com/office/drawing/2014/main" id="{4B55E119-D18D-8B8D-B34E-52FBAAF5F612}"/>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63" name="Freeform: Shape 1362">
                    <a:extLst>
                      <a:ext uri="{FF2B5EF4-FFF2-40B4-BE49-F238E27FC236}">
                        <a16:creationId xmlns:a16="http://schemas.microsoft.com/office/drawing/2014/main" id="{6D17B489-CB26-AF4F-324E-1F9C146B0540}"/>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359" name="Group 1358">
                  <a:extLst>
                    <a:ext uri="{FF2B5EF4-FFF2-40B4-BE49-F238E27FC236}">
                      <a16:creationId xmlns:a16="http://schemas.microsoft.com/office/drawing/2014/main" id="{48D9209D-38B6-AB8C-C9EC-944C3ED79F13}"/>
                    </a:ext>
                  </a:extLst>
                </p:cNvPr>
                <p:cNvGrpSpPr/>
                <p:nvPr/>
              </p:nvGrpSpPr>
              <p:grpSpPr>
                <a:xfrm>
                  <a:off x="5770652" y="1904455"/>
                  <a:ext cx="175944" cy="427607"/>
                  <a:chOff x="5590710" y="4295398"/>
                  <a:chExt cx="74800" cy="181791"/>
                </a:xfrm>
                <a:solidFill>
                  <a:schemeClr val="tx1">
                    <a:alpha val="50000"/>
                  </a:schemeClr>
                </a:solidFill>
              </p:grpSpPr>
              <p:sp>
                <p:nvSpPr>
                  <p:cNvPr id="1360" name="Freeform: Shape 1359">
                    <a:extLst>
                      <a:ext uri="{FF2B5EF4-FFF2-40B4-BE49-F238E27FC236}">
                        <a16:creationId xmlns:a16="http://schemas.microsoft.com/office/drawing/2014/main" id="{35893406-D7A1-37E4-C6AE-9E77BEDB63FE}"/>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361" name="Freeform: Shape 1360">
                    <a:extLst>
                      <a:ext uri="{FF2B5EF4-FFF2-40B4-BE49-F238E27FC236}">
                        <a16:creationId xmlns:a16="http://schemas.microsoft.com/office/drawing/2014/main" id="{ABB3DF9B-9840-746D-EC6D-D331DC9C5587}"/>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nvGrpSpPr>
                <p:cNvPr id="1529" name="Group 1528">
                  <a:extLst>
                    <a:ext uri="{FF2B5EF4-FFF2-40B4-BE49-F238E27FC236}">
                      <a16:creationId xmlns:a16="http://schemas.microsoft.com/office/drawing/2014/main" id="{56F113C1-9597-422F-2163-0404A2093D27}"/>
                    </a:ext>
                  </a:extLst>
                </p:cNvPr>
                <p:cNvGrpSpPr/>
                <p:nvPr/>
              </p:nvGrpSpPr>
              <p:grpSpPr>
                <a:xfrm>
                  <a:off x="5354092" y="2429624"/>
                  <a:ext cx="175944" cy="427607"/>
                  <a:chOff x="5590710" y="4295398"/>
                  <a:chExt cx="74800" cy="181791"/>
                </a:xfrm>
                <a:solidFill>
                  <a:schemeClr val="accent2">
                    <a:lumMod val="20000"/>
                    <a:lumOff val="80000"/>
                  </a:schemeClr>
                </a:solidFill>
              </p:grpSpPr>
              <p:sp>
                <p:nvSpPr>
                  <p:cNvPr id="1530" name="Freeform: Shape 1529">
                    <a:extLst>
                      <a:ext uri="{FF2B5EF4-FFF2-40B4-BE49-F238E27FC236}">
                        <a16:creationId xmlns:a16="http://schemas.microsoft.com/office/drawing/2014/main" id="{D127098E-A5A6-EFB1-6EF8-99361AD34959}"/>
                      </a:ext>
                    </a:extLst>
                  </p:cNvPr>
                  <p:cNvSpPr/>
                  <p:nvPr/>
                </p:nvSpPr>
                <p:spPr>
                  <a:xfrm>
                    <a:off x="5590710" y="4330205"/>
                    <a:ext cx="74800" cy="146984"/>
                  </a:xfrm>
                  <a:custGeom>
                    <a:avLst/>
                    <a:gdLst>
                      <a:gd name="connsiteX0" fmla="*/ 38381 w 38422"/>
                      <a:gd name="connsiteY0" fmla="*/ 9807 h 75500"/>
                      <a:gd name="connsiteX1" fmla="*/ 29802 w 38422"/>
                      <a:gd name="connsiteY1" fmla="*/ 0 h 75500"/>
                      <a:gd name="connsiteX2" fmla="*/ 8611 w 38422"/>
                      <a:gd name="connsiteY2" fmla="*/ 0 h 75500"/>
                      <a:gd name="connsiteX3" fmla="*/ 32 w 38422"/>
                      <a:gd name="connsiteY3" fmla="*/ 9807 h 75500"/>
                      <a:gd name="connsiteX4" fmla="*/ 0 w 38422"/>
                      <a:gd name="connsiteY4" fmla="*/ 10266 h 75500"/>
                      <a:gd name="connsiteX5" fmla="*/ 0 w 38422"/>
                      <a:gd name="connsiteY5" fmla="*/ 33445 h 75500"/>
                      <a:gd name="connsiteX6" fmla="*/ 3643 w 38422"/>
                      <a:gd name="connsiteY6" fmla="*/ 37088 h 75500"/>
                      <a:gd name="connsiteX7" fmla="*/ 7286 w 38422"/>
                      <a:gd name="connsiteY7" fmla="*/ 33445 h 75500"/>
                      <a:gd name="connsiteX8" fmla="*/ 7286 w 38422"/>
                      <a:gd name="connsiteY8" fmla="*/ 13246 h 75500"/>
                      <a:gd name="connsiteX9" fmla="*/ 8611 w 38422"/>
                      <a:gd name="connsiteY9" fmla="*/ 13246 h 75500"/>
                      <a:gd name="connsiteX10" fmla="*/ 8611 w 38422"/>
                      <a:gd name="connsiteY10" fmla="*/ 70532 h 75500"/>
                      <a:gd name="connsiteX11" fmla="*/ 13580 w 38422"/>
                      <a:gd name="connsiteY11" fmla="*/ 75501 h 75500"/>
                      <a:gd name="connsiteX12" fmla="*/ 18548 w 38422"/>
                      <a:gd name="connsiteY12" fmla="*/ 70532 h 75500"/>
                      <a:gd name="connsiteX13" fmla="*/ 18548 w 38422"/>
                      <a:gd name="connsiteY13" fmla="*/ 37088 h 75500"/>
                      <a:gd name="connsiteX14" fmla="*/ 19874 w 38422"/>
                      <a:gd name="connsiteY14" fmla="*/ 37088 h 75500"/>
                      <a:gd name="connsiteX15" fmla="*/ 19874 w 38422"/>
                      <a:gd name="connsiteY15" fmla="*/ 70532 h 75500"/>
                      <a:gd name="connsiteX16" fmla="*/ 24843 w 38422"/>
                      <a:gd name="connsiteY16" fmla="*/ 75501 h 75500"/>
                      <a:gd name="connsiteX17" fmla="*/ 29811 w 38422"/>
                      <a:gd name="connsiteY17" fmla="*/ 70532 h 75500"/>
                      <a:gd name="connsiteX18" fmla="*/ 29811 w 38422"/>
                      <a:gd name="connsiteY18" fmla="*/ 13246 h 75500"/>
                      <a:gd name="connsiteX19" fmla="*/ 31137 w 38422"/>
                      <a:gd name="connsiteY19" fmla="*/ 13246 h 75500"/>
                      <a:gd name="connsiteX20" fmla="*/ 31137 w 38422"/>
                      <a:gd name="connsiteY20" fmla="*/ 33445 h 75500"/>
                      <a:gd name="connsiteX21" fmla="*/ 34780 w 38422"/>
                      <a:gd name="connsiteY21" fmla="*/ 37088 h 75500"/>
                      <a:gd name="connsiteX22" fmla="*/ 38423 w 38422"/>
                      <a:gd name="connsiteY22" fmla="*/ 33445 h 75500"/>
                      <a:gd name="connsiteX23" fmla="*/ 38423 w 38422"/>
                      <a:gd name="connsiteY23" fmla="*/ 10266 h 75500"/>
                      <a:gd name="connsiteX24" fmla="*/ 38390 w 38422"/>
                      <a:gd name="connsiteY24" fmla="*/ 9807 h 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422" h="75500">
                        <a:moveTo>
                          <a:pt x="38381" y="9807"/>
                        </a:moveTo>
                        <a:cubicBezTo>
                          <a:pt x="38052" y="4320"/>
                          <a:pt x="34344" y="0"/>
                          <a:pt x="29802" y="0"/>
                        </a:cubicBezTo>
                        <a:lnTo>
                          <a:pt x="8611" y="0"/>
                        </a:lnTo>
                        <a:cubicBezTo>
                          <a:pt x="4069" y="0"/>
                          <a:pt x="362" y="4320"/>
                          <a:pt x="32" y="9807"/>
                        </a:cubicBezTo>
                        <a:cubicBezTo>
                          <a:pt x="14" y="9960"/>
                          <a:pt x="0" y="10109"/>
                          <a:pt x="0" y="10266"/>
                        </a:cubicBezTo>
                        <a:lnTo>
                          <a:pt x="0" y="33445"/>
                        </a:lnTo>
                        <a:cubicBezTo>
                          <a:pt x="0" y="35447"/>
                          <a:pt x="1641" y="37088"/>
                          <a:pt x="3643" y="37088"/>
                        </a:cubicBezTo>
                        <a:cubicBezTo>
                          <a:pt x="5645" y="37088"/>
                          <a:pt x="7286" y="35447"/>
                          <a:pt x="7286" y="33445"/>
                        </a:cubicBezTo>
                        <a:lnTo>
                          <a:pt x="7286" y="13246"/>
                        </a:lnTo>
                        <a:lnTo>
                          <a:pt x="8611" y="13246"/>
                        </a:lnTo>
                        <a:lnTo>
                          <a:pt x="8611" y="70532"/>
                        </a:lnTo>
                        <a:cubicBezTo>
                          <a:pt x="8611" y="73262"/>
                          <a:pt x="10845" y="75501"/>
                          <a:pt x="13580" y="75501"/>
                        </a:cubicBezTo>
                        <a:cubicBezTo>
                          <a:pt x="16314" y="75501"/>
                          <a:pt x="18548" y="73267"/>
                          <a:pt x="18548" y="70532"/>
                        </a:cubicBezTo>
                        <a:lnTo>
                          <a:pt x="18548" y="37088"/>
                        </a:lnTo>
                        <a:lnTo>
                          <a:pt x="19874" y="37088"/>
                        </a:lnTo>
                        <a:lnTo>
                          <a:pt x="19874" y="70532"/>
                        </a:lnTo>
                        <a:cubicBezTo>
                          <a:pt x="19874" y="73262"/>
                          <a:pt x="22108" y="75501"/>
                          <a:pt x="24843" y="75501"/>
                        </a:cubicBezTo>
                        <a:cubicBezTo>
                          <a:pt x="27577" y="75501"/>
                          <a:pt x="29811" y="73267"/>
                          <a:pt x="29811" y="70532"/>
                        </a:cubicBezTo>
                        <a:lnTo>
                          <a:pt x="29811" y="13246"/>
                        </a:lnTo>
                        <a:lnTo>
                          <a:pt x="31137" y="13246"/>
                        </a:lnTo>
                        <a:lnTo>
                          <a:pt x="31137" y="33445"/>
                        </a:lnTo>
                        <a:cubicBezTo>
                          <a:pt x="31137" y="35447"/>
                          <a:pt x="32777" y="37088"/>
                          <a:pt x="34780" y="37088"/>
                        </a:cubicBezTo>
                        <a:cubicBezTo>
                          <a:pt x="36782" y="37088"/>
                          <a:pt x="38423" y="35447"/>
                          <a:pt x="38423" y="33445"/>
                        </a:cubicBezTo>
                        <a:lnTo>
                          <a:pt x="38423" y="10266"/>
                        </a:lnTo>
                        <a:cubicBezTo>
                          <a:pt x="38423" y="10109"/>
                          <a:pt x="38409" y="9960"/>
                          <a:pt x="38390" y="9807"/>
                        </a:cubicBezTo>
                        <a:close/>
                      </a:path>
                    </a:pathLst>
                  </a:custGeom>
                  <a:grpFill/>
                  <a:ln w="458" cap="flat">
                    <a:noFill/>
                    <a:prstDash val="solid"/>
                    <a:miter/>
                  </a:ln>
                </p:spPr>
                <p:txBody>
                  <a:bodyPr rtlCol="0" anchor="ctr"/>
                  <a:lstStyle/>
                  <a:p>
                    <a:endParaRPr lang="en-IN"/>
                  </a:p>
                </p:txBody>
              </p:sp>
              <p:sp>
                <p:nvSpPr>
                  <p:cNvPr id="1531" name="Freeform: Shape 1530">
                    <a:extLst>
                      <a:ext uri="{FF2B5EF4-FFF2-40B4-BE49-F238E27FC236}">
                        <a16:creationId xmlns:a16="http://schemas.microsoft.com/office/drawing/2014/main" id="{7458D8C2-8D4E-6EAE-D354-C104F6596B37}"/>
                      </a:ext>
                    </a:extLst>
                  </p:cNvPr>
                  <p:cNvSpPr/>
                  <p:nvPr/>
                </p:nvSpPr>
                <p:spPr>
                  <a:xfrm rot="17549998">
                    <a:off x="5611990" y="4295398"/>
                    <a:ext cx="32229" cy="32229"/>
                  </a:xfrm>
                  <a:custGeom>
                    <a:avLst/>
                    <a:gdLst>
                      <a:gd name="connsiteX0" fmla="*/ 16556 w 16555"/>
                      <a:gd name="connsiteY0" fmla="*/ 8278 h 16555"/>
                      <a:gd name="connsiteX1" fmla="*/ 8278 w 16555"/>
                      <a:gd name="connsiteY1" fmla="*/ 16556 h 16555"/>
                      <a:gd name="connsiteX2" fmla="*/ 0 w 16555"/>
                      <a:gd name="connsiteY2" fmla="*/ 8278 h 16555"/>
                      <a:gd name="connsiteX3" fmla="*/ 8278 w 16555"/>
                      <a:gd name="connsiteY3" fmla="*/ 0 h 16555"/>
                      <a:gd name="connsiteX4" fmla="*/ 16556 w 16555"/>
                      <a:gd name="connsiteY4" fmla="*/ 8278 h 1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5" h="16555">
                        <a:moveTo>
                          <a:pt x="16556" y="8278"/>
                        </a:moveTo>
                        <a:cubicBezTo>
                          <a:pt x="16556" y="12849"/>
                          <a:pt x="12849" y="16556"/>
                          <a:pt x="8278" y="16556"/>
                        </a:cubicBezTo>
                        <a:cubicBezTo>
                          <a:pt x="3706" y="16556"/>
                          <a:pt x="0" y="12850"/>
                          <a:pt x="0" y="8278"/>
                        </a:cubicBezTo>
                        <a:cubicBezTo>
                          <a:pt x="0" y="3706"/>
                          <a:pt x="3706" y="0"/>
                          <a:pt x="8278" y="0"/>
                        </a:cubicBezTo>
                        <a:cubicBezTo>
                          <a:pt x="12849" y="0"/>
                          <a:pt x="16556" y="3706"/>
                          <a:pt x="16556" y="8278"/>
                        </a:cubicBezTo>
                        <a:close/>
                      </a:path>
                    </a:pathLst>
                  </a:custGeom>
                  <a:grpFill/>
                  <a:ln w="458" cap="flat">
                    <a:noFill/>
                    <a:prstDash val="solid"/>
                    <a:miter/>
                  </a:ln>
                </p:spPr>
                <p:txBody>
                  <a:bodyPr rtlCol="0" anchor="ctr"/>
                  <a:lstStyle/>
                  <a:p>
                    <a:endParaRPr lang="en-IN"/>
                  </a:p>
                </p:txBody>
              </p:sp>
            </p:grpSp>
          </p:grpSp>
        </p:grpSp>
      </p:grpSp>
      <p:sp>
        <p:nvSpPr>
          <p:cNvPr id="27" name="TextBox 26">
            <a:hlinkClick r:id="rId7" action="ppaction://hlinksldjump"/>
            <a:extLst>
              <a:ext uri="{FF2B5EF4-FFF2-40B4-BE49-F238E27FC236}">
                <a16:creationId xmlns:a16="http://schemas.microsoft.com/office/drawing/2014/main" id="{62AC3680-C61C-5FD8-44AB-3B3B9B962FF2}"/>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2753786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CF122B70-3737-2746-8B9E-7396002E0038}"/>
              </a:ext>
            </a:extLst>
          </p:cNvPr>
          <p:cNvSpPr/>
          <p:nvPr/>
        </p:nvSpPr>
        <p:spPr>
          <a:xfrm>
            <a:off x="0" y="1257100"/>
            <a:ext cx="12192000" cy="44383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6">
            <a:extLst>
              <a:ext uri="{FF2B5EF4-FFF2-40B4-BE49-F238E27FC236}">
                <a16:creationId xmlns:a16="http://schemas.microsoft.com/office/drawing/2014/main" id="{0BB9E6F9-F85C-A489-EC39-B62CC874E249}"/>
              </a:ext>
            </a:extLst>
          </p:cNvPr>
          <p:cNvSpPr/>
          <p:nvPr/>
        </p:nvSpPr>
        <p:spPr>
          <a:xfrm>
            <a:off x="3669256" y="2324404"/>
            <a:ext cx="8422913" cy="1159448"/>
          </a:xfrm>
          <a:custGeom>
            <a:avLst/>
            <a:gdLst>
              <a:gd name="connsiteX0" fmla="*/ 0 w 7236089"/>
              <a:gd name="connsiteY0" fmla="*/ 0 h 1263204"/>
              <a:gd name="connsiteX1" fmla="*/ 6977873 w 7236089"/>
              <a:gd name="connsiteY1" fmla="*/ 0 h 1263204"/>
              <a:gd name="connsiteX2" fmla="*/ 7236090 w 7236089"/>
              <a:gd name="connsiteY2" fmla="*/ 258217 h 1263204"/>
              <a:gd name="connsiteX3" fmla="*/ 7236090 w 7236089"/>
              <a:gd name="connsiteY3" fmla="*/ 1263205 h 1263204"/>
              <a:gd name="connsiteX4" fmla="*/ 0 w 7236089"/>
              <a:gd name="connsiteY4" fmla="*/ 1263205 h 1263204"/>
              <a:gd name="connsiteX5" fmla="*/ 0 w 7236089"/>
              <a:gd name="connsiteY5" fmla="*/ 0 h 1263204"/>
              <a:gd name="connsiteX6" fmla="*/ 0 w 7236089"/>
              <a:gd name="connsiteY6" fmla="*/ 0 h 126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89" h="1263204">
                <a:moveTo>
                  <a:pt x="0" y="0"/>
                </a:moveTo>
                <a:lnTo>
                  <a:pt x="6977873" y="0"/>
                </a:lnTo>
                <a:cubicBezTo>
                  <a:pt x="7120381" y="0"/>
                  <a:pt x="7236090" y="115709"/>
                  <a:pt x="7236090" y="258217"/>
                </a:cubicBezTo>
                <a:lnTo>
                  <a:pt x="7236090" y="1263205"/>
                </a:lnTo>
                <a:lnTo>
                  <a:pt x="0" y="1263205"/>
                </a:lnTo>
                <a:lnTo>
                  <a:pt x="0" y="0"/>
                </a:lnTo>
                <a:lnTo>
                  <a:pt x="0" y="0"/>
                </a:lnTo>
                <a:close/>
              </a:path>
            </a:pathLst>
          </a:custGeom>
          <a:solidFill>
            <a:schemeClr val="accent1"/>
          </a:solidFill>
          <a:ln w="2847" cap="flat">
            <a:solidFill>
              <a:schemeClr val="bg1">
                <a:lumMod val="85000"/>
              </a:schemeClr>
            </a:solid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22C22E28-9ABA-263A-A85F-BD3EB323BC37}"/>
              </a:ext>
            </a:extLst>
          </p:cNvPr>
          <p:cNvSpPr/>
          <p:nvPr/>
        </p:nvSpPr>
        <p:spPr>
          <a:xfrm>
            <a:off x="3669256" y="3562389"/>
            <a:ext cx="8422913" cy="1159448"/>
          </a:xfrm>
          <a:custGeom>
            <a:avLst/>
            <a:gdLst>
              <a:gd name="connsiteX0" fmla="*/ 0 w 7236089"/>
              <a:gd name="connsiteY0" fmla="*/ 0 h 1263204"/>
              <a:gd name="connsiteX1" fmla="*/ 7236090 w 7236089"/>
              <a:gd name="connsiteY1" fmla="*/ 0 h 1263204"/>
              <a:gd name="connsiteX2" fmla="*/ 7236090 w 7236089"/>
              <a:gd name="connsiteY2" fmla="*/ 1004988 h 1263204"/>
              <a:gd name="connsiteX3" fmla="*/ 6977873 w 7236089"/>
              <a:gd name="connsiteY3" fmla="*/ 1263205 h 1263204"/>
              <a:gd name="connsiteX4" fmla="*/ 0 w 7236089"/>
              <a:gd name="connsiteY4" fmla="*/ 1263205 h 1263204"/>
              <a:gd name="connsiteX5" fmla="*/ 0 w 7236089"/>
              <a:gd name="connsiteY5" fmla="*/ 0 h 1263204"/>
              <a:gd name="connsiteX6" fmla="*/ 0 w 7236089"/>
              <a:gd name="connsiteY6" fmla="*/ 0 h 126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89" h="1263204">
                <a:moveTo>
                  <a:pt x="0" y="0"/>
                </a:moveTo>
                <a:lnTo>
                  <a:pt x="7236090" y="0"/>
                </a:lnTo>
                <a:lnTo>
                  <a:pt x="7236090" y="1004988"/>
                </a:lnTo>
                <a:cubicBezTo>
                  <a:pt x="7236090" y="1147496"/>
                  <a:pt x="7120381" y="1263205"/>
                  <a:pt x="6977873" y="1263205"/>
                </a:cubicBezTo>
                <a:lnTo>
                  <a:pt x="0" y="1263205"/>
                </a:lnTo>
                <a:lnTo>
                  <a:pt x="0" y="0"/>
                </a:lnTo>
                <a:lnTo>
                  <a:pt x="0" y="0"/>
                </a:lnTo>
                <a:close/>
              </a:path>
            </a:pathLst>
          </a:custGeom>
          <a:solidFill>
            <a:schemeClr val="bg1"/>
          </a:solidFill>
          <a:ln w="2847" cap="flat">
            <a:solidFill>
              <a:schemeClr val="bg1">
                <a:lumMod val="85000"/>
              </a:schemeClr>
            </a:solidFill>
            <a:prstDash val="solid"/>
            <a:miter/>
          </a:ln>
        </p:spPr>
        <p:txBody>
          <a:bodyPr rtlCol="0" anchor="ctr"/>
          <a:lstStyle/>
          <a:p>
            <a:endParaRPr lang="en-IN"/>
          </a:p>
        </p:txBody>
      </p:sp>
      <p:sp>
        <p:nvSpPr>
          <p:cNvPr id="4" name="Title 3">
            <a:extLst>
              <a:ext uri="{FF2B5EF4-FFF2-40B4-BE49-F238E27FC236}">
                <a16:creationId xmlns:a16="http://schemas.microsoft.com/office/drawing/2014/main" id="{14AC7AF0-0C1E-14BB-6BE6-7D8D4F510495}"/>
              </a:ext>
            </a:extLst>
          </p:cNvPr>
          <p:cNvSpPr>
            <a:spLocks noGrp="1"/>
          </p:cNvSpPr>
          <p:nvPr>
            <p:ph type="title"/>
          </p:nvPr>
        </p:nvSpPr>
        <p:spPr>
          <a:xfrm>
            <a:off x="457200" y="228601"/>
            <a:ext cx="11277600" cy="800100"/>
          </a:xfrm>
        </p:spPr>
        <p:txBody>
          <a:bodyPr anchor="b"/>
          <a:lstStyle/>
          <a:p>
            <a:r>
              <a:rPr lang="en-US"/>
              <a:t>A Majority of US Adults with HTN are Not Achieving BP Goals</a:t>
            </a:r>
          </a:p>
        </p:txBody>
      </p:sp>
      <p:sp>
        <p:nvSpPr>
          <p:cNvPr id="3" name="Text Placeholder 2">
            <a:extLst>
              <a:ext uri="{FF2B5EF4-FFF2-40B4-BE49-F238E27FC236}">
                <a16:creationId xmlns:a16="http://schemas.microsoft.com/office/drawing/2014/main" id="{15A714F1-201B-4824-019F-B55FECA510F7}"/>
              </a:ext>
            </a:extLst>
          </p:cNvPr>
          <p:cNvSpPr>
            <a:spLocks noGrp="1"/>
          </p:cNvSpPr>
          <p:nvPr>
            <p:ph type="body" sz="quarter" idx="13"/>
          </p:nvPr>
        </p:nvSpPr>
        <p:spPr>
          <a:xfrm>
            <a:off x="457200" y="5662891"/>
            <a:ext cx="10617200" cy="1195109"/>
          </a:xfrm>
        </p:spPr>
        <p:txBody>
          <a:bodyPr>
            <a:normAutofit/>
          </a:bodyPr>
          <a:lstStyle/>
          <a:p>
            <a:r>
              <a:rPr lang="en-GB" baseline="30000">
                <a:cs typeface="Arial" pitchFamily="34" charset="0"/>
              </a:rPr>
              <a:t>a</a:t>
            </a:r>
            <a:r>
              <a:rPr lang="en-US" b="0" i="0">
                <a:solidFill>
                  <a:srgbClr val="303030"/>
                </a:solidFill>
                <a:effectLst/>
                <a:latin typeface="Arial" panose="020B0604020202020204" pitchFamily="34" charset="0"/>
              </a:rPr>
              <a:t>HTN prevalence and control estimates among US adults aged ≥18 years of age, applying criteria from the ACC/AHA 2017 HTN Clinical Practice Guideline utilizing data sourced by NHANES 2017-2020; </a:t>
            </a:r>
            <a:r>
              <a:rPr lang="en-US" baseline="30000" err="1">
                <a:solidFill>
                  <a:srgbClr val="303030"/>
                </a:solidFill>
                <a:latin typeface="Arial" panose="020B0604020202020204" pitchFamily="34" charset="0"/>
              </a:rPr>
              <a:t>b</a:t>
            </a:r>
            <a:r>
              <a:rPr lang="en-US" b="0" i="0" err="1">
                <a:solidFill>
                  <a:srgbClr val="303030"/>
                </a:solidFill>
                <a:effectLst/>
                <a:latin typeface="Arial" panose="020B0604020202020204" pitchFamily="34" charset="0"/>
              </a:rPr>
              <a:t>BP</a:t>
            </a:r>
            <a:r>
              <a:rPr lang="en-US" b="0" i="0">
                <a:solidFill>
                  <a:srgbClr val="303030"/>
                </a:solidFill>
                <a:effectLst/>
                <a:latin typeface="Arial" panose="020B0604020202020204" pitchFamily="34" charset="0"/>
              </a:rPr>
              <a:t> ≥130/80 mm Hg or currently using antihypertensive medication; </a:t>
            </a:r>
            <a:r>
              <a:rPr lang="en-US" baseline="30000" err="1">
                <a:solidFill>
                  <a:srgbClr val="303030"/>
                </a:solidFill>
                <a:latin typeface="Arial" panose="020B0604020202020204" pitchFamily="34" charset="0"/>
              </a:rPr>
              <a:t>c</a:t>
            </a:r>
            <a:r>
              <a:rPr lang="en-US" err="1">
                <a:solidFill>
                  <a:srgbClr val="303030"/>
                </a:solidFill>
                <a:latin typeface="Arial" panose="020B0604020202020204" pitchFamily="34" charset="0"/>
              </a:rPr>
              <a:t>Percentage</a:t>
            </a:r>
            <a:r>
              <a:rPr lang="en-US">
                <a:solidFill>
                  <a:srgbClr val="303030"/>
                </a:solidFill>
                <a:latin typeface="Arial" panose="020B0604020202020204" pitchFamily="34" charset="0"/>
              </a:rPr>
              <a:t> consisting of adults recommended lifestyle modification only, as well as adults recommended for both medication and lifestyle modification. Among adults recommended for both medication and lifestyle modification, 71.6% (67.9 million) of adults were uncontrolled.</a:t>
            </a:r>
          </a:p>
          <a:p>
            <a:r>
              <a:rPr lang="en-US">
                <a:solidFill>
                  <a:srgbClr val="303030"/>
                </a:solidFill>
                <a:latin typeface="Arial" panose="020B0604020202020204" pitchFamily="34" charset="0"/>
              </a:rPr>
              <a:t>ACC = American College of Cardiology; AHA = American Heart Association; </a:t>
            </a:r>
            <a:r>
              <a:rPr lang="en-US"/>
              <a:t>BP = blood pressure; HTN = hypertension; NHANES = National Health and Nutrition Examination Survey;  US = United States.</a:t>
            </a:r>
          </a:p>
          <a:p>
            <a:r>
              <a:rPr lang="en-US" b="0" i="0">
                <a:solidFill>
                  <a:srgbClr val="303030"/>
                </a:solidFill>
                <a:effectLst/>
                <a:latin typeface="Arial" panose="020B0604020202020204" pitchFamily="34" charset="0"/>
              </a:rPr>
              <a:t>Million Hearts. Estimated hypertension prevalence, treatment, and control among US adults. Million Hearts website. https://millionhearts.hhs.gov/data-reports/hypertension-prevalence.html.</a:t>
            </a:r>
            <a:endParaRPr lang="en-GB">
              <a:ea typeface="微软雅黑"/>
              <a:cs typeface="+mn-ea"/>
            </a:endParaRPr>
          </a:p>
        </p:txBody>
      </p:sp>
      <p:pic>
        <p:nvPicPr>
          <p:cNvPr id="87" name="Graphic 86">
            <a:extLst>
              <a:ext uri="{FF2B5EF4-FFF2-40B4-BE49-F238E27FC236}">
                <a16:creationId xmlns:a16="http://schemas.microsoft.com/office/drawing/2014/main" id="{0138D0FC-8106-7D41-5EA2-A55A76D8062C}"/>
              </a:ext>
            </a:extLst>
          </p:cNvPr>
          <p:cNvPicPr>
            <a:picLocks noChangeAspect="1"/>
          </p:cNvPicPr>
          <p:nvPr/>
        </p:nvPicPr>
        <p:blipFill>
          <a:blip r:embed="rId3">
            <a:extLst>
              <a:ext uri="{96DAC541-7B7A-43D3-8B79-37D633B846F1}">
                <asvg:svgBlip xmlns:asvg="http://schemas.microsoft.com/office/drawing/2016/SVG/main" r:embed="rId4"/>
              </a:ext>
            </a:extLst>
          </a:blip>
          <a:srcRect l="-51802" t="-54231" r="-122622" b="76922"/>
          <a:stretch>
            <a:fillRect/>
          </a:stretch>
        </p:blipFill>
        <p:spPr>
          <a:xfrm>
            <a:off x="4910454" y="7883645"/>
            <a:ext cx="571500" cy="438912"/>
          </a:xfrm>
          <a:custGeom>
            <a:avLst/>
            <a:gdLst>
              <a:gd name="connsiteX0" fmla="*/ 0 w 571500"/>
              <a:gd name="connsiteY0" fmla="*/ 0 h 438912"/>
              <a:gd name="connsiteX1" fmla="*/ 571500 w 571500"/>
              <a:gd name="connsiteY1" fmla="*/ 0 h 438912"/>
              <a:gd name="connsiteX2" fmla="*/ 571500 w 571500"/>
              <a:gd name="connsiteY2" fmla="*/ 438912 h 438912"/>
              <a:gd name="connsiteX3" fmla="*/ 316134 w 571500"/>
              <a:gd name="connsiteY3" fmla="*/ 438912 h 438912"/>
              <a:gd name="connsiteX4" fmla="*/ 316134 w 571500"/>
              <a:gd name="connsiteY4" fmla="*/ 307889 h 438912"/>
              <a:gd name="connsiteX5" fmla="*/ 107880 w 571500"/>
              <a:gd name="connsiteY5" fmla="*/ 307889 h 438912"/>
              <a:gd name="connsiteX6" fmla="*/ 107880 w 571500"/>
              <a:gd name="connsiteY6" fmla="*/ 438912 h 438912"/>
              <a:gd name="connsiteX7" fmla="*/ 0 w 571500"/>
              <a:gd name="connsiteY7" fmla="*/ 438912 h 438912"/>
              <a:gd name="connsiteX8" fmla="*/ 0 w 571500"/>
              <a:gd name="connsiteY8"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438912">
                <a:moveTo>
                  <a:pt x="0" y="0"/>
                </a:moveTo>
                <a:lnTo>
                  <a:pt x="571500" y="0"/>
                </a:lnTo>
                <a:lnTo>
                  <a:pt x="571500" y="438912"/>
                </a:lnTo>
                <a:lnTo>
                  <a:pt x="316134" y="438912"/>
                </a:lnTo>
                <a:lnTo>
                  <a:pt x="316134" y="307889"/>
                </a:lnTo>
                <a:lnTo>
                  <a:pt x="107880" y="307889"/>
                </a:lnTo>
                <a:lnTo>
                  <a:pt x="107880" y="438912"/>
                </a:lnTo>
                <a:lnTo>
                  <a:pt x="0" y="438912"/>
                </a:lnTo>
                <a:lnTo>
                  <a:pt x="0" y="0"/>
                </a:lnTo>
                <a:close/>
              </a:path>
            </a:pathLst>
          </a:custGeom>
        </p:spPr>
      </p:pic>
      <p:sp>
        <p:nvSpPr>
          <p:cNvPr id="14" name="Freeform 5">
            <a:extLst>
              <a:ext uri="{FF2B5EF4-FFF2-40B4-BE49-F238E27FC236}">
                <a16:creationId xmlns:a16="http://schemas.microsoft.com/office/drawing/2014/main" id="{BF0A21BB-A70B-6579-293F-45546937D472}"/>
              </a:ext>
            </a:extLst>
          </p:cNvPr>
          <p:cNvSpPr>
            <a:spLocks noChangeAspect="1"/>
          </p:cNvSpPr>
          <p:nvPr/>
        </p:nvSpPr>
        <p:spPr bwMode="auto">
          <a:xfrm>
            <a:off x="228601" y="1649516"/>
            <a:ext cx="5823549" cy="3614644"/>
          </a:xfrm>
          <a:custGeom>
            <a:avLst/>
            <a:gdLst>
              <a:gd name="T0" fmla="*/ 503 w 3014"/>
              <a:gd name="T1" fmla="*/ 66 h 1870"/>
              <a:gd name="T2" fmla="*/ 1261 w 3014"/>
              <a:gd name="T3" fmla="*/ 181 h 1870"/>
              <a:gd name="T4" fmla="*/ 1577 w 3014"/>
              <a:gd name="T5" fmla="*/ 162 h 1870"/>
              <a:gd name="T6" fmla="*/ 1624 w 3014"/>
              <a:gd name="T7" fmla="*/ 213 h 1870"/>
              <a:gd name="T8" fmla="*/ 1821 w 3014"/>
              <a:gd name="T9" fmla="*/ 251 h 1870"/>
              <a:gd name="T10" fmla="*/ 1793 w 3014"/>
              <a:gd name="T11" fmla="*/ 340 h 1870"/>
              <a:gd name="T12" fmla="*/ 1921 w 3014"/>
              <a:gd name="T13" fmla="*/ 297 h 1870"/>
              <a:gd name="T14" fmla="*/ 2119 w 3014"/>
              <a:gd name="T15" fmla="*/ 336 h 1870"/>
              <a:gd name="T16" fmla="*/ 1985 w 3014"/>
              <a:gd name="T17" fmla="*/ 419 h 1870"/>
              <a:gd name="T18" fmla="*/ 1989 w 3014"/>
              <a:gd name="T19" fmla="*/ 449 h 1870"/>
              <a:gd name="T20" fmla="*/ 2014 w 3014"/>
              <a:gd name="T21" fmla="*/ 694 h 1870"/>
              <a:gd name="T22" fmla="*/ 2039 w 3014"/>
              <a:gd name="T23" fmla="*/ 489 h 1870"/>
              <a:gd name="T24" fmla="*/ 2085 w 3014"/>
              <a:gd name="T25" fmla="*/ 421 h 1870"/>
              <a:gd name="T26" fmla="*/ 2172 w 3014"/>
              <a:gd name="T27" fmla="*/ 512 h 1870"/>
              <a:gd name="T28" fmla="*/ 2201 w 3014"/>
              <a:gd name="T29" fmla="*/ 506 h 1870"/>
              <a:gd name="T30" fmla="*/ 2344 w 3014"/>
              <a:gd name="T31" fmla="*/ 644 h 1870"/>
              <a:gd name="T32" fmla="*/ 2638 w 3014"/>
              <a:gd name="T33" fmla="*/ 350 h 1870"/>
              <a:gd name="T34" fmla="*/ 2806 w 3014"/>
              <a:gd name="T35" fmla="*/ 271 h 1870"/>
              <a:gd name="T36" fmla="*/ 2832 w 3014"/>
              <a:gd name="T37" fmla="*/ 140 h 1870"/>
              <a:gd name="T38" fmla="*/ 2932 w 3014"/>
              <a:gd name="T39" fmla="*/ 175 h 1870"/>
              <a:gd name="T40" fmla="*/ 2930 w 3014"/>
              <a:gd name="T41" fmla="*/ 323 h 1870"/>
              <a:gd name="T42" fmla="*/ 2901 w 3014"/>
              <a:gd name="T43" fmla="*/ 370 h 1870"/>
              <a:gd name="T44" fmla="*/ 2897 w 3014"/>
              <a:gd name="T45" fmla="*/ 520 h 1870"/>
              <a:gd name="T46" fmla="*/ 2835 w 3014"/>
              <a:gd name="T47" fmla="*/ 571 h 1870"/>
              <a:gd name="T48" fmla="*/ 2757 w 3014"/>
              <a:gd name="T49" fmla="*/ 653 h 1870"/>
              <a:gd name="T50" fmla="*/ 2704 w 3014"/>
              <a:gd name="T51" fmla="*/ 775 h 1870"/>
              <a:gd name="T52" fmla="*/ 2702 w 3014"/>
              <a:gd name="T53" fmla="*/ 873 h 1870"/>
              <a:gd name="T54" fmla="*/ 2665 w 3014"/>
              <a:gd name="T55" fmla="*/ 854 h 1870"/>
              <a:gd name="T56" fmla="*/ 2700 w 3014"/>
              <a:gd name="T57" fmla="*/ 991 h 1870"/>
              <a:gd name="T58" fmla="*/ 2687 w 3014"/>
              <a:gd name="T59" fmla="*/ 1106 h 1870"/>
              <a:gd name="T60" fmla="*/ 2462 w 3014"/>
              <a:gd name="T61" fmla="*/ 1507 h 1870"/>
              <a:gd name="T62" fmla="*/ 2580 w 3014"/>
              <a:gd name="T63" fmla="*/ 1778 h 1870"/>
              <a:gd name="T64" fmla="*/ 2529 w 3014"/>
              <a:gd name="T65" fmla="*/ 1844 h 1870"/>
              <a:gd name="T66" fmla="*/ 2416 w 3014"/>
              <a:gd name="T67" fmla="*/ 1714 h 1870"/>
              <a:gd name="T68" fmla="*/ 2264 w 3014"/>
              <a:gd name="T69" fmla="*/ 1530 h 1870"/>
              <a:gd name="T70" fmla="*/ 2080 w 3014"/>
              <a:gd name="T71" fmla="*/ 1524 h 1870"/>
              <a:gd name="T72" fmla="*/ 1985 w 3014"/>
              <a:gd name="T73" fmla="*/ 1535 h 1870"/>
              <a:gd name="T74" fmla="*/ 1594 w 3014"/>
              <a:gd name="T75" fmla="*/ 1626 h 1870"/>
              <a:gd name="T76" fmla="*/ 1426 w 3014"/>
              <a:gd name="T77" fmla="*/ 1867 h 1870"/>
              <a:gd name="T78" fmla="*/ 1214 w 3014"/>
              <a:gd name="T79" fmla="*/ 1605 h 1870"/>
              <a:gd name="T80" fmla="*/ 1061 w 3014"/>
              <a:gd name="T81" fmla="*/ 1623 h 1870"/>
              <a:gd name="T82" fmla="*/ 812 w 3014"/>
              <a:gd name="T83" fmla="*/ 1397 h 1870"/>
              <a:gd name="T84" fmla="*/ 256 w 3014"/>
              <a:gd name="T85" fmla="*/ 1230 h 1870"/>
              <a:gd name="T86" fmla="*/ 45 w 3014"/>
              <a:gd name="T87" fmla="*/ 855 h 1870"/>
              <a:gd name="T88" fmla="*/ 13 w 3014"/>
              <a:gd name="T89" fmla="*/ 692 h 1870"/>
              <a:gd name="T90" fmla="*/ 47 w 3014"/>
              <a:gd name="T91" fmla="*/ 448 h 1870"/>
              <a:gd name="T92" fmla="*/ 153 w 3014"/>
              <a:gd name="T93" fmla="*/ 33 h 1870"/>
              <a:gd name="T94" fmla="*/ 268 w 3014"/>
              <a:gd name="T95" fmla="*/ 15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14" h="1870">
                <a:moveTo>
                  <a:pt x="268" y="15"/>
                </a:moveTo>
                <a:cubicBezTo>
                  <a:pt x="273" y="0"/>
                  <a:pt x="308" y="18"/>
                  <a:pt x="317" y="21"/>
                </a:cubicBezTo>
                <a:cubicBezTo>
                  <a:pt x="343" y="28"/>
                  <a:pt x="370" y="35"/>
                  <a:pt x="396" y="42"/>
                </a:cubicBezTo>
                <a:cubicBezTo>
                  <a:pt x="432" y="51"/>
                  <a:pt x="467" y="59"/>
                  <a:pt x="503" y="66"/>
                </a:cubicBezTo>
                <a:cubicBezTo>
                  <a:pt x="538" y="73"/>
                  <a:pt x="572" y="82"/>
                  <a:pt x="607" y="87"/>
                </a:cubicBezTo>
                <a:cubicBezTo>
                  <a:pt x="689" y="104"/>
                  <a:pt x="772" y="121"/>
                  <a:pt x="854" y="137"/>
                </a:cubicBezTo>
                <a:cubicBezTo>
                  <a:pt x="873" y="140"/>
                  <a:pt x="892" y="144"/>
                  <a:pt x="911" y="147"/>
                </a:cubicBezTo>
                <a:cubicBezTo>
                  <a:pt x="1027" y="163"/>
                  <a:pt x="1144" y="174"/>
                  <a:pt x="1261" y="181"/>
                </a:cubicBezTo>
                <a:cubicBezTo>
                  <a:pt x="1319" y="185"/>
                  <a:pt x="1378" y="187"/>
                  <a:pt x="1437" y="189"/>
                </a:cubicBezTo>
                <a:cubicBezTo>
                  <a:pt x="1466" y="190"/>
                  <a:pt x="1495" y="190"/>
                  <a:pt x="1524" y="191"/>
                </a:cubicBezTo>
                <a:cubicBezTo>
                  <a:pt x="1535" y="191"/>
                  <a:pt x="1551" y="195"/>
                  <a:pt x="1562" y="191"/>
                </a:cubicBezTo>
                <a:cubicBezTo>
                  <a:pt x="1571" y="186"/>
                  <a:pt x="1568" y="163"/>
                  <a:pt x="1577" y="162"/>
                </a:cubicBezTo>
                <a:cubicBezTo>
                  <a:pt x="1578" y="161"/>
                  <a:pt x="1580" y="162"/>
                  <a:pt x="1581" y="163"/>
                </a:cubicBezTo>
                <a:cubicBezTo>
                  <a:pt x="1588" y="166"/>
                  <a:pt x="1594" y="172"/>
                  <a:pt x="1596" y="179"/>
                </a:cubicBezTo>
                <a:cubicBezTo>
                  <a:pt x="1599" y="186"/>
                  <a:pt x="1596" y="198"/>
                  <a:pt x="1599" y="203"/>
                </a:cubicBezTo>
                <a:cubicBezTo>
                  <a:pt x="1602" y="208"/>
                  <a:pt x="1618" y="211"/>
                  <a:pt x="1624" y="213"/>
                </a:cubicBezTo>
                <a:cubicBezTo>
                  <a:pt x="1640" y="215"/>
                  <a:pt x="1656" y="212"/>
                  <a:pt x="1672" y="212"/>
                </a:cubicBezTo>
                <a:cubicBezTo>
                  <a:pt x="1698" y="212"/>
                  <a:pt x="1717" y="234"/>
                  <a:pt x="1740" y="242"/>
                </a:cubicBezTo>
                <a:cubicBezTo>
                  <a:pt x="1754" y="247"/>
                  <a:pt x="1769" y="249"/>
                  <a:pt x="1783" y="249"/>
                </a:cubicBezTo>
                <a:cubicBezTo>
                  <a:pt x="1789" y="249"/>
                  <a:pt x="1824" y="239"/>
                  <a:pt x="1821" y="251"/>
                </a:cubicBezTo>
                <a:cubicBezTo>
                  <a:pt x="1821" y="255"/>
                  <a:pt x="1818" y="257"/>
                  <a:pt x="1815" y="259"/>
                </a:cubicBezTo>
                <a:cubicBezTo>
                  <a:pt x="1793" y="272"/>
                  <a:pt x="1722" y="307"/>
                  <a:pt x="1745" y="342"/>
                </a:cubicBezTo>
                <a:cubicBezTo>
                  <a:pt x="1752" y="354"/>
                  <a:pt x="1769" y="347"/>
                  <a:pt x="1779" y="343"/>
                </a:cubicBezTo>
                <a:cubicBezTo>
                  <a:pt x="1784" y="341"/>
                  <a:pt x="1787" y="338"/>
                  <a:pt x="1793" y="340"/>
                </a:cubicBezTo>
                <a:cubicBezTo>
                  <a:pt x="1800" y="343"/>
                  <a:pt x="1806" y="350"/>
                  <a:pt x="1814" y="353"/>
                </a:cubicBezTo>
                <a:cubicBezTo>
                  <a:pt x="1825" y="356"/>
                  <a:pt x="1837" y="354"/>
                  <a:pt x="1848" y="350"/>
                </a:cubicBezTo>
                <a:cubicBezTo>
                  <a:pt x="1873" y="339"/>
                  <a:pt x="1889" y="316"/>
                  <a:pt x="1911" y="300"/>
                </a:cubicBezTo>
                <a:cubicBezTo>
                  <a:pt x="1914" y="298"/>
                  <a:pt x="1917" y="296"/>
                  <a:pt x="1921" y="297"/>
                </a:cubicBezTo>
                <a:cubicBezTo>
                  <a:pt x="1922" y="298"/>
                  <a:pt x="1923" y="299"/>
                  <a:pt x="1924" y="301"/>
                </a:cubicBezTo>
                <a:cubicBezTo>
                  <a:pt x="1938" y="319"/>
                  <a:pt x="1949" y="336"/>
                  <a:pt x="1972" y="341"/>
                </a:cubicBezTo>
                <a:cubicBezTo>
                  <a:pt x="2009" y="349"/>
                  <a:pt x="2042" y="327"/>
                  <a:pt x="2078" y="325"/>
                </a:cubicBezTo>
                <a:cubicBezTo>
                  <a:pt x="2092" y="325"/>
                  <a:pt x="2107" y="328"/>
                  <a:pt x="2119" y="336"/>
                </a:cubicBezTo>
                <a:cubicBezTo>
                  <a:pt x="2127" y="340"/>
                  <a:pt x="2136" y="348"/>
                  <a:pt x="2140" y="357"/>
                </a:cubicBezTo>
                <a:cubicBezTo>
                  <a:pt x="2150" y="376"/>
                  <a:pt x="2116" y="373"/>
                  <a:pt x="2106" y="374"/>
                </a:cubicBezTo>
                <a:cubicBezTo>
                  <a:pt x="2080" y="377"/>
                  <a:pt x="2055" y="382"/>
                  <a:pt x="2031" y="392"/>
                </a:cubicBezTo>
                <a:cubicBezTo>
                  <a:pt x="2015" y="398"/>
                  <a:pt x="1999" y="407"/>
                  <a:pt x="1985" y="419"/>
                </a:cubicBezTo>
                <a:cubicBezTo>
                  <a:pt x="1973" y="429"/>
                  <a:pt x="1955" y="445"/>
                  <a:pt x="1952" y="462"/>
                </a:cubicBezTo>
                <a:cubicBezTo>
                  <a:pt x="1951" y="470"/>
                  <a:pt x="1954" y="474"/>
                  <a:pt x="1961" y="470"/>
                </a:cubicBezTo>
                <a:cubicBezTo>
                  <a:pt x="1969" y="465"/>
                  <a:pt x="1974" y="456"/>
                  <a:pt x="1982" y="451"/>
                </a:cubicBezTo>
                <a:cubicBezTo>
                  <a:pt x="1984" y="449"/>
                  <a:pt x="1987" y="448"/>
                  <a:pt x="1989" y="449"/>
                </a:cubicBezTo>
                <a:cubicBezTo>
                  <a:pt x="1993" y="450"/>
                  <a:pt x="1993" y="456"/>
                  <a:pt x="1992" y="460"/>
                </a:cubicBezTo>
                <a:cubicBezTo>
                  <a:pt x="1982" y="512"/>
                  <a:pt x="1970" y="565"/>
                  <a:pt x="1970" y="618"/>
                </a:cubicBezTo>
                <a:cubicBezTo>
                  <a:pt x="1970" y="641"/>
                  <a:pt x="1973" y="667"/>
                  <a:pt x="1989" y="683"/>
                </a:cubicBezTo>
                <a:cubicBezTo>
                  <a:pt x="1996" y="689"/>
                  <a:pt x="2005" y="694"/>
                  <a:pt x="2014" y="694"/>
                </a:cubicBezTo>
                <a:cubicBezTo>
                  <a:pt x="2021" y="693"/>
                  <a:pt x="2029" y="690"/>
                  <a:pt x="2034" y="684"/>
                </a:cubicBezTo>
                <a:cubicBezTo>
                  <a:pt x="2048" y="670"/>
                  <a:pt x="2050" y="648"/>
                  <a:pt x="2048" y="628"/>
                </a:cubicBezTo>
                <a:cubicBezTo>
                  <a:pt x="2046" y="597"/>
                  <a:pt x="2038" y="567"/>
                  <a:pt x="2036" y="537"/>
                </a:cubicBezTo>
                <a:cubicBezTo>
                  <a:pt x="2035" y="521"/>
                  <a:pt x="2035" y="504"/>
                  <a:pt x="2039" y="489"/>
                </a:cubicBezTo>
                <a:cubicBezTo>
                  <a:pt x="2041" y="482"/>
                  <a:pt x="2048" y="451"/>
                  <a:pt x="2057" y="450"/>
                </a:cubicBezTo>
                <a:cubicBezTo>
                  <a:pt x="2058" y="450"/>
                  <a:pt x="2059" y="450"/>
                  <a:pt x="2060" y="451"/>
                </a:cubicBezTo>
                <a:cubicBezTo>
                  <a:pt x="2064" y="452"/>
                  <a:pt x="2069" y="456"/>
                  <a:pt x="2073" y="452"/>
                </a:cubicBezTo>
                <a:cubicBezTo>
                  <a:pt x="2080" y="443"/>
                  <a:pt x="2079" y="430"/>
                  <a:pt x="2085" y="421"/>
                </a:cubicBezTo>
                <a:cubicBezTo>
                  <a:pt x="2092" y="410"/>
                  <a:pt x="2110" y="407"/>
                  <a:pt x="2122" y="404"/>
                </a:cubicBezTo>
                <a:cubicBezTo>
                  <a:pt x="2142" y="399"/>
                  <a:pt x="2168" y="413"/>
                  <a:pt x="2182" y="428"/>
                </a:cubicBezTo>
                <a:cubicBezTo>
                  <a:pt x="2195" y="444"/>
                  <a:pt x="2189" y="455"/>
                  <a:pt x="2186" y="475"/>
                </a:cubicBezTo>
                <a:cubicBezTo>
                  <a:pt x="2184" y="488"/>
                  <a:pt x="2178" y="500"/>
                  <a:pt x="2172" y="512"/>
                </a:cubicBezTo>
                <a:cubicBezTo>
                  <a:pt x="2170" y="515"/>
                  <a:pt x="2168" y="519"/>
                  <a:pt x="2168" y="523"/>
                </a:cubicBezTo>
                <a:cubicBezTo>
                  <a:pt x="2167" y="527"/>
                  <a:pt x="2168" y="531"/>
                  <a:pt x="2172" y="533"/>
                </a:cubicBezTo>
                <a:cubicBezTo>
                  <a:pt x="2176" y="536"/>
                  <a:pt x="2182" y="533"/>
                  <a:pt x="2185" y="529"/>
                </a:cubicBezTo>
                <a:cubicBezTo>
                  <a:pt x="2192" y="522"/>
                  <a:pt x="2193" y="512"/>
                  <a:pt x="2201" y="506"/>
                </a:cubicBezTo>
                <a:cubicBezTo>
                  <a:pt x="2220" y="492"/>
                  <a:pt x="2232" y="520"/>
                  <a:pt x="2236" y="533"/>
                </a:cubicBezTo>
                <a:cubicBezTo>
                  <a:pt x="2240" y="546"/>
                  <a:pt x="2241" y="560"/>
                  <a:pt x="2241" y="573"/>
                </a:cubicBezTo>
                <a:cubicBezTo>
                  <a:pt x="2240" y="601"/>
                  <a:pt x="2231" y="628"/>
                  <a:pt x="2220" y="654"/>
                </a:cubicBezTo>
                <a:cubicBezTo>
                  <a:pt x="2191" y="718"/>
                  <a:pt x="2327" y="656"/>
                  <a:pt x="2344" y="644"/>
                </a:cubicBezTo>
                <a:cubicBezTo>
                  <a:pt x="2380" y="617"/>
                  <a:pt x="2434" y="580"/>
                  <a:pt x="2425" y="529"/>
                </a:cubicBezTo>
                <a:cubicBezTo>
                  <a:pt x="2456" y="495"/>
                  <a:pt x="2524" y="525"/>
                  <a:pt x="2550" y="488"/>
                </a:cubicBezTo>
                <a:cubicBezTo>
                  <a:pt x="2563" y="470"/>
                  <a:pt x="2559" y="445"/>
                  <a:pt x="2563" y="423"/>
                </a:cubicBezTo>
                <a:cubicBezTo>
                  <a:pt x="2571" y="388"/>
                  <a:pt x="2603" y="362"/>
                  <a:pt x="2638" y="350"/>
                </a:cubicBezTo>
                <a:cubicBezTo>
                  <a:pt x="2675" y="336"/>
                  <a:pt x="2750" y="344"/>
                  <a:pt x="2775" y="310"/>
                </a:cubicBezTo>
                <a:cubicBezTo>
                  <a:pt x="2779" y="305"/>
                  <a:pt x="2782" y="299"/>
                  <a:pt x="2786" y="294"/>
                </a:cubicBezTo>
                <a:cubicBezTo>
                  <a:pt x="2790" y="291"/>
                  <a:pt x="2795" y="292"/>
                  <a:pt x="2799" y="290"/>
                </a:cubicBezTo>
                <a:cubicBezTo>
                  <a:pt x="2806" y="286"/>
                  <a:pt x="2805" y="277"/>
                  <a:pt x="2806" y="271"/>
                </a:cubicBezTo>
                <a:cubicBezTo>
                  <a:pt x="2808" y="263"/>
                  <a:pt x="2810" y="255"/>
                  <a:pt x="2811" y="246"/>
                </a:cubicBezTo>
                <a:cubicBezTo>
                  <a:pt x="2814" y="229"/>
                  <a:pt x="2817" y="211"/>
                  <a:pt x="2821" y="194"/>
                </a:cubicBezTo>
                <a:cubicBezTo>
                  <a:pt x="2822" y="185"/>
                  <a:pt x="2824" y="176"/>
                  <a:pt x="2826" y="167"/>
                </a:cubicBezTo>
                <a:cubicBezTo>
                  <a:pt x="2828" y="159"/>
                  <a:pt x="2832" y="149"/>
                  <a:pt x="2832" y="140"/>
                </a:cubicBezTo>
                <a:cubicBezTo>
                  <a:pt x="2833" y="135"/>
                  <a:pt x="2835" y="129"/>
                  <a:pt x="2839" y="125"/>
                </a:cubicBezTo>
                <a:cubicBezTo>
                  <a:pt x="2846" y="119"/>
                  <a:pt x="2856" y="121"/>
                  <a:pt x="2864" y="121"/>
                </a:cubicBezTo>
                <a:cubicBezTo>
                  <a:pt x="2889" y="121"/>
                  <a:pt x="2901" y="99"/>
                  <a:pt x="2919" y="134"/>
                </a:cubicBezTo>
                <a:cubicBezTo>
                  <a:pt x="2925" y="147"/>
                  <a:pt x="2927" y="162"/>
                  <a:pt x="2932" y="175"/>
                </a:cubicBezTo>
                <a:cubicBezTo>
                  <a:pt x="2939" y="195"/>
                  <a:pt x="2952" y="213"/>
                  <a:pt x="2967" y="226"/>
                </a:cubicBezTo>
                <a:cubicBezTo>
                  <a:pt x="2986" y="241"/>
                  <a:pt x="3014" y="243"/>
                  <a:pt x="3005" y="273"/>
                </a:cubicBezTo>
                <a:cubicBezTo>
                  <a:pt x="2998" y="297"/>
                  <a:pt x="2969" y="311"/>
                  <a:pt x="2947" y="318"/>
                </a:cubicBezTo>
                <a:cubicBezTo>
                  <a:pt x="2941" y="320"/>
                  <a:pt x="2936" y="322"/>
                  <a:pt x="2930" y="323"/>
                </a:cubicBezTo>
                <a:cubicBezTo>
                  <a:pt x="2928" y="324"/>
                  <a:pt x="2923" y="324"/>
                  <a:pt x="2922" y="325"/>
                </a:cubicBezTo>
                <a:cubicBezTo>
                  <a:pt x="2919" y="327"/>
                  <a:pt x="2921" y="333"/>
                  <a:pt x="2921" y="336"/>
                </a:cubicBezTo>
                <a:cubicBezTo>
                  <a:pt x="2920" y="341"/>
                  <a:pt x="2919" y="345"/>
                  <a:pt x="2918" y="350"/>
                </a:cubicBezTo>
                <a:cubicBezTo>
                  <a:pt x="2914" y="358"/>
                  <a:pt x="2908" y="365"/>
                  <a:pt x="2901" y="370"/>
                </a:cubicBezTo>
                <a:cubicBezTo>
                  <a:pt x="2895" y="374"/>
                  <a:pt x="2888" y="376"/>
                  <a:pt x="2882" y="381"/>
                </a:cubicBezTo>
                <a:cubicBezTo>
                  <a:pt x="2874" y="386"/>
                  <a:pt x="2869" y="395"/>
                  <a:pt x="2866" y="405"/>
                </a:cubicBezTo>
                <a:cubicBezTo>
                  <a:pt x="2860" y="422"/>
                  <a:pt x="2858" y="443"/>
                  <a:pt x="2860" y="461"/>
                </a:cubicBezTo>
                <a:cubicBezTo>
                  <a:pt x="2862" y="486"/>
                  <a:pt x="2876" y="507"/>
                  <a:pt x="2897" y="520"/>
                </a:cubicBezTo>
                <a:cubicBezTo>
                  <a:pt x="2901" y="522"/>
                  <a:pt x="2913" y="524"/>
                  <a:pt x="2910" y="531"/>
                </a:cubicBezTo>
                <a:cubicBezTo>
                  <a:pt x="2907" y="536"/>
                  <a:pt x="2899" y="539"/>
                  <a:pt x="2895" y="542"/>
                </a:cubicBezTo>
                <a:cubicBezTo>
                  <a:pt x="2888" y="546"/>
                  <a:pt x="2882" y="549"/>
                  <a:pt x="2875" y="553"/>
                </a:cubicBezTo>
                <a:cubicBezTo>
                  <a:pt x="2862" y="560"/>
                  <a:pt x="2849" y="566"/>
                  <a:pt x="2835" y="571"/>
                </a:cubicBezTo>
                <a:cubicBezTo>
                  <a:pt x="2823" y="575"/>
                  <a:pt x="2811" y="579"/>
                  <a:pt x="2801" y="586"/>
                </a:cubicBezTo>
                <a:cubicBezTo>
                  <a:pt x="2794" y="590"/>
                  <a:pt x="2783" y="603"/>
                  <a:pt x="2793" y="610"/>
                </a:cubicBezTo>
                <a:cubicBezTo>
                  <a:pt x="2798" y="614"/>
                  <a:pt x="2807" y="617"/>
                  <a:pt x="2798" y="624"/>
                </a:cubicBezTo>
                <a:cubicBezTo>
                  <a:pt x="2784" y="633"/>
                  <a:pt x="2771" y="643"/>
                  <a:pt x="2757" y="653"/>
                </a:cubicBezTo>
                <a:cubicBezTo>
                  <a:pt x="2747" y="660"/>
                  <a:pt x="2736" y="669"/>
                  <a:pt x="2734" y="682"/>
                </a:cubicBezTo>
                <a:cubicBezTo>
                  <a:pt x="2730" y="698"/>
                  <a:pt x="2737" y="714"/>
                  <a:pt x="2736" y="730"/>
                </a:cubicBezTo>
                <a:cubicBezTo>
                  <a:pt x="2735" y="743"/>
                  <a:pt x="2729" y="755"/>
                  <a:pt x="2720" y="764"/>
                </a:cubicBezTo>
                <a:cubicBezTo>
                  <a:pt x="2715" y="768"/>
                  <a:pt x="2710" y="772"/>
                  <a:pt x="2704" y="775"/>
                </a:cubicBezTo>
                <a:cubicBezTo>
                  <a:pt x="2700" y="776"/>
                  <a:pt x="2695" y="777"/>
                  <a:pt x="2691" y="778"/>
                </a:cubicBezTo>
                <a:cubicBezTo>
                  <a:pt x="2682" y="780"/>
                  <a:pt x="2690" y="789"/>
                  <a:pt x="2692" y="795"/>
                </a:cubicBezTo>
                <a:cubicBezTo>
                  <a:pt x="2696" y="806"/>
                  <a:pt x="2699" y="816"/>
                  <a:pt x="2700" y="827"/>
                </a:cubicBezTo>
                <a:cubicBezTo>
                  <a:pt x="2703" y="842"/>
                  <a:pt x="2704" y="858"/>
                  <a:pt x="2702" y="873"/>
                </a:cubicBezTo>
                <a:cubicBezTo>
                  <a:pt x="2701" y="883"/>
                  <a:pt x="2700" y="893"/>
                  <a:pt x="2697" y="902"/>
                </a:cubicBezTo>
                <a:cubicBezTo>
                  <a:pt x="2695" y="906"/>
                  <a:pt x="2688" y="920"/>
                  <a:pt x="2683" y="911"/>
                </a:cubicBezTo>
                <a:cubicBezTo>
                  <a:pt x="2682" y="909"/>
                  <a:pt x="2682" y="907"/>
                  <a:pt x="2682" y="905"/>
                </a:cubicBezTo>
                <a:cubicBezTo>
                  <a:pt x="2680" y="887"/>
                  <a:pt x="2674" y="869"/>
                  <a:pt x="2665" y="854"/>
                </a:cubicBezTo>
                <a:cubicBezTo>
                  <a:pt x="2661" y="846"/>
                  <a:pt x="2655" y="838"/>
                  <a:pt x="2649" y="832"/>
                </a:cubicBezTo>
                <a:cubicBezTo>
                  <a:pt x="2644" y="826"/>
                  <a:pt x="2628" y="803"/>
                  <a:pt x="2627" y="823"/>
                </a:cubicBezTo>
                <a:cubicBezTo>
                  <a:pt x="2626" y="845"/>
                  <a:pt x="2632" y="867"/>
                  <a:pt x="2641" y="887"/>
                </a:cubicBezTo>
                <a:cubicBezTo>
                  <a:pt x="2657" y="924"/>
                  <a:pt x="2686" y="954"/>
                  <a:pt x="2700" y="991"/>
                </a:cubicBezTo>
                <a:cubicBezTo>
                  <a:pt x="2705" y="1003"/>
                  <a:pt x="2708" y="1016"/>
                  <a:pt x="2708" y="1028"/>
                </a:cubicBezTo>
                <a:cubicBezTo>
                  <a:pt x="2709" y="1033"/>
                  <a:pt x="2709" y="1039"/>
                  <a:pt x="2707" y="1044"/>
                </a:cubicBezTo>
                <a:cubicBezTo>
                  <a:pt x="2701" y="1058"/>
                  <a:pt x="2678" y="1065"/>
                  <a:pt x="2681" y="1084"/>
                </a:cubicBezTo>
                <a:cubicBezTo>
                  <a:pt x="2683" y="1092"/>
                  <a:pt x="2689" y="1099"/>
                  <a:pt x="2687" y="1106"/>
                </a:cubicBezTo>
                <a:cubicBezTo>
                  <a:pt x="2685" y="1116"/>
                  <a:pt x="2672" y="1116"/>
                  <a:pt x="2663" y="1118"/>
                </a:cubicBezTo>
                <a:cubicBezTo>
                  <a:pt x="2636" y="1123"/>
                  <a:pt x="2622" y="1151"/>
                  <a:pt x="2607" y="1173"/>
                </a:cubicBezTo>
                <a:cubicBezTo>
                  <a:pt x="2571" y="1227"/>
                  <a:pt x="2513" y="1265"/>
                  <a:pt x="2479" y="1321"/>
                </a:cubicBezTo>
                <a:cubicBezTo>
                  <a:pt x="2444" y="1377"/>
                  <a:pt x="2439" y="1446"/>
                  <a:pt x="2462" y="1507"/>
                </a:cubicBezTo>
                <a:cubicBezTo>
                  <a:pt x="2469" y="1525"/>
                  <a:pt x="2478" y="1543"/>
                  <a:pt x="2489" y="1558"/>
                </a:cubicBezTo>
                <a:cubicBezTo>
                  <a:pt x="2499" y="1574"/>
                  <a:pt x="2517" y="1587"/>
                  <a:pt x="2521" y="1605"/>
                </a:cubicBezTo>
                <a:cubicBezTo>
                  <a:pt x="2527" y="1640"/>
                  <a:pt x="2552" y="1666"/>
                  <a:pt x="2567" y="1697"/>
                </a:cubicBezTo>
                <a:cubicBezTo>
                  <a:pt x="2579" y="1722"/>
                  <a:pt x="2585" y="1750"/>
                  <a:pt x="2580" y="1778"/>
                </a:cubicBezTo>
                <a:cubicBezTo>
                  <a:pt x="2578" y="1783"/>
                  <a:pt x="2577" y="1788"/>
                  <a:pt x="2575" y="1793"/>
                </a:cubicBezTo>
                <a:cubicBezTo>
                  <a:pt x="2574" y="1799"/>
                  <a:pt x="2572" y="1805"/>
                  <a:pt x="2570" y="1812"/>
                </a:cubicBezTo>
                <a:cubicBezTo>
                  <a:pt x="2566" y="1824"/>
                  <a:pt x="2558" y="1835"/>
                  <a:pt x="2547" y="1841"/>
                </a:cubicBezTo>
                <a:cubicBezTo>
                  <a:pt x="2542" y="1843"/>
                  <a:pt x="2534" y="1846"/>
                  <a:pt x="2529" y="1844"/>
                </a:cubicBezTo>
                <a:cubicBezTo>
                  <a:pt x="2523" y="1841"/>
                  <a:pt x="2524" y="1836"/>
                  <a:pt x="2522" y="1831"/>
                </a:cubicBezTo>
                <a:cubicBezTo>
                  <a:pt x="2521" y="1824"/>
                  <a:pt x="2516" y="1818"/>
                  <a:pt x="2511" y="1814"/>
                </a:cubicBezTo>
                <a:cubicBezTo>
                  <a:pt x="2505" y="1809"/>
                  <a:pt x="2499" y="1806"/>
                  <a:pt x="2493" y="1802"/>
                </a:cubicBezTo>
                <a:cubicBezTo>
                  <a:pt x="2460" y="1781"/>
                  <a:pt x="2439" y="1744"/>
                  <a:pt x="2416" y="1714"/>
                </a:cubicBezTo>
                <a:cubicBezTo>
                  <a:pt x="2405" y="1699"/>
                  <a:pt x="2393" y="1683"/>
                  <a:pt x="2390" y="1664"/>
                </a:cubicBezTo>
                <a:cubicBezTo>
                  <a:pt x="2387" y="1648"/>
                  <a:pt x="2390" y="1631"/>
                  <a:pt x="2387" y="1615"/>
                </a:cubicBezTo>
                <a:cubicBezTo>
                  <a:pt x="2381" y="1582"/>
                  <a:pt x="2350" y="1560"/>
                  <a:pt x="2322" y="1543"/>
                </a:cubicBezTo>
                <a:cubicBezTo>
                  <a:pt x="2304" y="1532"/>
                  <a:pt x="2282" y="1521"/>
                  <a:pt x="2264" y="1530"/>
                </a:cubicBezTo>
                <a:cubicBezTo>
                  <a:pt x="2252" y="1536"/>
                  <a:pt x="2244" y="1550"/>
                  <a:pt x="2231" y="1554"/>
                </a:cubicBezTo>
                <a:cubicBezTo>
                  <a:pt x="2217" y="1558"/>
                  <a:pt x="2202" y="1548"/>
                  <a:pt x="2189" y="1541"/>
                </a:cubicBezTo>
                <a:cubicBezTo>
                  <a:pt x="2167" y="1529"/>
                  <a:pt x="2142" y="1522"/>
                  <a:pt x="2118" y="1521"/>
                </a:cubicBezTo>
                <a:cubicBezTo>
                  <a:pt x="2105" y="1521"/>
                  <a:pt x="2092" y="1522"/>
                  <a:pt x="2080" y="1524"/>
                </a:cubicBezTo>
                <a:cubicBezTo>
                  <a:pt x="2071" y="1526"/>
                  <a:pt x="2062" y="1530"/>
                  <a:pt x="2053" y="1533"/>
                </a:cubicBezTo>
                <a:cubicBezTo>
                  <a:pt x="2045" y="1536"/>
                  <a:pt x="2043" y="1529"/>
                  <a:pt x="2041" y="1523"/>
                </a:cubicBezTo>
                <a:cubicBezTo>
                  <a:pt x="2038" y="1513"/>
                  <a:pt x="2025" y="1521"/>
                  <a:pt x="2019" y="1523"/>
                </a:cubicBezTo>
                <a:cubicBezTo>
                  <a:pt x="2008" y="1528"/>
                  <a:pt x="1996" y="1531"/>
                  <a:pt x="1985" y="1535"/>
                </a:cubicBezTo>
                <a:cubicBezTo>
                  <a:pt x="1968" y="1541"/>
                  <a:pt x="1944" y="1554"/>
                  <a:pt x="1950" y="1577"/>
                </a:cubicBezTo>
                <a:cubicBezTo>
                  <a:pt x="1953" y="1589"/>
                  <a:pt x="1967" y="1613"/>
                  <a:pt x="1946" y="1616"/>
                </a:cubicBezTo>
                <a:cubicBezTo>
                  <a:pt x="1907" y="1621"/>
                  <a:pt x="1867" y="1615"/>
                  <a:pt x="1828" y="1611"/>
                </a:cubicBezTo>
                <a:cubicBezTo>
                  <a:pt x="1750" y="1602"/>
                  <a:pt x="1669" y="1600"/>
                  <a:pt x="1594" y="1626"/>
                </a:cubicBezTo>
                <a:cubicBezTo>
                  <a:pt x="1539" y="1646"/>
                  <a:pt x="1487" y="1684"/>
                  <a:pt x="1459" y="1737"/>
                </a:cubicBezTo>
                <a:cubicBezTo>
                  <a:pt x="1447" y="1760"/>
                  <a:pt x="1439" y="1784"/>
                  <a:pt x="1441" y="1811"/>
                </a:cubicBezTo>
                <a:cubicBezTo>
                  <a:pt x="1442" y="1821"/>
                  <a:pt x="1456" y="1861"/>
                  <a:pt x="1444" y="1867"/>
                </a:cubicBezTo>
                <a:cubicBezTo>
                  <a:pt x="1439" y="1870"/>
                  <a:pt x="1432" y="1869"/>
                  <a:pt x="1426" y="1867"/>
                </a:cubicBezTo>
                <a:cubicBezTo>
                  <a:pt x="1383" y="1856"/>
                  <a:pt x="1331" y="1842"/>
                  <a:pt x="1315" y="1795"/>
                </a:cubicBezTo>
                <a:cubicBezTo>
                  <a:pt x="1308" y="1777"/>
                  <a:pt x="1308" y="1756"/>
                  <a:pt x="1300" y="1739"/>
                </a:cubicBezTo>
                <a:cubicBezTo>
                  <a:pt x="1292" y="1722"/>
                  <a:pt x="1278" y="1709"/>
                  <a:pt x="1267" y="1695"/>
                </a:cubicBezTo>
                <a:cubicBezTo>
                  <a:pt x="1246" y="1667"/>
                  <a:pt x="1237" y="1631"/>
                  <a:pt x="1214" y="1605"/>
                </a:cubicBezTo>
                <a:cubicBezTo>
                  <a:pt x="1198" y="1587"/>
                  <a:pt x="1137" y="1552"/>
                  <a:pt x="1115" y="1576"/>
                </a:cubicBezTo>
                <a:cubicBezTo>
                  <a:pt x="1108" y="1585"/>
                  <a:pt x="1105" y="1597"/>
                  <a:pt x="1101" y="1607"/>
                </a:cubicBezTo>
                <a:cubicBezTo>
                  <a:pt x="1096" y="1618"/>
                  <a:pt x="1087" y="1629"/>
                  <a:pt x="1075" y="1628"/>
                </a:cubicBezTo>
                <a:cubicBezTo>
                  <a:pt x="1070" y="1628"/>
                  <a:pt x="1065" y="1625"/>
                  <a:pt x="1061" y="1623"/>
                </a:cubicBezTo>
                <a:cubicBezTo>
                  <a:pt x="1029" y="1605"/>
                  <a:pt x="993" y="1583"/>
                  <a:pt x="989" y="1546"/>
                </a:cubicBezTo>
                <a:cubicBezTo>
                  <a:pt x="988" y="1533"/>
                  <a:pt x="991" y="1519"/>
                  <a:pt x="985" y="1507"/>
                </a:cubicBezTo>
                <a:cubicBezTo>
                  <a:pt x="969" y="1478"/>
                  <a:pt x="919" y="1439"/>
                  <a:pt x="891" y="1422"/>
                </a:cubicBezTo>
                <a:cubicBezTo>
                  <a:pt x="871" y="1409"/>
                  <a:pt x="837" y="1394"/>
                  <a:pt x="812" y="1397"/>
                </a:cubicBezTo>
                <a:cubicBezTo>
                  <a:pt x="799" y="1398"/>
                  <a:pt x="786" y="1408"/>
                  <a:pt x="785" y="1421"/>
                </a:cubicBezTo>
                <a:cubicBezTo>
                  <a:pt x="782" y="1452"/>
                  <a:pt x="536" y="1367"/>
                  <a:pt x="516" y="1356"/>
                </a:cubicBezTo>
                <a:cubicBezTo>
                  <a:pt x="443" y="1316"/>
                  <a:pt x="376" y="1263"/>
                  <a:pt x="292" y="1248"/>
                </a:cubicBezTo>
                <a:cubicBezTo>
                  <a:pt x="269" y="1244"/>
                  <a:pt x="268" y="1247"/>
                  <a:pt x="256" y="1230"/>
                </a:cubicBezTo>
                <a:cubicBezTo>
                  <a:pt x="245" y="1215"/>
                  <a:pt x="240" y="1190"/>
                  <a:pt x="230" y="1173"/>
                </a:cubicBezTo>
                <a:cubicBezTo>
                  <a:pt x="197" y="1118"/>
                  <a:pt x="134" y="1099"/>
                  <a:pt x="102" y="1047"/>
                </a:cubicBezTo>
                <a:cubicBezTo>
                  <a:pt x="93" y="1033"/>
                  <a:pt x="88" y="1016"/>
                  <a:pt x="84" y="999"/>
                </a:cubicBezTo>
                <a:cubicBezTo>
                  <a:pt x="71" y="951"/>
                  <a:pt x="58" y="903"/>
                  <a:pt x="45" y="855"/>
                </a:cubicBezTo>
                <a:cubicBezTo>
                  <a:pt x="41" y="841"/>
                  <a:pt x="38" y="824"/>
                  <a:pt x="48" y="814"/>
                </a:cubicBezTo>
                <a:cubicBezTo>
                  <a:pt x="51" y="810"/>
                  <a:pt x="56" y="808"/>
                  <a:pt x="58" y="803"/>
                </a:cubicBezTo>
                <a:cubicBezTo>
                  <a:pt x="60" y="797"/>
                  <a:pt x="57" y="791"/>
                  <a:pt x="53" y="785"/>
                </a:cubicBezTo>
                <a:cubicBezTo>
                  <a:pt x="28" y="748"/>
                  <a:pt x="13" y="740"/>
                  <a:pt x="13" y="692"/>
                </a:cubicBezTo>
                <a:cubicBezTo>
                  <a:pt x="14" y="671"/>
                  <a:pt x="20" y="648"/>
                  <a:pt x="16" y="627"/>
                </a:cubicBezTo>
                <a:cubicBezTo>
                  <a:pt x="13" y="611"/>
                  <a:pt x="0" y="597"/>
                  <a:pt x="1" y="580"/>
                </a:cubicBezTo>
                <a:cubicBezTo>
                  <a:pt x="3" y="562"/>
                  <a:pt x="22" y="537"/>
                  <a:pt x="28" y="519"/>
                </a:cubicBezTo>
                <a:cubicBezTo>
                  <a:pt x="36" y="496"/>
                  <a:pt x="41" y="472"/>
                  <a:pt x="47" y="448"/>
                </a:cubicBezTo>
                <a:cubicBezTo>
                  <a:pt x="58" y="409"/>
                  <a:pt x="72" y="371"/>
                  <a:pt x="86" y="333"/>
                </a:cubicBezTo>
                <a:cubicBezTo>
                  <a:pt x="102" y="291"/>
                  <a:pt x="117" y="249"/>
                  <a:pt x="133" y="207"/>
                </a:cubicBezTo>
                <a:cubicBezTo>
                  <a:pt x="145" y="175"/>
                  <a:pt x="165" y="140"/>
                  <a:pt x="162" y="105"/>
                </a:cubicBezTo>
                <a:cubicBezTo>
                  <a:pt x="161" y="88"/>
                  <a:pt x="138" y="48"/>
                  <a:pt x="153" y="33"/>
                </a:cubicBezTo>
                <a:cubicBezTo>
                  <a:pt x="160" y="27"/>
                  <a:pt x="182" y="44"/>
                  <a:pt x="188" y="48"/>
                </a:cubicBezTo>
                <a:cubicBezTo>
                  <a:pt x="201" y="57"/>
                  <a:pt x="230" y="77"/>
                  <a:pt x="247" y="67"/>
                </a:cubicBezTo>
                <a:cubicBezTo>
                  <a:pt x="251" y="64"/>
                  <a:pt x="253" y="59"/>
                  <a:pt x="255" y="54"/>
                </a:cubicBezTo>
                <a:cubicBezTo>
                  <a:pt x="259" y="41"/>
                  <a:pt x="263" y="28"/>
                  <a:pt x="268" y="15"/>
                </a:cubicBezTo>
                <a:close/>
              </a:path>
            </a:pathLst>
          </a:custGeom>
          <a:solidFill>
            <a:schemeClr val="accent2"/>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DDC2B4AB-00DC-B0FD-BF59-01654C2D97A3}"/>
              </a:ext>
            </a:extLst>
          </p:cNvPr>
          <p:cNvGrpSpPr/>
          <p:nvPr/>
        </p:nvGrpSpPr>
        <p:grpSpPr>
          <a:xfrm>
            <a:off x="1502862" y="2644096"/>
            <a:ext cx="2578341" cy="1494852"/>
            <a:chOff x="1016323" y="2625199"/>
            <a:chExt cx="2008400" cy="1393869"/>
          </a:xfrm>
        </p:grpSpPr>
        <p:sp>
          <p:nvSpPr>
            <p:cNvPr id="17" name="TextBox 16">
              <a:extLst>
                <a:ext uri="{FF2B5EF4-FFF2-40B4-BE49-F238E27FC236}">
                  <a16:creationId xmlns:a16="http://schemas.microsoft.com/office/drawing/2014/main" id="{B52122DB-A403-4E8D-9558-956465684E66}"/>
                </a:ext>
              </a:extLst>
            </p:cNvPr>
            <p:cNvSpPr txBox="1">
              <a:spLocks/>
            </p:cNvSpPr>
            <p:nvPr/>
          </p:nvSpPr>
          <p:spPr>
            <a:xfrm>
              <a:off x="1016323" y="2625199"/>
              <a:ext cx="2008400" cy="737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65D2DF"/>
                  </a:solidFill>
                  <a:effectLst/>
                  <a:uLnTx/>
                  <a:uFillTx/>
                  <a:latin typeface="Arial" panose="020B0604020202020204"/>
                  <a:ea typeface="+mn-ea"/>
                  <a:cs typeface="+mn-cs"/>
                  <a:sym typeface="Wingdings" panose="05000000000000000000" pitchFamily="2" charset="2"/>
                </a:rPr>
                <a:t>~120 million adults</a:t>
              </a:r>
            </a:p>
          </p:txBody>
        </p:sp>
        <p:sp>
          <p:nvSpPr>
            <p:cNvPr id="19" name="TextBox 18">
              <a:extLst>
                <a:ext uri="{FF2B5EF4-FFF2-40B4-BE49-F238E27FC236}">
                  <a16:creationId xmlns:a16="http://schemas.microsoft.com/office/drawing/2014/main" id="{1F603900-2C0A-70A8-A64F-CA79657905F1}"/>
                </a:ext>
              </a:extLst>
            </p:cNvPr>
            <p:cNvSpPr txBox="1">
              <a:spLocks/>
            </p:cNvSpPr>
            <p:nvPr/>
          </p:nvSpPr>
          <p:spPr>
            <a:xfrm>
              <a:off x="1016323" y="3359003"/>
              <a:ext cx="2008399" cy="660065"/>
            </a:xfrm>
            <a:prstGeom prst="rect">
              <a:avLst/>
            </a:prstGeom>
            <a:noFill/>
            <a:ln>
              <a:noFill/>
            </a:ln>
          </p:spPr>
          <p:txBody>
            <a:bodyPr wrap="square" lIns="45720" rIns="45720" rtlCol="0" anchor="ctr">
              <a:spAutoFit/>
            </a:bodyPr>
            <a:lstStyle/>
            <a:p>
              <a:pPr marL="0" marR="0" lvl="0" indent="0" algn="ctr" defTabSz="1219170" rtl="0" eaLnBrk="1" fontAlgn="auto" latinLnBrk="0" hangingPunct="1">
                <a:lnSpc>
                  <a:spcPts val="2400"/>
                </a:lnSpc>
                <a:spcBef>
                  <a:spcPts val="0"/>
                </a:spcBef>
                <a:spcAft>
                  <a:spcPts val="600"/>
                </a:spcAft>
                <a:buClr>
                  <a:srgbClr val="000000"/>
                </a:buClr>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aged ≥18 </a:t>
              </a:r>
              <a:b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br>
              <a: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have </a:t>
              </a:r>
              <a:r>
                <a:rPr kumimoji="0" lang="en-GB" sz="2000" b="0"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HTN</a:t>
              </a:r>
              <a:r>
                <a:rPr kumimoji="0" lang="en-GB" sz="2000" b="0" i="0" u="none" strike="noStrike" kern="1200" cap="none" spc="0" normalizeH="0" baseline="30000" noProof="0" err="1">
                  <a:ln>
                    <a:noFill/>
                  </a:ln>
                  <a:solidFill>
                    <a:srgbClr val="FFFFFF"/>
                  </a:solidFill>
                  <a:effectLst/>
                  <a:uLnTx/>
                  <a:uFillTx/>
                  <a:latin typeface="Arial" panose="020B0604020202020204"/>
                  <a:ea typeface="+mn-ea"/>
                  <a:cs typeface="+mn-cs"/>
                  <a:sym typeface="Wingdings" panose="05000000000000000000" pitchFamily="2" charset="2"/>
                </a:rPr>
                <a:t>a,b</a:t>
              </a:r>
              <a:endParaRPr kumimoji="0" lang="en-GB" sz="20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p:txBody>
        </p:sp>
      </p:grpSp>
      <p:pic>
        <p:nvPicPr>
          <p:cNvPr id="176" name="Graphic 175">
            <a:extLst>
              <a:ext uri="{FF2B5EF4-FFF2-40B4-BE49-F238E27FC236}">
                <a16:creationId xmlns:a16="http://schemas.microsoft.com/office/drawing/2014/main" id="{E74867A0-24BF-B62F-8E43-79A09B956A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4454" y="2945657"/>
            <a:ext cx="95226" cy="232127"/>
          </a:xfrm>
          <a:prstGeom prst="rect">
            <a:avLst/>
          </a:prstGeom>
        </p:spPr>
      </p:pic>
      <p:pic>
        <p:nvPicPr>
          <p:cNvPr id="179" name="Graphic 178">
            <a:extLst>
              <a:ext uri="{FF2B5EF4-FFF2-40B4-BE49-F238E27FC236}">
                <a16:creationId xmlns:a16="http://schemas.microsoft.com/office/drawing/2014/main" id="{0A2DB1EA-8656-BC7A-A1BB-4097CFC414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46436" y="3317661"/>
            <a:ext cx="95226" cy="232127"/>
          </a:xfrm>
          <a:prstGeom prst="rect">
            <a:avLst/>
          </a:prstGeom>
        </p:spPr>
      </p:pic>
      <p:pic>
        <p:nvPicPr>
          <p:cNvPr id="181" name="Graphic 180">
            <a:extLst>
              <a:ext uri="{FF2B5EF4-FFF2-40B4-BE49-F238E27FC236}">
                <a16:creationId xmlns:a16="http://schemas.microsoft.com/office/drawing/2014/main" id="{C97A27CF-2949-4539-7573-FED0937108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9623" y="3233693"/>
            <a:ext cx="95226" cy="232127"/>
          </a:xfrm>
          <a:prstGeom prst="rect">
            <a:avLst/>
          </a:prstGeom>
        </p:spPr>
      </p:pic>
      <p:pic>
        <p:nvPicPr>
          <p:cNvPr id="184" name="Graphic 183">
            <a:extLst>
              <a:ext uri="{FF2B5EF4-FFF2-40B4-BE49-F238E27FC236}">
                <a16:creationId xmlns:a16="http://schemas.microsoft.com/office/drawing/2014/main" id="{0754D9BD-B1F3-12A1-B17A-A550E610B8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8056" y="4004278"/>
            <a:ext cx="95226" cy="232127"/>
          </a:xfrm>
          <a:prstGeom prst="rect">
            <a:avLst/>
          </a:prstGeom>
        </p:spPr>
      </p:pic>
      <p:pic>
        <p:nvPicPr>
          <p:cNvPr id="185" name="Graphic 184">
            <a:extLst>
              <a:ext uri="{FF2B5EF4-FFF2-40B4-BE49-F238E27FC236}">
                <a16:creationId xmlns:a16="http://schemas.microsoft.com/office/drawing/2014/main" id="{68A1FD3C-F935-440A-7387-D5159B0C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7027" y="4197543"/>
            <a:ext cx="95226" cy="232127"/>
          </a:xfrm>
          <a:prstGeom prst="rect">
            <a:avLst/>
          </a:prstGeom>
        </p:spPr>
      </p:pic>
      <p:pic>
        <p:nvPicPr>
          <p:cNvPr id="187" name="Graphic 186">
            <a:extLst>
              <a:ext uri="{FF2B5EF4-FFF2-40B4-BE49-F238E27FC236}">
                <a16:creationId xmlns:a16="http://schemas.microsoft.com/office/drawing/2014/main" id="{A66F3D21-58B7-674A-1FC6-788402B08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0133" y="4324796"/>
            <a:ext cx="95226" cy="232127"/>
          </a:xfrm>
          <a:prstGeom prst="rect">
            <a:avLst/>
          </a:prstGeom>
        </p:spPr>
      </p:pic>
      <p:pic>
        <p:nvPicPr>
          <p:cNvPr id="189" name="Graphic 188">
            <a:extLst>
              <a:ext uri="{FF2B5EF4-FFF2-40B4-BE49-F238E27FC236}">
                <a16:creationId xmlns:a16="http://schemas.microsoft.com/office/drawing/2014/main" id="{DCE6FA52-7A7E-619A-D7FA-42F95B52A2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7814" y="3001566"/>
            <a:ext cx="95226" cy="232127"/>
          </a:xfrm>
          <a:prstGeom prst="rect">
            <a:avLst/>
          </a:prstGeom>
        </p:spPr>
      </p:pic>
      <p:pic>
        <p:nvPicPr>
          <p:cNvPr id="190" name="Graphic 189">
            <a:extLst>
              <a:ext uri="{FF2B5EF4-FFF2-40B4-BE49-F238E27FC236}">
                <a16:creationId xmlns:a16="http://schemas.microsoft.com/office/drawing/2014/main" id="{BC02E4F2-D985-BAE7-182B-1A2F897A06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1856" y="3456838"/>
            <a:ext cx="95226" cy="232127"/>
          </a:xfrm>
          <a:prstGeom prst="rect">
            <a:avLst/>
          </a:prstGeom>
        </p:spPr>
      </p:pic>
      <p:pic>
        <p:nvPicPr>
          <p:cNvPr id="1024" name="Graphic 1023">
            <a:extLst>
              <a:ext uri="{FF2B5EF4-FFF2-40B4-BE49-F238E27FC236}">
                <a16:creationId xmlns:a16="http://schemas.microsoft.com/office/drawing/2014/main" id="{029F3EB6-40B6-0321-FB64-468043DA3B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0909" y="2743451"/>
            <a:ext cx="95226" cy="232127"/>
          </a:xfrm>
          <a:prstGeom prst="rect">
            <a:avLst/>
          </a:prstGeom>
        </p:spPr>
      </p:pic>
      <p:pic>
        <p:nvPicPr>
          <p:cNvPr id="1025" name="Graphic 1024">
            <a:extLst>
              <a:ext uri="{FF2B5EF4-FFF2-40B4-BE49-F238E27FC236}">
                <a16:creationId xmlns:a16="http://schemas.microsoft.com/office/drawing/2014/main" id="{7955D89B-4AFB-BFF9-A361-01837FEE78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135" y="2074487"/>
            <a:ext cx="95226" cy="232127"/>
          </a:xfrm>
          <a:prstGeom prst="rect">
            <a:avLst/>
          </a:prstGeom>
        </p:spPr>
      </p:pic>
      <p:pic>
        <p:nvPicPr>
          <p:cNvPr id="1028" name="Graphic 1027">
            <a:extLst>
              <a:ext uri="{FF2B5EF4-FFF2-40B4-BE49-F238E27FC236}">
                <a16:creationId xmlns:a16="http://schemas.microsoft.com/office/drawing/2014/main" id="{10B8FE61-2CE4-648A-CBDA-5407A6F8E3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0601" y="2394947"/>
            <a:ext cx="95226" cy="232127"/>
          </a:xfrm>
          <a:prstGeom prst="rect">
            <a:avLst/>
          </a:prstGeom>
        </p:spPr>
      </p:pic>
      <p:pic>
        <p:nvPicPr>
          <p:cNvPr id="1029" name="Graphic 1028">
            <a:extLst>
              <a:ext uri="{FF2B5EF4-FFF2-40B4-BE49-F238E27FC236}">
                <a16:creationId xmlns:a16="http://schemas.microsoft.com/office/drawing/2014/main" id="{C23C9253-E3F7-9A4E-99EE-76553779D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2310" y="4458880"/>
            <a:ext cx="95226" cy="232127"/>
          </a:xfrm>
          <a:prstGeom prst="rect">
            <a:avLst/>
          </a:prstGeom>
        </p:spPr>
      </p:pic>
      <p:pic>
        <p:nvPicPr>
          <p:cNvPr id="1033" name="Graphic 1032">
            <a:extLst>
              <a:ext uri="{FF2B5EF4-FFF2-40B4-BE49-F238E27FC236}">
                <a16:creationId xmlns:a16="http://schemas.microsoft.com/office/drawing/2014/main" id="{9AD72853-F526-A306-2D00-968F2A219C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9172" y="3718082"/>
            <a:ext cx="95226" cy="232127"/>
          </a:xfrm>
          <a:prstGeom prst="rect">
            <a:avLst/>
          </a:prstGeom>
        </p:spPr>
      </p:pic>
      <p:sp>
        <p:nvSpPr>
          <p:cNvPr id="2" name="Slide Number Placeholder 1">
            <a:extLst>
              <a:ext uri="{FF2B5EF4-FFF2-40B4-BE49-F238E27FC236}">
                <a16:creationId xmlns:a16="http://schemas.microsoft.com/office/drawing/2014/main" id="{BB4E7543-D7AA-A438-F6D1-24CAD5711C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8" name="Graphic 17">
            <a:extLst>
              <a:ext uri="{FF2B5EF4-FFF2-40B4-BE49-F238E27FC236}">
                <a16:creationId xmlns:a16="http://schemas.microsoft.com/office/drawing/2014/main" id="{738A81D5-BF34-8C40-9F13-25C8C0D2DB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9800" y="2197222"/>
            <a:ext cx="95226" cy="232127"/>
          </a:xfrm>
          <a:prstGeom prst="rect">
            <a:avLst/>
          </a:prstGeom>
        </p:spPr>
      </p:pic>
      <p:pic>
        <p:nvPicPr>
          <p:cNvPr id="21" name="Graphic 20">
            <a:extLst>
              <a:ext uri="{FF2B5EF4-FFF2-40B4-BE49-F238E27FC236}">
                <a16:creationId xmlns:a16="http://schemas.microsoft.com/office/drawing/2014/main" id="{998808C7-2098-7590-5907-909158B11A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6143" y="2250517"/>
            <a:ext cx="95226" cy="232127"/>
          </a:xfrm>
          <a:prstGeom prst="rect">
            <a:avLst/>
          </a:prstGeom>
        </p:spPr>
      </p:pic>
      <p:pic>
        <p:nvPicPr>
          <p:cNvPr id="22" name="Graphic 21">
            <a:extLst>
              <a:ext uri="{FF2B5EF4-FFF2-40B4-BE49-F238E27FC236}">
                <a16:creationId xmlns:a16="http://schemas.microsoft.com/office/drawing/2014/main" id="{9384D2CB-F7C7-BB0C-FC35-DD7B535FC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32744" y="3470406"/>
            <a:ext cx="95226" cy="232127"/>
          </a:xfrm>
          <a:prstGeom prst="rect">
            <a:avLst/>
          </a:prstGeom>
        </p:spPr>
      </p:pic>
      <p:pic>
        <p:nvPicPr>
          <p:cNvPr id="23" name="Graphic 22">
            <a:extLst>
              <a:ext uri="{FF2B5EF4-FFF2-40B4-BE49-F238E27FC236}">
                <a16:creationId xmlns:a16="http://schemas.microsoft.com/office/drawing/2014/main" id="{7638AB5F-90EA-92E3-3E4B-8830CF59E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6274" y="4275473"/>
            <a:ext cx="95226" cy="232127"/>
          </a:xfrm>
          <a:prstGeom prst="rect">
            <a:avLst/>
          </a:prstGeom>
        </p:spPr>
      </p:pic>
      <p:pic>
        <p:nvPicPr>
          <p:cNvPr id="24" name="Graphic 23">
            <a:extLst>
              <a:ext uri="{FF2B5EF4-FFF2-40B4-BE49-F238E27FC236}">
                <a16:creationId xmlns:a16="http://schemas.microsoft.com/office/drawing/2014/main" id="{059E322A-31D9-EE3F-B7F5-1E660C181D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368" y="2363495"/>
            <a:ext cx="95226" cy="232127"/>
          </a:xfrm>
          <a:prstGeom prst="rect">
            <a:avLst/>
          </a:prstGeom>
        </p:spPr>
      </p:pic>
      <p:pic>
        <p:nvPicPr>
          <p:cNvPr id="25" name="Graphic 24">
            <a:extLst>
              <a:ext uri="{FF2B5EF4-FFF2-40B4-BE49-F238E27FC236}">
                <a16:creationId xmlns:a16="http://schemas.microsoft.com/office/drawing/2014/main" id="{87738842-0FE0-56A8-B370-9C2BA24E56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368" y="3200811"/>
            <a:ext cx="95226" cy="232127"/>
          </a:xfrm>
          <a:prstGeom prst="rect">
            <a:avLst/>
          </a:prstGeom>
        </p:spPr>
      </p:pic>
      <p:grpSp>
        <p:nvGrpSpPr>
          <p:cNvPr id="33" name="Group 32">
            <a:extLst>
              <a:ext uri="{FF2B5EF4-FFF2-40B4-BE49-F238E27FC236}">
                <a16:creationId xmlns:a16="http://schemas.microsoft.com/office/drawing/2014/main" id="{BA4C7FAE-3F5B-C172-B591-18F6C089F753}"/>
              </a:ext>
            </a:extLst>
          </p:cNvPr>
          <p:cNvGrpSpPr/>
          <p:nvPr/>
        </p:nvGrpSpPr>
        <p:grpSpPr>
          <a:xfrm>
            <a:off x="6025090" y="2508632"/>
            <a:ext cx="5455252" cy="790992"/>
            <a:chOff x="6188377" y="2508632"/>
            <a:chExt cx="5455252" cy="790992"/>
          </a:xfrm>
        </p:grpSpPr>
        <p:sp>
          <p:nvSpPr>
            <p:cNvPr id="9" name="TextBox 8">
              <a:extLst>
                <a:ext uri="{FF2B5EF4-FFF2-40B4-BE49-F238E27FC236}">
                  <a16:creationId xmlns:a16="http://schemas.microsoft.com/office/drawing/2014/main" id="{BA2C0497-5CE6-E79A-751B-A1D73A668F3D}"/>
                </a:ext>
              </a:extLst>
            </p:cNvPr>
            <p:cNvSpPr txBox="1"/>
            <p:nvPr/>
          </p:nvSpPr>
          <p:spPr>
            <a:xfrm>
              <a:off x="8974116" y="2601481"/>
              <a:ext cx="2669513" cy="605294"/>
            </a:xfrm>
            <a:prstGeom prst="rect">
              <a:avLst/>
            </a:prstGeom>
            <a:noFill/>
          </p:spPr>
          <p:txBody>
            <a:bodyPr wrap="non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0"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rPr>
                <a:t> are uncontrolled</a:t>
              </a:r>
              <a:br>
                <a:rPr kumimoji="0" lang="en-GB" sz="2000" b="0"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rPr>
              </a:br>
              <a:r>
                <a:rPr kumimoji="0" lang="en-GB" sz="2000" b="0"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rPr>
                <a:t>(BP ≥130/80 mm Hg)</a:t>
              </a:r>
              <a:r>
                <a:rPr kumimoji="0" lang="en-GB" sz="2000" b="0" i="0" u="none" strike="noStrike" kern="1200" cap="none" spc="0" normalizeH="0" baseline="30000" noProof="0">
                  <a:ln>
                    <a:noFill/>
                  </a:ln>
                  <a:solidFill>
                    <a:schemeClr val="bg1"/>
                  </a:solidFill>
                  <a:effectLst/>
                  <a:uLnTx/>
                  <a:uFillTx/>
                  <a:latin typeface="Arial" panose="020B0604020202020204"/>
                  <a:ea typeface="+mn-ea"/>
                  <a:cs typeface="+mn-cs"/>
                  <a:sym typeface="Wingdings" panose="05000000000000000000" pitchFamily="2" charset="2"/>
                </a:rPr>
                <a:t>c</a:t>
              </a:r>
              <a:endParaRPr kumimoji="0" lang="en-GB" sz="2000" b="0"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endParaRPr>
            </a:p>
          </p:txBody>
        </p:sp>
        <p:sp>
          <p:nvSpPr>
            <p:cNvPr id="10" name="TextBox 9">
              <a:extLst>
                <a:ext uri="{FF2B5EF4-FFF2-40B4-BE49-F238E27FC236}">
                  <a16:creationId xmlns:a16="http://schemas.microsoft.com/office/drawing/2014/main" id="{52678037-7F37-E701-53C0-56915A812409}"/>
                </a:ext>
              </a:extLst>
            </p:cNvPr>
            <p:cNvSpPr txBox="1">
              <a:spLocks/>
            </p:cNvSpPr>
            <p:nvPr/>
          </p:nvSpPr>
          <p:spPr>
            <a:xfrm>
              <a:off x="6188377" y="2508632"/>
              <a:ext cx="1871817" cy="790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rPr>
                <a:t>~</a:t>
              </a:r>
              <a:r>
                <a:rPr lang="en-GB" sz="2400" b="1">
                  <a:solidFill>
                    <a:schemeClr val="bg1"/>
                  </a:solidFill>
                  <a:latin typeface="Arial" panose="020B0604020202020204"/>
                  <a:sym typeface="Wingdings" panose="05000000000000000000" pitchFamily="2" charset="2"/>
                </a:rPr>
                <a:t>93</a:t>
              </a:r>
              <a:r>
                <a:rPr kumimoji="0" lang="en-GB" sz="2400" b="1" i="0" u="none" strike="noStrike" kern="1200" cap="none" spc="0" normalizeH="0" baseline="0" noProof="0">
                  <a:ln>
                    <a:noFill/>
                  </a:ln>
                  <a:solidFill>
                    <a:schemeClr val="bg1"/>
                  </a:solidFill>
                  <a:effectLst/>
                  <a:uLnTx/>
                  <a:uFillTx/>
                  <a:latin typeface="Arial" panose="020B0604020202020204"/>
                  <a:ea typeface="+mn-ea"/>
                  <a:cs typeface="+mn-cs"/>
                  <a:sym typeface="Wingdings" panose="05000000000000000000" pitchFamily="2" charset="2"/>
                </a:rPr>
                <a:t> million</a:t>
              </a:r>
            </a:p>
          </p:txBody>
        </p:sp>
        <p:grpSp>
          <p:nvGrpSpPr>
            <p:cNvPr id="12" name="Group 11">
              <a:extLst>
                <a:ext uri="{FF2B5EF4-FFF2-40B4-BE49-F238E27FC236}">
                  <a16:creationId xmlns:a16="http://schemas.microsoft.com/office/drawing/2014/main" id="{BB9884A6-B4A4-39D0-BB36-1CE7BA418A3C}"/>
                </a:ext>
              </a:extLst>
            </p:cNvPr>
            <p:cNvGrpSpPr/>
            <p:nvPr/>
          </p:nvGrpSpPr>
          <p:grpSpPr>
            <a:xfrm>
              <a:off x="8178726" y="2602360"/>
              <a:ext cx="603537" cy="603537"/>
              <a:chOff x="8514618" y="3184940"/>
              <a:chExt cx="603537" cy="603537"/>
            </a:xfrm>
          </p:grpSpPr>
          <p:sp>
            <p:nvSpPr>
              <p:cNvPr id="13" name="Oval 12">
                <a:extLst>
                  <a:ext uri="{FF2B5EF4-FFF2-40B4-BE49-F238E27FC236}">
                    <a16:creationId xmlns:a16="http://schemas.microsoft.com/office/drawing/2014/main" id="{C5B0E518-FA84-0CF0-030C-824EB565C9A8}"/>
                  </a:ext>
                </a:extLst>
              </p:cNvPr>
              <p:cNvSpPr/>
              <p:nvPr/>
            </p:nvSpPr>
            <p:spPr>
              <a:xfrm>
                <a:off x="8595867" y="3269184"/>
                <a:ext cx="435048" cy="4350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Graphic 1030">
                <a:extLst>
                  <a:ext uri="{FF2B5EF4-FFF2-40B4-BE49-F238E27FC236}">
                    <a16:creationId xmlns:a16="http://schemas.microsoft.com/office/drawing/2014/main" id="{B80926F6-07D2-E62D-1302-F7A27E79DC43}"/>
                  </a:ext>
                </a:extLst>
              </p:cNvPr>
              <p:cNvSpPr/>
              <p:nvPr/>
            </p:nvSpPr>
            <p:spPr>
              <a:xfrm>
                <a:off x="8514618" y="3184940"/>
                <a:ext cx="603537" cy="603537"/>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32" name="Group 31">
            <a:extLst>
              <a:ext uri="{FF2B5EF4-FFF2-40B4-BE49-F238E27FC236}">
                <a16:creationId xmlns:a16="http://schemas.microsoft.com/office/drawing/2014/main" id="{9D29C2B6-F926-ABCD-515F-FB3351C6D571}"/>
              </a:ext>
            </a:extLst>
          </p:cNvPr>
          <p:cNvGrpSpPr/>
          <p:nvPr/>
        </p:nvGrpSpPr>
        <p:grpSpPr>
          <a:xfrm>
            <a:off x="6025090" y="3722112"/>
            <a:ext cx="5636941" cy="861774"/>
            <a:chOff x="6188377" y="3771930"/>
            <a:chExt cx="5636941" cy="861774"/>
          </a:xfrm>
        </p:grpSpPr>
        <p:sp>
          <p:nvSpPr>
            <p:cNvPr id="27" name="TextBox 26">
              <a:extLst>
                <a:ext uri="{FF2B5EF4-FFF2-40B4-BE49-F238E27FC236}">
                  <a16:creationId xmlns:a16="http://schemas.microsoft.com/office/drawing/2014/main" id="{CE0557D3-2D2D-7B14-0E45-B190B12D932E}"/>
                </a:ext>
              </a:extLst>
            </p:cNvPr>
            <p:cNvSpPr txBox="1"/>
            <p:nvPr/>
          </p:nvSpPr>
          <p:spPr>
            <a:xfrm>
              <a:off x="8835970" y="3771930"/>
              <a:ext cx="2989348" cy="861774"/>
            </a:xfrm>
            <a:prstGeom prst="rect">
              <a:avLst/>
            </a:prstGeom>
            <a:noFill/>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remain uncontrolled </a:t>
              </a:r>
              <a:b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b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despite antihypertensive treatment</a:t>
              </a:r>
            </a:p>
          </p:txBody>
        </p:sp>
        <p:sp>
          <p:nvSpPr>
            <p:cNvPr id="28" name="TextBox 27">
              <a:extLst>
                <a:ext uri="{FF2B5EF4-FFF2-40B4-BE49-F238E27FC236}">
                  <a16:creationId xmlns:a16="http://schemas.microsoft.com/office/drawing/2014/main" id="{1BE7F885-C32F-B9D7-D106-DCCEDEB6B183}"/>
                </a:ext>
              </a:extLst>
            </p:cNvPr>
            <p:cNvSpPr txBox="1">
              <a:spLocks/>
            </p:cNvSpPr>
            <p:nvPr/>
          </p:nvSpPr>
          <p:spPr>
            <a:xfrm>
              <a:off x="6188377" y="3796435"/>
              <a:ext cx="1871817" cy="7909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Arial" panose="020B0604020202020204"/>
                  <a:ea typeface="+mn-ea"/>
                  <a:cs typeface="+mn-cs"/>
                  <a:sym typeface="Wingdings" panose="05000000000000000000" pitchFamily="2" charset="2"/>
                </a:rPr>
                <a:t>~33 million</a:t>
              </a:r>
            </a:p>
          </p:txBody>
        </p:sp>
        <p:grpSp>
          <p:nvGrpSpPr>
            <p:cNvPr id="29" name="Group 28">
              <a:extLst>
                <a:ext uri="{FF2B5EF4-FFF2-40B4-BE49-F238E27FC236}">
                  <a16:creationId xmlns:a16="http://schemas.microsoft.com/office/drawing/2014/main" id="{146098A2-9858-3E3B-E0B1-B2B830C5DA97}"/>
                </a:ext>
              </a:extLst>
            </p:cNvPr>
            <p:cNvGrpSpPr/>
            <p:nvPr/>
          </p:nvGrpSpPr>
          <p:grpSpPr>
            <a:xfrm>
              <a:off x="8178726" y="3890163"/>
              <a:ext cx="603537" cy="603537"/>
              <a:chOff x="8514618" y="3184940"/>
              <a:chExt cx="603537" cy="603537"/>
            </a:xfrm>
          </p:grpSpPr>
          <p:sp>
            <p:nvSpPr>
              <p:cNvPr id="30" name="Oval 29">
                <a:extLst>
                  <a:ext uri="{FF2B5EF4-FFF2-40B4-BE49-F238E27FC236}">
                    <a16:creationId xmlns:a16="http://schemas.microsoft.com/office/drawing/2014/main" id="{143B6736-371D-DC0B-D2F6-EBE53A4CDE23}"/>
                  </a:ext>
                </a:extLst>
              </p:cNvPr>
              <p:cNvSpPr/>
              <p:nvPr/>
            </p:nvSpPr>
            <p:spPr>
              <a:xfrm>
                <a:off x="8595867" y="3269184"/>
                <a:ext cx="435048" cy="4350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Graphic 1030">
                <a:extLst>
                  <a:ext uri="{FF2B5EF4-FFF2-40B4-BE49-F238E27FC236}">
                    <a16:creationId xmlns:a16="http://schemas.microsoft.com/office/drawing/2014/main" id="{602598FE-72E1-121B-A47D-D66BDA7D3D51}"/>
                  </a:ext>
                </a:extLst>
              </p:cNvPr>
              <p:cNvSpPr/>
              <p:nvPr/>
            </p:nvSpPr>
            <p:spPr>
              <a:xfrm>
                <a:off x="8514618" y="3184940"/>
                <a:ext cx="603537" cy="603537"/>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 name="TextBox 4">
            <a:hlinkClick r:id="rId7" action="ppaction://hlinksldjump"/>
            <a:extLst>
              <a:ext uri="{FF2B5EF4-FFF2-40B4-BE49-F238E27FC236}">
                <a16:creationId xmlns:a16="http://schemas.microsoft.com/office/drawing/2014/main" id="{DFEC6C6D-C128-8F40-05A5-D965521A87D7}"/>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1346494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33D5-A645-B831-496D-2F028097B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86703-2779-B573-95D8-893E6DECFEC2}"/>
              </a:ext>
            </a:extLst>
          </p:cNvPr>
          <p:cNvSpPr>
            <a:spLocks noGrp="1"/>
          </p:cNvSpPr>
          <p:nvPr>
            <p:ph type="title"/>
          </p:nvPr>
        </p:nvSpPr>
        <p:spPr/>
        <p:txBody>
          <a:bodyPr>
            <a:normAutofit/>
          </a:bodyPr>
          <a:lstStyle/>
          <a:p>
            <a:r>
              <a:rPr lang="en-US"/>
              <a:t>How Many Patients Might Have Hard-to-Control HTN? </a:t>
            </a:r>
          </a:p>
        </p:txBody>
      </p:sp>
      <p:sp>
        <p:nvSpPr>
          <p:cNvPr id="3" name="Slide Number Placeholder 2">
            <a:extLst>
              <a:ext uri="{FF2B5EF4-FFF2-40B4-BE49-F238E27FC236}">
                <a16:creationId xmlns:a16="http://schemas.microsoft.com/office/drawing/2014/main" id="{BFC795BF-5068-88AC-F4B0-A26BDAB4C3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C610B9FC-170E-0B30-810B-6EF78F59186D}"/>
              </a:ext>
            </a:extLst>
          </p:cNvPr>
          <p:cNvSpPr>
            <a:spLocks noGrp="1"/>
          </p:cNvSpPr>
          <p:nvPr>
            <p:ph type="body" sz="quarter" idx="13"/>
          </p:nvPr>
        </p:nvSpPr>
        <p:spPr>
          <a:xfrm>
            <a:off x="457200" y="5852160"/>
            <a:ext cx="11387470" cy="1005840"/>
          </a:xfrm>
        </p:spPr>
        <p:txBody>
          <a:bodyPr/>
          <a:lstStyle/>
          <a:p>
            <a:r>
              <a:rPr lang="en-US" sz="800" baseline="30000" err="1"/>
              <a:t>a</a:t>
            </a:r>
            <a:r>
              <a:rPr lang="en-US" sz="800" err="1"/>
              <a:t>This</a:t>
            </a:r>
            <a:r>
              <a:rPr lang="en-US" sz="800"/>
              <a:t> analysis pooled data from 2009 through 2014 NHANES survey cycles. The analysis was restricted to participants ≥20 years old who self-reported taking antihypertensive medication and had at least 1 class of antihypertensive medication identified during a pill bottle review (N=4158) conducted as part of the NHANES examination</a:t>
            </a:r>
            <a:r>
              <a:rPr lang="en-US" sz="800" baseline="30000"/>
              <a:t>2</a:t>
            </a:r>
            <a:r>
              <a:rPr lang="en-US" sz="800"/>
              <a:t>; </a:t>
            </a:r>
            <a:r>
              <a:rPr lang="en-US" sz="800" baseline="30000" err="1"/>
              <a:t>b</a:t>
            </a:r>
            <a:r>
              <a:rPr lang="en-US" sz="800" err="1"/>
              <a:t>Uncontrolled</a:t>
            </a:r>
            <a:r>
              <a:rPr lang="en-US" sz="800"/>
              <a:t> BP was defined as SBP ≥130 mm Hg or DBP ≥80 mm Hg for all adults except for those ≥65 years old without diabetes, CKD, history of CVD and with a 10-year predicted CVD risk &lt;10% for only SBP ≥130 mm Hg in the 2018 AHA Scientific Statement.</a:t>
            </a:r>
            <a:r>
              <a:rPr lang="en-US" sz="800" baseline="30000"/>
              <a:t>2</a:t>
            </a:r>
          </a:p>
          <a:p>
            <a:r>
              <a:rPr lang="en-US" sz="800"/>
              <a:t>AHA = American Heart Association; BP = blood pressure; CKD = chronic kidney disease; CVD = cardiovascular disease; DBP = diastolic blood pressure; HTN = hypertension; NHANES = National Health and Nutrition Examination Survey; </a:t>
            </a:r>
            <a:br>
              <a:rPr lang="en-US" sz="800"/>
            </a:br>
            <a:r>
              <a:rPr lang="en-US" sz="800"/>
              <a:t>SBP = systolic blood pressure; US = United States. </a:t>
            </a:r>
          </a:p>
          <a:p>
            <a:r>
              <a:rPr lang="en-US" sz="800"/>
              <a:t>1. Carey RM et al. </a:t>
            </a:r>
            <a:r>
              <a:rPr lang="en-US" sz="800" i="1"/>
              <a:t>Hypertension</a:t>
            </a:r>
            <a:r>
              <a:rPr lang="en-US" sz="800"/>
              <a:t>. 2019;73(2)(suppl):424-431; 2. </a:t>
            </a:r>
            <a:r>
              <a:rPr lang="da-DK" sz="800"/>
              <a:t>Carey RM et al. </a:t>
            </a:r>
            <a:r>
              <a:rPr lang="da-DK" sz="800" i="1"/>
              <a:t>Hypertension</a:t>
            </a:r>
            <a:r>
              <a:rPr lang="da-DK" sz="800"/>
              <a:t>. 2019;73(2):424-431.</a:t>
            </a:r>
            <a:endParaRPr lang="en-US" sz="800"/>
          </a:p>
        </p:txBody>
      </p:sp>
      <p:grpSp>
        <p:nvGrpSpPr>
          <p:cNvPr id="5" name="Group 4">
            <a:extLst>
              <a:ext uri="{FF2B5EF4-FFF2-40B4-BE49-F238E27FC236}">
                <a16:creationId xmlns:a16="http://schemas.microsoft.com/office/drawing/2014/main" id="{0170273E-3800-F360-0889-192ECB33F245}"/>
              </a:ext>
            </a:extLst>
          </p:cNvPr>
          <p:cNvGrpSpPr/>
          <p:nvPr/>
        </p:nvGrpSpPr>
        <p:grpSpPr>
          <a:xfrm>
            <a:off x="442770" y="1257301"/>
            <a:ext cx="11277600" cy="4367211"/>
            <a:chOff x="442770" y="1261740"/>
            <a:chExt cx="11277600" cy="4550809"/>
          </a:xfrm>
        </p:grpSpPr>
        <p:sp>
          <p:nvSpPr>
            <p:cNvPr id="7" name="Rectangle: Rounded Corners 44">
              <a:extLst>
                <a:ext uri="{FF2B5EF4-FFF2-40B4-BE49-F238E27FC236}">
                  <a16:creationId xmlns:a16="http://schemas.microsoft.com/office/drawing/2014/main" id="{1CDFEF05-612A-09E9-D008-8D202C561AA7}"/>
                </a:ext>
              </a:extLst>
            </p:cNvPr>
            <p:cNvSpPr/>
            <p:nvPr/>
          </p:nvSpPr>
          <p:spPr>
            <a:xfrm>
              <a:off x="442770" y="1363098"/>
              <a:ext cx="11277600" cy="4449451"/>
            </a:xfrm>
            <a:prstGeom prst="roundRect">
              <a:avLst>
                <a:gd name="adj" fmla="val 2098"/>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Rectangle: Top Corners Rounded 12">
              <a:extLst>
                <a:ext uri="{FF2B5EF4-FFF2-40B4-BE49-F238E27FC236}">
                  <a16:creationId xmlns:a16="http://schemas.microsoft.com/office/drawing/2014/main" id="{9864CADF-8E0C-C159-FCAF-81C960EE3B74}"/>
                </a:ext>
              </a:extLst>
            </p:cNvPr>
            <p:cNvSpPr/>
            <p:nvPr/>
          </p:nvSpPr>
          <p:spPr>
            <a:xfrm>
              <a:off x="442770" y="1261740"/>
              <a:ext cx="11277600" cy="558560"/>
            </a:xfrm>
            <a:prstGeom prst="round2SameRect">
              <a:avLst>
                <a:gd name="adj1" fmla="val 16667"/>
                <a:gd name="adj2" fmla="val 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Percentage of US adults taking antihypertensive medication with uncontrolled BP</a:t>
              </a:r>
              <a:r>
                <a:rPr kumimoji="0" lang="en-GB" sz="1800" b="1" i="0" u="none" strike="noStrike" kern="1200" cap="none" spc="0" normalizeH="0" baseline="30000" noProof="0">
                  <a:ln>
                    <a:noFill/>
                  </a:ln>
                  <a:solidFill>
                    <a:srgbClr val="FFFFFF"/>
                  </a:solidFill>
                  <a:effectLst/>
                  <a:uLnTx/>
                  <a:uFillTx/>
                  <a:latin typeface="Arial" panose="020B0604020202020204"/>
                  <a:ea typeface="+mn-ea"/>
                  <a:cs typeface="+mn-cs"/>
                </a:rPr>
                <a:t>1,a,b</a:t>
              </a:r>
            </a:p>
          </p:txBody>
        </p:sp>
      </p:grpSp>
      <p:sp>
        <p:nvSpPr>
          <p:cNvPr id="9" name="Rectangle: Top Corners Rounded 8">
            <a:extLst>
              <a:ext uri="{FF2B5EF4-FFF2-40B4-BE49-F238E27FC236}">
                <a16:creationId xmlns:a16="http://schemas.microsoft.com/office/drawing/2014/main" id="{E784BB2E-1F79-B842-BDB1-6AFB49043E04}"/>
              </a:ext>
            </a:extLst>
          </p:cNvPr>
          <p:cNvSpPr/>
          <p:nvPr/>
        </p:nvSpPr>
        <p:spPr>
          <a:xfrm>
            <a:off x="4513399" y="1793325"/>
            <a:ext cx="5668570" cy="3176191"/>
          </a:xfrm>
          <a:prstGeom prst="rect">
            <a:avLst/>
          </a:prstGeom>
          <a:solidFill>
            <a:srgbClr val="EBEFE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DB0AC">
                  <a:lumMod val="20000"/>
                  <a:lumOff val="80000"/>
                </a:srgbClr>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0CE89477-3CC4-2750-64E8-104921B17382}"/>
              </a:ext>
            </a:extLst>
          </p:cNvPr>
          <p:cNvSpPr/>
          <p:nvPr/>
        </p:nvSpPr>
        <p:spPr>
          <a:xfrm>
            <a:off x="1234440" y="2811780"/>
            <a:ext cx="1200150" cy="12915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A91EBDBC-5E81-E351-B046-945A3B9F0466}"/>
              </a:ext>
            </a:extLst>
          </p:cNvPr>
          <p:cNvGrpSpPr/>
          <p:nvPr/>
        </p:nvGrpSpPr>
        <p:grpSpPr>
          <a:xfrm>
            <a:off x="1480796" y="2028485"/>
            <a:ext cx="9201548" cy="3633735"/>
            <a:chOff x="1083298" y="1999151"/>
            <a:chExt cx="9996544" cy="3916865"/>
          </a:xfrm>
        </p:grpSpPr>
        <p:graphicFrame>
          <p:nvGraphicFramePr>
            <p:cNvPr id="21" name="Chart 20">
              <a:extLst>
                <a:ext uri="{FF2B5EF4-FFF2-40B4-BE49-F238E27FC236}">
                  <a16:creationId xmlns:a16="http://schemas.microsoft.com/office/drawing/2014/main" id="{DB61D9F2-49E6-20AB-CC6E-2CB0B1598E5E}"/>
                </a:ext>
              </a:extLst>
            </p:cNvPr>
            <p:cNvGraphicFramePr/>
            <p:nvPr/>
          </p:nvGraphicFramePr>
          <p:xfrm>
            <a:off x="1083298" y="1999151"/>
            <a:ext cx="9996544" cy="3916865"/>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3E7D0EC3-4197-E1C8-22A2-D3495BF08E63}"/>
                </a:ext>
              </a:extLst>
            </p:cNvPr>
            <p:cNvGrpSpPr/>
            <p:nvPr/>
          </p:nvGrpSpPr>
          <p:grpSpPr>
            <a:xfrm>
              <a:off x="3210774" y="5209986"/>
              <a:ext cx="6476654" cy="326898"/>
              <a:chOff x="3210774" y="5209986"/>
              <a:chExt cx="6476654" cy="326898"/>
            </a:xfrm>
          </p:grpSpPr>
          <p:sp>
            <p:nvSpPr>
              <p:cNvPr id="23" name="TextBox 22">
                <a:extLst>
                  <a:ext uri="{FF2B5EF4-FFF2-40B4-BE49-F238E27FC236}">
                    <a16:creationId xmlns:a16="http://schemas.microsoft.com/office/drawing/2014/main" id="{321956F1-A096-0CB1-577B-4EF17CD0E59D}"/>
                  </a:ext>
                </a:extLst>
              </p:cNvPr>
              <p:cNvSpPr txBox="1"/>
              <p:nvPr/>
            </p:nvSpPr>
            <p:spPr>
              <a:xfrm>
                <a:off x="3210774" y="5229107"/>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1</a:t>
                </a:r>
              </a:p>
            </p:txBody>
          </p:sp>
          <p:sp>
            <p:nvSpPr>
              <p:cNvPr id="24" name="TextBox 23">
                <a:extLst>
                  <a:ext uri="{FF2B5EF4-FFF2-40B4-BE49-F238E27FC236}">
                    <a16:creationId xmlns:a16="http://schemas.microsoft.com/office/drawing/2014/main" id="{D8A77B0B-536A-BF10-B1B3-447B0FE2F8D2}"/>
                  </a:ext>
                </a:extLst>
              </p:cNvPr>
              <p:cNvSpPr txBox="1"/>
              <p:nvPr/>
            </p:nvSpPr>
            <p:spPr>
              <a:xfrm>
                <a:off x="5258014" y="5229107"/>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2</a:t>
                </a:r>
              </a:p>
            </p:txBody>
          </p:sp>
          <p:sp>
            <p:nvSpPr>
              <p:cNvPr id="25" name="TextBox 24">
                <a:extLst>
                  <a:ext uri="{FF2B5EF4-FFF2-40B4-BE49-F238E27FC236}">
                    <a16:creationId xmlns:a16="http://schemas.microsoft.com/office/drawing/2014/main" id="{344DCD8C-6054-823E-EC12-44E6D6747BD4}"/>
                  </a:ext>
                </a:extLst>
              </p:cNvPr>
              <p:cNvSpPr txBox="1"/>
              <p:nvPr/>
            </p:nvSpPr>
            <p:spPr>
              <a:xfrm>
                <a:off x="7295608" y="5229107"/>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3</a:t>
                </a:r>
              </a:p>
            </p:txBody>
          </p:sp>
          <p:sp>
            <p:nvSpPr>
              <p:cNvPr id="26" name="TextBox 25">
                <a:extLst>
                  <a:ext uri="{FF2B5EF4-FFF2-40B4-BE49-F238E27FC236}">
                    <a16:creationId xmlns:a16="http://schemas.microsoft.com/office/drawing/2014/main" id="{AF006F94-E531-54C5-5534-2E6726781A9F}"/>
                  </a:ext>
                </a:extLst>
              </p:cNvPr>
              <p:cNvSpPr txBox="1"/>
              <p:nvPr/>
            </p:nvSpPr>
            <p:spPr>
              <a:xfrm>
                <a:off x="9299180" y="5209986"/>
                <a:ext cx="38824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sng" strike="noStrike" kern="1200" cap="none" spc="0" normalizeH="0" baseline="0" noProof="0">
                    <a:ln>
                      <a:noFill/>
                    </a:ln>
                    <a:solidFill>
                      <a:srgbClr val="000000"/>
                    </a:solidFill>
                    <a:effectLst/>
                    <a:uLnTx/>
                    <a:uFillTx/>
                    <a:latin typeface="Arial" panose="020B0604020202020204"/>
                    <a:ea typeface="+mn-ea"/>
                    <a:cs typeface="+mn-cs"/>
                  </a:rPr>
                  <a:t>&gt;</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4</a:t>
                </a:r>
              </a:p>
            </p:txBody>
          </p:sp>
        </p:grpSp>
      </p:grpSp>
      <p:sp>
        <p:nvSpPr>
          <p:cNvPr id="6" name="TextBox 5">
            <a:extLst>
              <a:ext uri="{FF2B5EF4-FFF2-40B4-BE49-F238E27FC236}">
                <a16:creationId xmlns:a16="http://schemas.microsoft.com/office/drawing/2014/main" id="{5EB886F8-219C-635E-87CC-A03ECD38046B}"/>
              </a:ext>
            </a:extLst>
          </p:cNvPr>
          <p:cNvSpPr txBox="1"/>
          <p:nvPr/>
        </p:nvSpPr>
        <p:spPr>
          <a:xfrm>
            <a:off x="4746171" y="1984078"/>
            <a:ext cx="5199018" cy="1021556"/>
          </a:xfrm>
          <a:prstGeom prst="roundRect">
            <a:avLst/>
          </a:prstGeom>
          <a:solidFill>
            <a:srgbClr val="830051"/>
          </a:solidFill>
          <a:ln>
            <a:solidFill>
              <a:srgbClr val="830051"/>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~50%</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of US adults with HTN </a:t>
            </a: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may not be at goal despite taking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≥2 antihypertensive medications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of different classes</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8" name="TextBox 7">
            <a:extLst>
              <a:ext uri="{FF2B5EF4-FFF2-40B4-BE49-F238E27FC236}">
                <a16:creationId xmlns:a16="http://schemas.microsoft.com/office/drawing/2014/main" id="{0F87CBB1-7AD5-1E4D-04E1-28C130DA6BAC}"/>
              </a:ext>
            </a:extLst>
          </p:cNvPr>
          <p:cNvSpPr txBox="1"/>
          <p:nvPr/>
        </p:nvSpPr>
        <p:spPr>
          <a:xfrm>
            <a:off x="442771" y="5694617"/>
            <a:ext cx="11277600" cy="374571"/>
          </a:xfrm>
          <a:prstGeom prst="roundRect">
            <a:avLst/>
          </a:prstGeom>
          <a:solidFill>
            <a:schemeClr val="accent2">
              <a:lumMod val="20000"/>
              <a:lumOff val="80000"/>
            </a:schemeClr>
          </a:solidFill>
        </p:spPr>
        <p:txBody>
          <a:bodyPr wrap="square">
            <a:spAutoFit/>
          </a:bodyPr>
          <a:lstStyle/>
          <a:p>
            <a:pPr marL="0" marR="0" lvl="0" indent="0" algn="ctr" defTabSz="914400" rtl="0" eaLnBrk="0" fontAlgn="base" latinLnBrk="0" hangingPunct="0">
              <a:lnSpc>
                <a:spcPct val="100000"/>
              </a:lnSpc>
              <a:spcBef>
                <a:spcPct val="0"/>
              </a:spcBef>
              <a:spcAft>
                <a:spcPts val="0"/>
              </a:spcAft>
              <a:buClr>
                <a:srgbClr val="7F134C"/>
              </a:buClr>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Is there an unaddressed underlying cause that needs to be targeted in patients with hard-to-control HTN? </a:t>
            </a:r>
            <a:endParaRPr kumimoji="0" lang="en-US" altLang="en-US" sz="1600" b="1" i="0" u="none" strike="noStrike" kern="1200" cap="none" spc="0" normalizeH="0" baseline="30000" noProof="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0" name="TextBox 9">
            <a:hlinkClick r:id="rId4" action="ppaction://hlinksldjump"/>
            <a:extLst>
              <a:ext uri="{FF2B5EF4-FFF2-40B4-BE49-F238E27FC236}">
                <a16:creationId xmlns:a16="http://schemas.microsoft.com/office/drawing/2014/main" id="{26562C48-04FB-CE1A-98B5-8484F5387CF1}"/>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5966996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05AF-3E57-281C-E412-51BBA61805A4}"/>
              </a:ext>
            </a:extLst>
          </p:cNvPr>
          <p:cNvSpPr>
            <a:spLocks noGrp="1"/>
          </p:cNvSpPr>
          <p:nvPr>
            <p:ph type="title"/>
          </p:nvPr>
        </p:nvSpPr>
        <p:spPr/>
        <p:txBody>
          <a:bodyPr>
            <a:noAutofit/>
          </a:bodyPr>
          <a:lstStyle/>
          <a:p>
            <a:r>
              <a:rPr lang="en-US"/>
              <a:t>Aldosterone: An Under-Recognized Driver of HTN</a:t>
            </a:r>
          </a:p>
        </p:txBody>
      </p:sp>
      <p:sp>
        <p:nvSpPr>
          <p:cNvPr id="3" name="Text Placeholder 2">
            <a:extLst>
              <a:ext uri="{FF2B5EF4-FFF2-40B4-BE49-F238E27FC236}">
                <a16:creationId xmlns:a16="http://schemas.microsoft.com/office/drawing/2014/main" id="{D5DDBA53-454D-FCE8-1D53-08FF2A42A6A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5FE111DE-377F-2180-5FF6-D2EF43F23C9C}"/>
              </a:ext>
            </a:extLst>
          </p:cNvPr>
          <p:cNvSpPr>
            <a:spLocks noGrp="1"/>
          </p:cNvSpPr>
          <p:nvPr>
            <p:ph type="body" sz="quarter" idx="12"/>
          </p:nvPr>
        </p:nvSpPr>
        <p:spPr/>
        <p:txBody>
          <a:bodyPr/>
          <a:lstStyle/>
          <a:p>
            <a:r>
              <a:rPr lang="en-US"/>
              <a:t>HTN = hypertension.</a:t>
            </a:r>
          </a:p>
        </p:txBody>
      </p:sp>
      <p:sp>
        <p:nvSpPr>
          <p:cNvPr id="5" name="TextBox 4">
            <a:hlinkClick r:id="rId3" action="ppaction://hlinksldjump"/>
            <a:extLst>
              <a:ext uri="{FF2B5EF4-FFF2-40B4-BE49-F238E27FC236}">
                <a16:creationId xmlns:a16="http://schemas.microsoft.com/office/drawing/2014/main" id="{35F2F524-5890-DEAB-A6FB-AB4165947BB2}"/>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5767962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88A2-1C89-123E-AFA5-72721164A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5A1E1-CC3A-635D-7D98-0DE7CF229F10}"/>
              </a:ext>
            </a:extLst>
          </p:cNvPr>
          <p:cNvSpPr>
            <a:spLocks noGrp="1"/>
          </p:cNvSpPr>
          <p:nvPr>
            <p:ph type="title"/>
          </p:nvPr>
        </p:nvSpPr>
        <p:spPr>
          <a:xfrm>
            <a:off x="457200" y="228601"/>
            <a:ext cx="11277600" cy="800100"/>
          </a:xfrm>
        </p:spPr>
        <p:txBody>
          <a:bodyPr>
            <a:normAutofit fontScale="90000"/>
          </a:bodyPr>
          <a:lstStyle/>
          <a:p>
            <a:r>
              <a:rPr lang="en-US"/>
              <a:t>HTN is a Complex Condition that May be Caused by a Diverse Range </a:t>
            </a:r>
            <a:br>
              <a:rPr lang="en-US"/>
            </a:br>
            <a:r>
              <a:rPr lang="en-US"/>
              <a:t>of Drivers</a:t>
            </a:r>
            <a:r>
              <a:rPr lang="en-US" baseline="30000"/>
              <a:t>1</a:t>
            </a:r>
          </a:p>
        </p:txBody>
      </p:sp>
      <p:sp>
        <p:nvSpPr>
          <p:cNvPr id="3" name="Slide Number Placeholder 2">
            <a:extLst>
              <a:ext uri="{FF2B5EF4-FFF2-40B4-BE49-F238E27FC236}">
                <a16:creationId xmlns:a16="http://schemas.microsoft.com/office/drawing/2014/main" id="{C84DB7B2-9F04-EB42-412C-CE7B2FAC95EB}"/>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18</a:t>
            </a:fld>
            <a:endParaRPr lang="en-US"/>
          </a:p>
        </p:txBody>
      </p:sp>
      <p:sp>
        <p:nvSpPr>
          <p:cNvPr id="4" name="Text Placeholder 3">
            <a:extLst>
              <a:ext uri="{FF2B5EF4-FFF2-40B4-BE49-F238E27FC236}">
                <a16:creationId xmlns:a16="http://schemas.microsoft.com/office/drawing/2014/main" id="{A4828838-4DD1-FB8B-5EC1-4A1163268F05}"/>
              </a:ext>
            </a:extLst>
          </p:cNvPr>
          <p:cNvSpPr>
            <a:spLocks noGrp="1"/>
          </p:cNvSpPr>
          <p:nvPr>
            <p:ph type="body" sz="quarter" idx="13"/>
          </p:nvPr>
        </p:nvSpPr>
        <p:spPr>
          <a:xfrm>
            <a:off x="457200" y="6310565"/>
            <a:ext cx="10058400" cy="547435"/>
          </a:xfrm>
        </p:spPr>
        <p:txBody>
          <a:bodyPr/>
          <a:lstStyle/>
          <a:p>
            <a:br>
              <a:rPr lang="en-US" sz="1000" kern="100">
                <a:effectLst/>
                <a:latin typeface="+mn-lt"/>
                <a:ea typeface="Calibri" panose="020F0502020204030204" pitchFamily="34" charset="0"/>
              </a:rPr>
            </a:br>
            <a:r>
              <a:rPr lang="en-US" sz="1000" kern="100">
                <a:effectLst/>
                <a:latin typeface="+mn-lt"/>
                <a:ea typeface="Calibri" panose="020F0502020204030204" pitchFamily="34" charset="0"/>
              </a:rPr>
              <a:t>BP = blood pressure; HTN = hypertension; PNS = parasympathetic nervous system; RAAS = renin-angiotensin-aldosterone system; SNP = single-nucleotide polymorphism; SNS = sympathetic nervous system.</a:t>
            </a:r>
          </a:p>
          <a:p>
            <a:r>
              <a:rPr lang="en-US" sz="1000" kern="100">
                <a:effectLst/>
                <a:latin typeface="+mn-lt"/>
                <a:ea typeface="Calibri" panose="020F0502020204030204" pitchFamily="34" charset="0"/>
              </a:rPr>
              <a:t>1. McEvoy JW et al</a:t>
            </a:r>
            <a:r>
              <a:rPr lang="en-GB" sz="1000" kern="100">
                <a:effectLst/>
                <a:latin typeface="+mn-lt"/>
                <a:ea typeface="Calibri" panose="020F0502020204030204" pitchFamily="34" charset="0"/>
              </a:rPr>
              <a:t>. </a:t>
            </a:r>
            <a:r>
              <a:rPr lang="en-US" sz="1000" i="1" kern="100" err="1">
                <a:effectLst/>
                <a:latin typeface="+mn-lt"/>
                <a:ea typeface="Calibri" panose="020F0502020204030204" pitchFamily="34" charset="0"/>
              </a:rPr>
              <a:t>Eur</a:t>
            </a:r>
            <a:r>
              <a:rPr lang="en-US" sz="1000" i="1" kern="100">
                <a:effectLst/>
                <a:latin typeface="+mn-lt"/>
                <a:ea typeface="Calibri" panose="020F0502020204030204" pitchFamily="34" charset="0"/>
              </a:rPr>
              <a:t> Heart J</a:t>
            </a:r>
            <a:r>
              <a:rPr lang="en-US" sz="1000" kern="100">
                <a:effectLst/>
                <a:latin typeface="+mn-lt"/>
                <a:ea typeface="Calibri" panose="020F0502020204030204" pitchFamily="34" charset="0"/>
              </a:rPr>
              <a:t>. 2024;45(38):3912-4018; 2</a:t>
            </a:r>
            <a:r>
              <a:rPr lang="en-US"/>
              <a:t>. Jones DW et al. Pre-print</a:t>
            </a:r>
            <a:r>
              <a:rPr lang="en-US" i="1"/>
              <a:t>. J Am Coll </a:t>
            </a:r>
            <a:r>
              <a:rPr lang="en-US" i="1" err="1"/>
              <a:t>Cardiol</a:t>
            </a:r>
            <a:r>
              <a:rPr lang="en-US"/>
              <a:t>. 2025; 3. Unger T et al. </a:t>
            </a:r>
            <a:r>
              <a:rPr lang="en-US" i="1"/>
              <a:t>J </a:t>
            </a:r>
            <a:r>
              <a:rPr lang="en-US" i="1" err="1"/>
              <a:t>Hypertens</a:t>
            </a:r>
            <a:r>
              <a:rPr lang="en-US" i="1"/>
              <a:t>. </a:t>
            </a:r>
            <a:r>
              <a:rPr lang="en-US"/>
              <a:t>2020;38(6):982-1004; </a:t>
            </a:r>
            <a:br>
              <a:rPr lang="en-US"/>
            </a:br>
            <a:r>
              <a:rPr lang="en-US"/>
              <a:t>4. Mancia G et al. </a:t>
            </a:r>
            <a:r>
              <a:rPr lang="en-US" i="1"/>
              <a:t>J </a:t>
            </a:r>
            <a:r>
              <a:rPr lang="en-US" i="1" err="1"/>
              <a:t>Hypertens</a:t>
            </a:r>
            <a:r>
              <a:rPr lang="en-US" i="1"/>
              <a:t>. </a:t>
            </a:r>
            <a:r>
              <a:rPr lang="en-US"/>
              <a:t>2023;41:1874-2071.</a:t>
            </a:r>
          </a:p>
        </p:txBody>
      </p:sp>
      <p:grpSp>
        <p:nvGrpSpPr>
          <p:cNvPr id="12" name="Group 11">
            <a:extLst>
              <a:ext uri="{FF2B5EF4-FFF2-40B4-BE49-F238E27FC236}">
                <a16:creationId xmlns:a16="http://schemas.microsoft.com/office/drawing/2014/main" id="{4079D5A2-7352-65E9-B76D-2BE930640F99}"/>
              </a:ext>
            </a:extLst>
          </p:cNvPr>
          <p:cNvGrpSpPr/>
          <p:nvPr/>
        </p:nvGrpSpPr>
        <p:grpSpPr>
          <a:xfrm>
            <a:off x="465878" y="1535917"/>
            <a:ext cx="11277601" cy="4460428"/>
            <a:chOff x="465878" y="1814947"/>
            <a:chExt cx="11277601" cy="4460428"/>
          </a:xfrm>
        </p:grpSpPr>
        <p:sp>
          <p:nvSpPr>
            <p:cNvPr id="9" name="Rectangle: Rounded Corners 8">
              <a:extLst>
                <a:ext uri="{FF2B5EF4-FFF2-40B4-BE49-F238E27FC236}">
                  <a16:creationId xmlns:a16="http://schemas.microsoft.com/office/drawing/2014/main" id="{27DEAF87-AAE8-17C8-1746-0591F7536B65}"/>
                </a:ext>
              </a:extLst>
            </p:cNvPr>
            <p:cNvSpPr/>
            <p:nvPr/>
          </p:nvSpPr>
          <p:spPr>
            <a:xfrm>
              <a:off x="465878" y="5605363"/>
              <a:ext cx="11277601" cy="670012"/>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400" i="0" u="none" strike="noStrike" kern="1200" cap="none" spc="0" normalizeH="0" baseline="0" noProof="0">
                  <a:ln>
                    <a:noFill/>
                  </a:ln>
                  <a:solidFill>
                    <a:schemeClr val="tx1"/>
                  </a:solidFill>
                  <a:effectLst/>
                  <a:uLnTx/>
                  <a:uFillTx/>
                  <a:latin typeface="Arial" panose="020B0604020202020204"/>
                  <a:ea typeface="+mn-ea"/>
                  <a:cs typeface="+mn-cs"/>
                </a:rPr>
                <a:t>While guidelines advocate for tailoring treatment to individual characteristics, </a:t>
              </a:r>
              <a:br>
                <a:rPr kumimoji="0" lang="en-US" sz="1400" b="1" i="0" u="none" strike="noStrike" kern="1200" cap="none" spc="0" normalizeH="0" baseline="0" noProof="0">
                  <a:ln>
                    <a:noFill/>
                  </a:ln>
                  <a:solidFill>
                    <a:schemeClr val="tx1"/>
                  </a:solidFill>
                  <a:effectLst/>
                  <a:uLnTx/>
                  <a:uFillTx/>
                  <a:latin typeface="Arial" panose="020B0604020202020204"/>
                  <a:ea typeface="+mn-ea"/>
                  <a:cs typeface="+mn-cs"/>
                </a:rPr>
              </a:br>
              <a:r>
                <a:rPr kumimoji="0" lang="en-US" sz="1400" b="1" i="0" u="none" strike="noStrike" kern="1200" cap="none" spc="0" normalizeH="0" baseline="0" noProof="0">
                  <a:ln>
                    <a:noFill/>
                  </a:ln>
                  <a:solidFill>
                    <a:schemeClr val="tx1"/>
                  </a:solidFill>
                  <a:effectLst/>
                  <a:uLnTx/>
                  <a:uFillTx/>
                  <a:latin typeface="Arial" panose="020B0604020202020204"/>
                  <a:ea typeface="+mn-ea"/>
                  <a:cs typeface="+mn-cs"/>
                </a:rPr>
                <a:t>recommendations in most key guidelines do not consider tailoring to the dominant pathway</a:t>
              </a:r>
              <a:r>
                <a:rPr lang="en-US" sz="1400" b="1" baseline="30000">
                  <a:solidFill>
                    <a:schemeClr val="tx1"/>
                  </a:solidFill>
                  <a:latin typeface="Arial" panose="020B0604020202020204"/>
                </a:rPr>
                <a:t>1</a:t>
              </a:r>
              <a:r>
                <a:rPr kumimoji="0" lang="en-US" sz="1400" b="1" i="0" u="none" strike="noStrike" kern="1200" cap="none" spc="0" normalizeH="0" baseline="30000" noProof="0">
                  <a:ln>
                    <a:noFill/>
                  </a:ln>
                  <a:solidFill>
                    <a:schemeClr val="tx1"/>
                  </a:solidFill>
                  <a:effectLst/>
                  <a:uLnTx/>
                  <a:uFillTx/>
                  <a:latin typeface="Arial" panose="020B0604020202020204"/>
                  <a:ea typeface="+mn-ea"/>
                  <a:cs typeface="+mn-cs"/>
                </a:rPr>
                <a:t>–4</a:t>
              </a:r>
            </a:p>
          </p:txBody>
        </p:sp>
        <p:grpSp>
          <p:nvGrpSpPr>
            <p:cNvPr id="11" name="Group 10">
              <a:extLst>
                <a:ext uri="{FF2B5EF4-FFF2-40B4-BE49-F238E27FC236}">
                  <a16:creationId xmlns:a16="http://schemas.microsoft.com/office/drawing/2014/main" id="{235AE7B0-694C-ACE3-389C-71F64A542C77}"/>
                </a:ext>
              </a:extLst>
            </p:cNvPr>
            <p:cNvGrpSpPr/>
            <p:nvPr/>
          </p:nvGrpSpPr>
          <p:grpSpPr>
            <a:xfrm>
              <a:off x="471621" y="1814947"/>
              <a:ext cx="11259201" cy="3700549"/>
              <a:chOff x="471621" y="1814947"/>
              <a:chExt cx="11259201" cy="3700549"/>
            </a:xfrm>
          </p:grpSpPr>
          <p:grpSp>
            <p:nvGrpSpPr>
              <p:cNvPr id="61" name="Group 60">
                <a:extLst>
                  <a:ext uri="{FF2B5EF4-FFF2-40B4-BE49-F238E27FC236}">
                    <a16:creationId xmlns:a16="http://schemas.microsoft.com/office/drawing/2014/main" id="{4C5E9CC7-66EA-7459-8C47-FBA15838FD2B}"/>
                  </a:ext>
                </a:extLst>
              </p:cNvPr>
              <p:cNvGrpSpPr/>
              <p:nvPr/>
            </p:nvGrpSpPr>
            <p:grpSpPr>
              <a:xfrm>
                <a:off x="3113069" y="2034399"/>
                <a:ext cx="5585620" cy="3156850"/>
                <a:chOff x="3113069" y="2034399"/>
                <a:chExt cx="5585620" cy="3156850"/>
              </a:xfrm>
            </p:grpSpPr>
            <p:grpSp>
              <p:nvGrpSpPr>
                <p:cNvPr id="17" name="Group 16">
                  <a:extLst>
                    <a:ext uri="{FF2B5EF4-FFF2-40B4-BE49-F238E27FC236}">
                      <a16:creationId xmlns:a16="http://schemas.microsoft.com/office/drawing/2014/main" id="{8464CDD3-922F-8BFC-B161-862791B2A657}"/>
                    </a:ext>
                  </a:extLst>
                </p:cNvPr>
                <p:cNvGrpSpPr/>
                <p:nvPr/>
              </p:nvGrpSpPr>
              <p:grpSpPr>
                <a:xfrm>
                  <a:off x="3113069" y="2483089"/>
                  <a:ext cx="5585620" cy="2446456"/>
                  <a:chOff x="3127904" y="2529346"/>
                  <a:chExt cx="5585620" cy="2446456"/>
                </a:xfrm>
              </p:grpSpPr>
              <p:grpSp>
                <p:nvGrpSpPr>
                  <p:cNvPr id="19" name="Group 18">
                    <a:extLst>
                      <a:ext uri="{FF2B5EF4-FFF2-40B4-BE49-F238E27FC236}">
                        <a16:creationId xmlns:a16="http://schemas.microsoft.com/office/drawing/2014/main" id="{D2872652-9CD6-C4E1-EACD-D3363AC6951C}"/>
                      </a:ext>
                    </a:extLst>
                  </p:cNvPr>
                  <p:cNvGrpSpPr/>
                  <p:nvPr/>
                </p:nvGrpSpPr>
                <p:grpSpPr>
                  <a:xfrm>
                    <a:off x="3319996" y="2529346"/>
                    <a:ext cx="5130518" cy="2446456"/>
                    <a:chOff x="3319996" y="2529346"/>
                    <a:chExt cx="5130518" cy="2446456"/>
                  </a:xfrm>
                </p:grpSpPr>
                <p:sp>
                  <p:nvSpPr>
                    <p:cNvPr id="32" name="TextBox 31">
                      <a:extLst>
                        <a:ext uri="{FF2B5EF4-FFF2-40B4-BE49-F238E27FC236}">
                          <a16:creationId xmlns:a16="http://schemas.microsoft.com/office/drawing/2014/main" id="{17E1468A-5271-1B5B-555C-E9A0B495A5D7}"/>
                        </a:ext>
                      </a:extLst>
                    </p:cNvPr>
                    <p:cNvSpPr txBox="1"/>
                    <p:nvPr/>
                  </p:nvSpPr>
                  <p:spPr>
                    <a:xfrm>
                      <a:off x="3319996" y="2529346"/>
                      <a:ext cx="2571234" cy="1171898"/>
                    </a:xfrm>
                    <a:prstGeom prst="roundRect">
                      <a:avLst>
                        <a:gd name="adj" fmla="val 4194"/>
                      </a:avLst>
                    </a:prstGeom>
                    <a:solidFill>
                      <a:schemeClr val="bg1"/>
                    </a:solidFill>
                    <a:ln>
                      <a:solidFill>
                        <a:schemeClr val="bg1">
                          <a:lumMod val="85000"/>
                        </a:schemeClr>
                      </a:solidFill>
                    </a:ln>
                    <a:effectLst>
                      <a:outerShdw blurRad="63500" sx="102000" sy="102000" algn="ctr" rotWithShape="0">
                        <a:prstClr val="black">
                          <a:alpha val="10000"/>
                        </a:prstClr>
                      </a:outerShdw>
                    </a:effectLst>
                  </p:spPr>
                  <p:txBody>
                    <a:bodyPr wrap="square" lIns="365760" tIns="91440" rtlCol="0">
                      <a:norm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effectLst/>
                          <a:uLnTx/>
                          <a:uFillTx/>
                        </a:rPr>
                        <a:t>Renal mechanisms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Salt sensitivity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Pressure-natriuresis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RAAS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Renal ischemia</a:t>
                      </a:r>
                    </a:p>
                  </p:txBody>
                </p:sp>
                <p:sp>
                  <p:nvSpPr>
                    <p:cNvPr id="33" name="TextBox 32">
                      <a:extLst>
                        <a:ext uri="{FF2B5EF4-FFF2-40B4-BE49-F238E27FC236}">
                          <a16:creationId xmlns:a16="http://schemas.microsoft.com/office/drawing/2014/main" id="{7C5C5547-AFE2-0F8E-BA4B-D7B6231EC302}"/>
                        </a:ext>
                      </a:extLst>
                    </p:cNvPr>
                    <p:cNvSpPr txBox="1"/>
                    <p:nvPr/>
                  </p:nvSpPr>
                  <p:spPr>
                    <a:xfrm>
                      <a:off x="5879280" y="2529346"/>
                      <a:ext cx="2571234" cy="1171898"/>
                    </a:xfrm>
                    <a:prstGeom prst="roundRect">
                      <a:avLst>
                        <a:gd name="adj" fmla="val 4194"/>
                      </a:avLst>
                    </a:prstGeom>
                    <a:solidFill>
                      <a:schemeClr val="bg1"/>
                    </a:solidFill>
                    <a:ln>
                      <a:solidFill>
                        <a:schemeClr val="bg1">
                          <a:lumMod val="85000"/>
                        </a:schemeClr>
                      </a:solidFill>
                    </a:ln>
                    <a:effectLst>
                      <a:outerShdw blurRad="63500" sx="102000" sy="102000" algn="ctr" rotWithShape="0">
                        <a:prstClr val="black">
                          <a:alpha val="10000"/>
                        </a:prstClr>
                      </a:outerShdw>
                    </a:effectLst>
                  </p:spPr>
                  <p:txBody>
                    <a:bodyPr wrap="square" lIns="548640" tIns="91440" rtlCol="0">
                      <a:norm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effectLst/>
                          <a:uLnTx/>
                          <a:uFillTx/>
                        </a:rPr>
                        <a:t>Neural mechanisms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Autonomic nervous </a:t>
                      </a:r>
                      <a:br>
                        <a:rPr kumimoji="0" lang="en-GB" sz="1100" b="0" i="0" u="none" strike="noStrike" kern="0" cap="none" spc="0" normalizeH="0" baseline="0" noProof="0">
                          <a:ln>
                            <a:noFill/>
                          </a:ln>
                          <a:effectLst/>
                          <a:uLnTx/>
                          <a:uFillTx/>
                        </a:rPr>
                      </a:br>
                      <a:r>
                        <a:rPr kumimoji="0" lang="en-GB" sz="1100" b="0" i="0" u="none" strike="noStrike" kern="0" cap="none" spc="0" normalizeH="0" baseline="0" noProof="0">
                          <a:ln>
                            <a:noFill/>
                          </a:ln>
                          <a:effectLst/>
                          <a:uLnTx/>
                          <a:uFillTx/>
                        </a:rPr>
                        <a:t>system (SNS/PNS)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Baroreceptor reflex</a:t>
                      </a:r>
                    </a:p>
                  </p:txBody>
                </p:sp>
                <p:sp>
                  <p:nvSpPr>
                    <p:cNvPr id="34" name="TextBox 33">
                      <a:extLst>
                        <a:ext uri="{FF2B5EF4-FFF2-40B4-BE49-F238E27FC236}">
                          <a16:creationId xmlns:a16="http://schemas.microsoft.com/office/drawing/2014/main" id="{56613A5F-573D-3A65-1F27-046D77BE772C}"/>
                        </a:ext>
                      </a:extLst>
                    </p:cNvPr>
                    <p:cNvSpPr txBox="1"/>
                    <p:nvPr/>
                  </p:nvSpPr>
                  <p:spPr>
                    <a:xfrm>
                      <a:off x="5879280" y="3803904"/>
                      <a:ext cx="2571234" cy="1171898"/>
                    </a:xfrm>
                    <a:prstGeom prst="roundRect">
                      <a:avLst>
                        <a:gd name="adj" fmla="val 4194"/>
                      </a:avLst>
                    </a:prstGeom>
                    <a:solidFill>
                      <a:schemeClr val="bg1"/>
                    </a:solidFill>
                    <a:ln>
                      <a:solidFill>
                        <a:schemeClr val="bg1">
                          <a:lumMod val="85000"/>
                        </a:schemeClr>
                      </a:solidFill>
                    </a:ln>
                    <a:effectLst>
                      <a:outerShdw blurRad="63500" sx="102000" sy="102000" algn="ctr" rotWithShape="0">
                        <a:prstClr val="black">
                          <a:alpha val="10000"/>
                        </a:prstClr>
                      </a:outerShdw>
                    </a:effectLst>
                  </p:spPr>
                  <p:txBody>
                    <a:bodyPr wrap="square" lIns="548640" tIns="91440" rtlCol="0">
                      <a:norm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effectLst/>
                          <a:uLnTx/>
                          <a:uFillTx/>
                        </a:rPr>
                        <a:t>Vascular mechanisms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Endothelial dysfunction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Small artery </a:t>
                      </a:r>
                      <a:r>
                        <a:rPr kumimoji="0" lang="en-GB" sz="1100" b="0" i="0" u="none" strike="noStrike" kern="0" cap="none" spc="0" normalizeH="0" baseline="0" noProof="0" err="1">
                          <a:ln>
                            <a:noFill/>
                          </a:ln>
                          <a:effectLst/>
                          <a:uLnTx/>
                          <a:uFillTx/>
                        </a:rPr>
                        <a:t>remodeling</a:t>
                      </a:r>
                      <a:endParaRPr kumimoji="0" lang="en-GB" sz="1100" b="0" i="0" u="none" strike="noStrike" kern="0" cap="none" spc="0" normalizeH="0" baseline="0" noProof="0">
                        <a:ln>
                          <a:noFill/>
                        </a:ln>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Large artery stiffness</a:t>
                      </a:r>
                    </a:p>
                  </p:txBody>
                </p:sp>
                <p:sp>
                  <p:nvSpPr>
                    <p:cNvPr id="35" name="TextBox 34">
                      <a:extLst>
                        <a:ext uri="{FF2B5EF4-FFF2-40B4-BE49-F238E27FC236}">
                          <a16:creationId xmlns:a16="http://schemas.microsoft.com/office/drawing/2014/main" id="{222ED4B2-6E9D-E2B8-6217-3BA14EB8E85B}"/>
                        </a:ext>
                      </a:extLst>
                    </p:cNvPr>
                    <p:cNvSpPr txBox="1"/>
                    <p:nvPr/>
                  </p:nvSpPr>
                  <p:spPr>
                    <a:xfrm>
                      <a:off x="3319996" y="3803904"/>
                      <a:ext cx="2639814" cy="1171898"/>
                    </a:xfrm>
                    <a:prstGeom prst="roundRect">
                      <a:avLst>
                        <a:gd name="adj" fmla="val 4194"/>
                      </a:avLst>
                    </a:prstGeom>
                    <a:solidFill>
                      <a:schemeClr val="bg1"/>
                    </a:solidFill>
                    <a:ln>
                      <a:solidFill>
                        <a:schemeClr val="bg1">
                          <a:lumMod val="85000"/>
                        </a:schemeClr>
                      </a:solidFill>
                    </a:ln>
                    <a:effectLst>
                      <a:outerShdw blurRad="63500" sx="102000" sy="102000" algn="ctr" rotWithShape="0">
                        <a:prstClr val="black">
                          <a:alpha val="10000"/>
                        </a:prstClr>
                      </a:outerShdw>
                    </a:effectLst>
                  </p:spPr>
                  <p:txBody>
                    <a:bodyPr wrap="square" lIns="365760" tIns="91440" rtlCol="0" anchor="t">
                      <a:norm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effectLst/>
                          <a:uLnTx/>
                          <a:uFillTx/>
                        </a:rPr>
                        <a:t>Hormonal mechanisms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a:ln>
                            <a:noFill/>
                          </a:ln>
                          <a:effectLst/>
                          <a:uLnTx/>
                          <a:uFillTx/>
                        </a:rPr>
                        <a:t>RAAS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a:ln>
                            <a:noFill/>
                          </a:ln>
                          <a:effectLst/>
                          <a:uLnTx/>
                          <a:uFillTx/>
                        </a:rPr>
                        <a:t>Endothelin system</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0" cap="none" spc="0" normalizeH="0" baseline="0" noProof="0">
                          <a:ln>
                            <a:noFill/>
                          </a:ln>
                          <a:effectLst/>
                          <a:uLnTx/>
                          <a:uFillTx/>
                        </a:rPr>
                        <a:t>Sex hormones</a:t>
                      </a:r>
                    </a:p>
                  </p:txBody>
                </p:sp>
              </p:grpSp>
              <p:grpSp>
                <p:nvGrpSpPr>
                  <p:cNvPr id="20" name="Group 19">
                    <a:extLst>
                      <a:ext uri="{FF2B5EF4-FFF2-40B4-BE49-F238E27FC236}">
                        <a16:creationId xmlns:a16="http://schemas.microsoft.com/office/drawing/2014/main" id="{FF14091D-C96F-B67D-C6A1-ADA9CEDC1778}"/>
                      </a:ext>
                    </a:extLst>
                  </p:cNvPr>
                  <p:cNvGrpSpPr/>
                  <p:nvPr/>
                </p:nvGrpSpPr>
                <p:grpSpPr>
                  <a:xfrm>
                    <a:off x="3127904" y="2896168"/>
                    <a:ext cx="438256" cy="438254"/>
                    <a:chOff x="4883420" y="2042480"/>
                    <a:chExt cx="486381" cy="486381"/>
                  </a:xfrm>
                </p:grpSpPr>
                <p:sp>
                  <p:nvSpPr>
                    <p:cNvPr id="30" name="Oval 29">
                      <a:extLst>
                        <a:ext uri="{FF2B5EF4-FFF2-40B4-BE49-F238E27FC236}">
                          <a16:creationId xmlns:a16="http://schemas.microsoft.com/office/drawing/2014/main" id="{5E3C34F2-EE99-62A7-ABAD-CBBD0571E3E0}"/>
                        </a:ext>
                      </a:extLst>
                    </p:cNvPr>
                    <p:cNvSpPr/>
                    <p:nvPr/>
                  </p:nvSpPr>
                  <p:spPr>
                    <a:xfrm>
                      <a:off x="4883420" y="2042480"/>
                      <a:ext cx="486381" cy="48638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1" name="Graphic 24">
                      <a:extLst>
                        <a:ext uri="{FF2B5EF4-FFF2-40B4-BE49-F238E27FC236}">
                          <a16:creationId xmlns:a16="http://schemas.microsoft.com/office/drawing/2014/main" id="{9C5E7735-A4BB-DA4A-EF22-70B419049A44}"/>
                        </a:ext>
                      </a:extLst>
                    </p:cNvPr>
                    <p:cNvSpPr/>
                    <p:nvPr/>
                  </p:nvSpPr>
                  <p:spPr>
                    <a:xfrm>
                      <a:off x="4949066" y="2118548"/>
                      <a:ext cx="371447" cy="327794"/>
                    </a:xfrm>
                    <a:custGeom>
                      <a:avLst/>
                      <a:gdLst>
                        <a:gd name="connsiteX0" fmla="*/ 1135380 w 1353502"/>
                        <a:gd name="connsiteY0" fmla="*/ 105728 h 1194435"/>
                        <a:gd name="connsiteX1" fmla="*/ 1041083 w 1353502"/>
                        <a:gd name="connsiteY1" fmla="*/ 80963 h 1194435"/>
                        <a:gd name="connsiteX2" fmla="*/ 1037273 w 1353502"/>
                        <a:gd name="connsiteY2" fmla="*/ 80963 h 1194435"/>
                        <a:gd name="connsiteX3" fmla="*/ 1034415 w 1353502"/>
                        <a:gd name="connsiteY3" fmla="*/ 80963 h 1194435"/>
                        <a:gd name="connsiteX4" fmla="*/ 1034415 w 1353502"/>
                        <a:gd name="connsiteY4" fmla="*/ 80963 h 1194435"/>
                        <a:gd name="connsiteX5" fmla="*/ 848678 w 1353502"/>
                        <a:gd name="connsiteY5" fmla="*/ 274320 h 1194435"/>
                        <a:gd name="connsiteX6" fmla="*/ 920115 w 1353502"/>
                        <a:gd name="connsiteY6" fmla="*/ 423863 h 1194435"/>
                        <a:gd name="connsiteX7" fmla="*/ 943928 w 1353502"/>
                        <a:gd name="connsiteY7" fmla="*/ 440055 h 1194435"/>
                        <a:gd name="connsiteX8" fmla="*/ 976313 w 1353502"/>
                        <a:gd name="connsiteY8" fmla="*/ 455295 h 1194435"/>
                        <a:gd name="connsiteX9" fmla="*/ 910590 w 1353502"/>
                        <a:gd name="connsiteY9" fmla="*/ 488633 h 1194435"/>
                        <a:gd name="connsiteX10" fmla="*/ 849630 w 1353502"/>
                        <a:gd name="connsiteY10" fmla="*/ 461010 h 1194435"/>
                        <a:gd name="connsiteX11" fmla="*/ 760095 w 1353502"/>
                        <a:gd name="connsiteY11" fmla="*/ 405765 h 1194435"/>
                        <a:gd name="connsiteX12" fmla="*/ 760095 w 1353502"/>
                        <a:gd name="connsiteY12" fmla="*/ 34290 h 1194435"/>
                        <a:gd name="connsiteX13" fmla="*/ 725805 w 1353502"/>
                        <a:gd name="connsiteY13" fmla="*/ 0 h 1194435"/>
                        <a:gd name="connsiteX14" fmla="*/ 725805 w 1353502"/>
                        <a:gd name="connsiteY14" fmla="*/ 0 h 1194435"/>
                        <a:gd name="connsiteX15" fmla="*/ 691515 w 1353502"/>
                        <a:gd name="connsiteY15" fmla="*/ 34290 h 1194435"/>
                        <a:gd name="connsiteX16" fmla="*/ 691515 w 1353502"/>
                        <a:gd name="connsiteY16" fmla="*/ 541020 h 1194435"/>
                        <a:gd name="connsiteX17" fmla="*/ 662940 w 1353502"/>
                        <a:gd name="connsiteY17" fmla="*/ 544830 h 1194435"/>
                        <a:gd name="connsiteX18" fmla="*/ 662940 w 1353502"/>
                        <a:gd name="connsiteY18" fmla="*/ 120968 h 1194435"/>
                        <a:gd name="connsiteX19" fmla="*/ 628650 w 1353502"/>
                        <a:gd name="connsiteY19" fmla="*/ 86678 h 1194435"/>
                        <a:gd name="connsiteX20" fmla="*/ 628650 w 1353502"/>
                        <a:gd name="connsiteY20" fmla="*/ 86678 h 1194435"/>
                        <a:gd name="connsiteX21" fmla="*/ 594360 w 1353502"/>
                        <a:gd name="connsiteY21" fmla="*/ 120968 h 1194435"/>
                        <a:gd name="connsiteX22" fmla="*/ 594360 w 1353502"/>
                        <a:gd name="connsiteY22" fmla="*/ 488633 h 1194435"/>
                        <a:gd name="connsiteX23" fmla="*/ 505778 w 1353502"/>
                        <a:gd name="connsiteY23" fmla="*/ 542925 h 1194435"/>
                        <a:gd name="connsiteX24" fmla="*/ 444818 w 1353502"/>
                        <a:gd name="connsiteY24" fmla="*/ 570548 h 1194435"/>
                        <a:gd name="connsiteX25" fmla="*/ 379095 w 1353502"/>
                        <a:gd name="connsiteY25" fmla="*/ 537210 h 1194435"/>
                        <a:gd name="connsiteX26" fmla="*/ 411480 w 1353502"/>
                        <a:gd name="connsiteY26" fmla="*/ 521970 h 1194435"/>
                        <a:gd name="connsiteX27" fmla="*/ 435293 w 1353502"/>
                        <a:gd name="connsiteY27" fmla="*/ 505778 h 1194435"/>
                        <a:gd name="connsiteX28" fmla="*/ 506730 w 1353502"/>
                        <a:gd name="connsiteY28" fmla="*/ 356235 h 1194435"/>
                        <a:gd name="connsiteX29" fmla="*/ 320993 w 1353502"/>
                        <a:gd name="connsiteY29" fmla="*/ 163830 h 1194435"/>
                        <a:gd name="connsiteX30" fmla="*/ 320993 w 1353502"/>
                        <a:gd name="connsiteY30" fmla="*/ 163830 h 1194435"/>
                        <a:gd name="connsiteX31" fmla="*/ 318135 w 1353502"/>
                        <a:gd name="connsiteY31" fmla="*/ 163830 h 1194435"/>
                        <a:gd name="connsiteX32" fmla="*/ 314325 w 1353502"/>
                        <a:gd name="connsiteY32" fmla="*/ 163830 h 1194435"/>
                        <a:gd name="connsiteX33" fmla="*/ 220028 w 1353502"/>
                        <a:gd name="connsiteY33" fmla="*/ 188595 h 1194435"/>
                        <a:gd name="connsiteX34" fmla="*/ 0 w 1353502"/>
                        <a:gd name="connsiteY34" fmla="*/ 642938 h 1194435"/>
                        <a:gd name="connsiteX35" fmla="*/ 220028 w 1353502"/>
                        <a:gd name="connsiteY35" fmla="*/ 1099185 h 1194435"/>
                        <a:gd name="connsiteX36" fmla="*/ 314325 w 1353502"/>
                        <a:gd name="connsiteY36" fmla="*/ 1123950 h 1194435"/>
                        <a:gd name="connsiteX37" fmla="*/ 318135 w 1353502"/>
                        <a:gd name="connsiteY37" fmla="*/ 1123950 h 1194435"/>
                        <a:gd name="connsiteX38" fmla="*/ 320993 w 1353502"/>
                        <a:gd name="connsiteY38" fmla="*/ 1123950 h 1194435"/>
                        <a:gd name="connsiteX39" fmla="*/ 320993 w 1353502"/>
                        <a:gd name="connsiteY39" fmla="*/ 1123950 h 1194435"/>
                        <a:gd name="connsiteX40" fmla="*/ 506730 w 1353502"/>
                        <a:gd name="connsiteY40" fmla="*/ 930593 h 1194435"/>
                        <a:gd name="connsiteX41" fmla="*/ 435293 w 1353502"/>
                        <a:gd name="connsiteY41" fmla="*/ 781050 h 1194435"/>
                        <a:gd name="connsiteX42" fmla="*/ 411480 w 1353502"/>
                        <a:gd name="connsiteY42" fmla="*/ 764858 h 1194435"/>
                        <a:gd name="connsiteX43" fmla="*/ 380048 w 1353502"/>
                        <a:gd name="connsiteY43" fmla="*/ 749618 h 1194435"/>
                        <a:gd name="connsiteX44" fmla="*/ 478155 w 1353502"/>
                        <a:gd name="connsiteY44" fmla="*/ 761048 h 1194435"/>
                        <a:gd name="connsiteX45" fmla="*/ 518160 w 1353502"/>
                        <a:gd name="connsiteY45" fmla="*/ 855345 h 1194435"/>
                        <a:gd name="connsiteX46" fmla="*/ 539115 w 1353502"/>
                        <a:gd name="connsiteY46" fmla="*/ 874395 h 1194435"/>
                        <a:gd name="connsiteX47" fmla="*/ 548640 w 1353502"/>
                        <a:gd name="connsiteY47" fmla="*/ 874395 h 1194435"/>
                        <a:gd name="connsiteX48" fmla="*/ 571500 w 1353502"/>
                        <a:gd name="connsiteY48" fmla="*/ 852488 h 1194435"/>
                        <a:gd name="connsiteX49" fmla="*/ 527685 w 1353502"/>
                        <a:gd name="connsiteY49" fmla="*/ 674370 h 1194435"/>
                        <a:gd name="connsiteX50" fmla="*/ 557213 w 1353502"/>
                        <a:gd name="connsiteY50" fmla="*/ 671513 h 1194435"/>
                        <a:gd name="connsiteX51" fmla="*/ 593408 w 1353502"/>
                        <a:gd name="connsiteY51" fmla="*/ 669608 h 1194435"/>
                        <a:gd name="connsiteX52" fmla="*/ 593408 w 1353502"/>
                        <a:gd name="connsiteY52" fmla="*/ 1160145 h 1194435"/>
                        <a:gd name="connsiteX53" fmla="*/ 627698 w 1353502"/>
                        <a:gd name="connsiteY53" fmla="*/ 1194435 h 1194435"/>
                        <a:gd name="connsiteX54" fmla="*/ 627698 w 1353502"/>
                        <a:gd name="connsiteY54" fmla="*/ 1194435 h 1194435"/>
                        <a:gd name="connsiteX55" fmla="*/ 661988 w 1353502"/>
                        <a:gd name="connsiteY55" fmla="*/ 1160145 h 1194435"/>
                        <a:gd name="connsiteX56" fmla="*/ 661988 w 1353502"/>
                        <a:gd name="connsiteY56" fmla="*/ 670560 h 1194435"/>
                        <a:gd name="connsiteX57" fmla="*/ 690563 w 1353502"/>
                        <a:gd name="connsiteY57" fmla="*/ 674370 h 1194435"/>
                        <a:gd name="connsiteX58" fmla="*/ 690563 w 1353502"/>
                        <a:gd name="connsiteY58" fmla="*/ 1073468 h 1194435"/>
                        <a:gd name="connsiteX59" fmla="*/ 724853 w 1353502"/>
                        <a:gd name="connsiteY59" fmla="*/ 1107758 h 1194435"/>
                        <a:gd name="connsiteX60" fmla="*/ 724853 w 1353502"/>
                        <a:gd name="connsiteY60" fmla="*/ 1107758 h 1194435"/>
                        <a:gd name="connsiteX61" fmla="*/ 759143 w 1353502"/>
                        <a:gd name="connsiteY61" fmla="*/ 1073468 h 1194435"/>
                        <a:gd name="connsiteX62" fmla="*/ 759143 w 1353502"/>
                        <a:gd name="connsiteY62" fmla="*/ 588645 h 1194435"/>
                        <a:gd name="connsiteX63" fmla="*/ 796290 w 1353502"/>
                        <a:gd name="connsiteY63" fmla="*/ 590550 h 1194435"/>
                        <a:gd name="connsiteX64" fmla="*/ 825818 w 1353502"/>
                        <a:gd name="connsiteY64" fmla="*/ 593408 h 1194435"/>
                        <a:gd name="connsiteX65" fmla="*/ 782003 w 1353502"/>
                        <a:gd name="connsiteY65" fmla="*/ 771525 h 1194435"/>
                        <a:gd name="connsiteX66" fmla="*/ 804863 w 1353502"/>
                        <a:gd name="connsiteY66" fmla="*/ 793433 h 1194435"/>
                        <a:gd name="connsiteX67" fmla="*/ 814388 w 1353502"/>
                        <a:gd name="connsiteY67" fmla="*/ 793433 h 1194435"/>
                        <a:gd name="connsiteX68" fmla="*/ 835343 w 1353502"/>
                        <a:gd name="connsiteY68" fmla="*/ 774383 h 1194435"/>
                        <a:gd name="connsiteX69" fmla="*/ 875348 w 1353502"/>
                        <a:gd name="connsiteY69" fmla="*/ 680085 h 1194435"/>
                        <a:gd name="connsiteX70" fmla="*/ 973455 w 1353502"/>
                        <a:gd name="connsiteY70" fmla="*/ 668655 h 1194435"/>
                        <a:gd name="connsiteX71" fmla="*/ 942023 w 1353502"/>
                        <a:gd name="connsiteY71" fmla="*/ 683895 h 1194435"/>
                        <a:gd name="connsiteX72" fmla="*/ 918210 w 1353502"/>
                        <a:gd name="connsiteY72" fmla="*/ 700088 h 1194435"/>
                        <a:gd name="connsiteX73" fmla="*/ 846773 w 1353502"/>
                        <a:gd name="connsiteY73" fmla="*/ 849630 h 1194435"/>
                        <a:gd name="connsiteX74" fmla="*/ 1032510 w 1353502"/>
                        <a:gd name="connsiteY74" fmla="*/ 1042035 h 1194435"/>
                        <a:gd name="connsiteX75" fmla="*/ 1032510 w 1353502"/>
                        <a:gd name="connsiteY75" fmla="*/ 1042035 h 1194435"/>
                        <a:gd name="connsiteX76" fmla="*/ 1035368 w 1353502"/>
                        <a:gd name="connsiteY76" fmla="*/ 1042035 h 1194435"/>
                        <a:gd name="connsiteX77" fmla="*/ 1039178 w 1353502"/>
                        <a:gd name="connsiteY77" fmla="*/ 1042035 h 1194435"/>
                        <a:gd name="connsiteX78" fmla="*/ 1133475 w 1353502"/>
                        <a:gd name="connsiteY78" fmla="*/ 1017270 h 1194435"/>
                        <a:gd name="connsiteX79" fmla="*/ 1353503 w 1353502"/>
                        <a:gd name="connsiteY79" fmla="*/ 561023 h 1194435"/>
                        <a:gd name="connsiteX80" fmla="*/ 1133475 w 1353502"/>
                        <a:gd name="connsiteY80" fmla="*/ 104775 h 1194435"/>
                        <a:gd name="connsiteX81" fmla="*/ 594360 w 1353502"/>
                        <a:gd name="connsiteY81" fmla="*/ 620078 h 1194435"/>
                        <a:gd name="connsiteX82" fmla="*/ 554355 w 1353502"/>
                        <a:gd name="connsiteY82" fmla="*/ 622935 h 1194435"/>
                        <a:gd name="connsiteX83" fmla="*/ 501968 w 1353502"/>
                        <a:gd name="connsiteY83" fmla="*/ 628650 h 1194435"/>
                        <a:gd name="connsiteX84" fmla="*/ 484823 w 1353502"/>
                        <a:gd name="connsiteY84" fmla="*/ 606743 h 1194435"/>
                        <a:gd name="connsiteX85" fmla="*/ 528638 w 1353502"/>
                        <a:gd name="connsiteY85" fmla="*/ 586740 h 1194435"/>
                        <a:gd name="connsiteX86" fmla="*/ 595313 w 1353502"/>
                        <a:gd name="connsiteY86" fmla="*/ 547688 h 1194435"/>
                        <a:gd name="connsiteX87" fmla="*/ 595313 w 1353502"/>
                        <a:gd name="connsiteY87" fmla="*/ 621030 h 1194435"/>
                        <a:gd name="connsiteX88" fmla="*/ 691515 w 1353502"/>
                        <a:gd name="connsiteY88" fmla="*/ 624840 h 1194435"/>
                        <a:gd name="connsiteX89" fmla="*/ 662940 w 1353502"/>
                        <a:gd name="connsiteY89" fmla="*/ 621030 h 1194435"/>
                        <a:gd name="connsiteX90" fmla="*/ 662940 w 1353502"/>
                        <a:gd name="connsiteY90" fmla="*/ 593408 h 1194435"/>
                        <a:gd name="connsiteX91" fmla="*/ 691515 w 1353502"/>
                        <a:gd name="connsiteY91" fmla="*/ 589598 h 1194435"/>
                        <a:gd name="connsiteX92" fmla="*/ 691515 w 1353502"/>
                        <a:gd name="connsiteY92" fmla="*/ 624840 h 1194435"/>
                        <a:gd name="connsiteX93" fmla="*/ 854393 w 1353502"/>
                        <a:gd name="connsiteY93" fmla="*/ 547688 h 1194435"/>
                        <a:gd name="connsiteX94" fmla="*/ 802005 w 1353502"/>
                        <a:gd name="connsiteY94" fmla="*/ 541973 h 1194435"/>
                        <a:gd name="connsiteX95" fmla="*/ 761048 w 1353502"/>
                        <a:gd name="connsiteY95" fmla="*/ 539115 h 1194435"/>
                        <a:gd name="connsiteX96" fmla="*/ 761048 w 1353502"/>
                        <a:gd name="connsiteY96" fmla="*/ 465773 h 1194435"/>
                        <a:gd name="connsiteX97" fmla="*/ 828675 w 1353502"/>
                        <a:gd name="connsiteY97" fmla="*/ 505778 h 1194435"/>
                        <a:gd name="connsiteX98" fmla="*/ 872490 w 1353502"/>
                        <a:gd name="connsiteY98" fmla="*/ 525780 h 1194435"/>
                        <a:gd name="connsiteX99" fmla="*/ 855345 w 1353502"/>
                        <a:gd name="connsiteY99" fmla="*/ 547688 h 119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3502" h="1194435">
                          <a:moveTo>
                            <a:pt x="1135380" y="105728"/>
                          </a:moveTo>
                          <a:cubicBezTo>
                            <a:pt x="1107758" y="90488"/>
                            <a:pt x="1075373" y="80963"/>
                            <a:pt x="1041083" y="80963"/>
                          </a:cubicBezTo>
                          <a:cubicBezTo>
                            <a:pt x="1006793" y="80963"/>
                            <a:pt x="1038225" y="80963"/>
                            <a:pt x="1037273" y="80963"/>
                          </a:cubicBezTo>
                          <a:cubicBezTo>
                            <a:pt x="1037273" y="80963"/>
                            <a:pt x="1035368" y="80963"/>
                            <a:pt x="1034415" y="80963"/>
                          </a:cubicBezTo>
                          <a:lnTo>
                            <a:pt x="1034415" y="80963"/>
                          </a:lnTo>
                          <a:cubicBezTo>
                            <a:pt x="931545" y="84773"/>
                            <a:pt x="848678" y="169545"/>
                            <a:pt x="848678" y="274320"/>
                          </a:cubicBezTo>
                          <a:cubicBezTo>
                            <a:pt x="848678" y="379095"/>
                            <a:pt x="876300" y="388620"/>
                            <a:pt x="920115" y="423863"/>
                          </a:cubicBezTo>
                          <a:lnTo>
                            <a:pt x="943928" y="440055"/>
                          </a:lnTo>
                          <a:cubicBezTo>
                            <a:pt x="954405" y="445770"/>
                            <a:pt x="964883" y="451485"/>
                            <a:pt x="976313" y="455295"/>
                          </a:cubicBezTo>
                          <a:cubicBezTo>
                            <a:pt x="969645" y="457200"/>
                            <a:pt x="942975" y="464820"/>
                            <a:pt x="910590" y="488633"/>
                          </a:cubicBezTo>
                          <a:cubicBezTo>
                            <a:pt x="893445" y="481965"/>
                            <a:pt x="873443" y="472440"/>
                            <a:pt x="849630" y="461010"/>
                          </a:cubicBezTo>
                          <a:cubicBezTo>
                            <a:pt x="812483" y="441960"/>
                            <a:pt x="781050" y="421005"/>
                            <a:pt x="760095" y="405765"/>
                          </a:cubicBezTo>
                          <a:lnTo>
                            <a:pt x="760095" y="34290"/>
                          </a:lnTo>
                          <a:cubicBezTo>
                            <a:pt x="760095" y="15240"/>
                            <a:pt x="744855" y="0"/>
                            <a:pt x="725805" y="0"/>
                          </a:cubicBezTo>
                          <a:lnTo>
                            <a:pt x="725805" y="0"/>
                          </a:lnTo>
                          <a:cubicBezTo>
                            <a:pt x="706755" y="0"/>
                            <a:pt x="691515" y="15240"/>
                            <a:pt x="691515" y="34290"/>
                          </a:cubicBezTo>
                          <a:lnTo>
                            <a:pt x="691515" y="541020"/>
                          </a:lnTo>
                          <a:cubicBezTo>
                            <a:pt x="681038" y="541973"/>
                            <a:pt x="671513" y="542925"/>
                            <a:pt x="662940" y="544830"/>
                          </a:cubicBezTo>
                          <a:lnTo>
                            <a:pt x="662940" y="120968"/>
                          </a:lnTo>
                          <a:cubicBezTo>
                            <a:pt x="662940" y="101918"/>
                            <a:pt x="647700" y="86678"/>
                            <a:pt x="628650" y="86678"/>
                          </a:cubicBezTo>
                          <a:lnTo>
                            <a:pt x="628650" y="86678"/>
                          </a:lnTo>
                          <a:cubicBezTo>
                            <a:pt x="609600" y="86678"/>
                            <a:pt x="594360" y="101918"/>
                            <a:pt x="594360" y="120968"/>
                          </a:cubicBezTo>
                          <a:lnTo>
                            <a:pt x="594360" y="488633"/>
                          </a:lnTo>
                          <a:cubicBezTo>
                            <a:pt x="573405" y="503873"/>
                            <a:pt x="542925" y="524828"/>
                            <a:pt x="505778" y="542925"/>
                          </a:cubicBezTo>
                          <a:cubicBezTo>
                            <a:pt x="481965" y="554355"/>
                            <a:pt x="461963" y="563880"/>
                            <a:pt x="444818" y="570548"/>
                          </a:cubicBezTo>
                          <a:cubicBezTo>
                            <a:pt x="412433" y="546735"/>
                            <a:pt x="385763" y="538163"/>
                            <a:pt x="379095" y="537210"/>
                          </a:cubicBezTo>
                          <a:cubicBezTo>
                            <a:pt x="390525" y="533400"/>
                            <a:pt x="401003" y="527685"/>
                            <a:pt x="411480" y="521970"/>
                          </a:cubicBezTo>
                          <a:lnTo>
                            <a:pt x="435293" y="505778"/>
                          </a:lnTo>
                          <a:cubicBezTo>
                            <a:pt x="479108" y="470535"/>
                            <a:pt x="506730" y="416243"/>
                            <a:pt x="506730" y="356235"/>
                          </a:cubicBezTo>
                          <a:cubicBezTo>
                            <a:pt x="506730" y="252413"/>
                            <a:pt x="423863" y="166688"/>
                            <a:pt x="320993" y="163830"/>
                          </a:cubicBezTo>
                          <a:lnTo>
                            <a:pt x="320993" y="163830"/>
                          </a:lnTo>
                          <a:cubicBezTo>
                            <a:pt x="320993" y="163830"/>
                            <a:pt x="319088" y="163830"/>
                            <a:pt x="318135" y="163830"/>
                          </a:cubicBezTo>
                          <a:cubicBezTo>
                            <a:pt x="317183" y="163830"/>
                            <a:pt x="315278" y="163830"/>
                            <a:pt x="314325" y="163830"/>
                          </a:cubicBezTo>
                          <a:cubicBezTo>
                            <a:pt x="280035" y="163830"/>
                            <a:pt x="247650" y="172403"/>
                            <a:pt x="220028" y="188595"/>
                          </a:cubicBezTo>
                          <a:cubicBezTo>
                            <a:pt x="92393" y="250508"/>
                            <a:pt x="0" y="430530"/>
                            <a:pt x="0" y="642938"/>
                          </a:cubicBezTo>
                          <a:cubicBezTo>
                            <a:pt x="0" y="855345"/>
                            <a:pt x="92393" y="1035368"/>
                            <a:pt x="220028" y="1099185"/>
                          </a:cubicBezTo>
                          <a:cubicBezTo>
                            <a:pt x="247650" y="1114425"/>
                            <a:pt x="280035" y="1123950"/>
                            <a:pt x="314325" y="1123950"/>
                          </a:cubicBezTo>
                          <a:cubicBezTo>
                            <a:pt x="348615" y="1123950"/>
                            <a:pt x="317183" y="1123950"/>
                            <a:pt x="318135" y="1123950"/>
                          </a:cubicBezTo>
                          <a:cubicBezTo>
                            <a:pt x="318135" y="1123950"/>
                            <a:pt x="320040" y="1123950"/>
                            <a:pt x="320993" y="1123950"/>
                          </a:cubicBezTo>
                          <a:lnTo>
                            <a:pt x="320993" y="1123950"/>
                          </a:lnTo>
                          <a:cubicBezTo>
                            <a:pt x="423863" y="1120140"/>
                            <a:pt x="506730" y="1035368"/>
                            <a:pt x="506730" y="930593"/>
                          </a:cubicBezTo>
                          <a:cubicBezTo>
                            <a:pt x="506730" y="825818"/>
                            <a:pt x="479108" y="816293"/>
                            <a:pt x="435293" y="781050"/>
                          </a:cubicBezTo>
                          <a:lnTo>
                            <a:pt x="411480" y="764858"/>
                          </a:lnTo>
                          <a:cubicBezTo>
                            <a:pt x="401955" y="759143"/>
                            <a:pt x="391478" y="754380"/>
                            <a:pt x="380048" y="749618"/>
                          </a:cubicBezTo>
                          <a:cubicBezTo>
                            <a:pt x="385763" y="742950"/>
                            <a:pt x="426720" y="702945"/>
                            <a:pt x="478155" y="761048"/>
                          </a:cubicBezTo>
                          <a:cubicBezTo>
                            <a:pt x="503873" y="789623"/>
                            <a:pt x="515303" y="827723"/>
                            <a:pt x="518160" y="855345"/>
                          </a:cubicBezTo>
                          <a:cubicBezTo>
                            <a:pt x="521018" y="882968"/>
                            <a:pt x="528638" y="874395"/>
                            <a:pt x="539115" y="874395"/>
                          </a:cubicBezTo>
                          <a:lnTo>
                            <a:pt x="548640" y="874395"/>
                          </a:lnTo>
                          <a:cubicBezTo>
                            <a:pt x="561023" y="874395"/>
                            <a:pt x="570548" y="863918"/>
                            <a:pt x="571500" y="852488"/>
                          </a:cubicBezTo>
                          <a:cubicBezTo>
                            <a:pt x="571500" y="816293"/>
                            <a:pt x="567690" y="750570"/>
                            <a:pt x="527685" y="674370"/>
                          </a:cubicBezTo>
                          <a:cubicBezTo>
                            <a:pt x="536258" y="673418"/>
                            <a:pt x="545783" y="672465"/>
                            <a:pt x="557213" y="671513"/>
                          </a:cubicBezTo>
                          <a:cubicBezTo>
                            <a:pt x="569595" y="670560"/>
                            <a:pt x="581978" y="669608"/>
                            <a:pt x="593408" y="669608"/>
                          </a:cubicBezTo>
                          <a:lnTo>
                            <a:pt x="593408" y="1160145"/>
                          </a:lnTo>
                          <a:cubicBezTo>
                            <a:pt x="593408" y="1179195"/>
                            <a:pt x="608648" y="1194435"/>
                            <a:pt x="627698" y="1194435"/>
                          </a:cubicBezTo>
                          <a:lnTo>
                            <a:pt x="627698" y="1194435"/>
                          </a:lnTo>
                          <a:cubicBezTo>
                            <a:pt x="646748" y="1194435"/>
                            <a:pt x="661988" y="1179195"/>
                            <a:pt x="661988" y="1160145"/>
                          </a:cubicBezTo>
                          <a:lnTo>
                            <a:pt x="661988" y="670560"/>
                          </a:lnTo>
                          <a:cubicBezTo>
                            <a:pt x="673418" y="671513"/>
                            <a:pt x="682943" y="673418"/>
                            <a:pt x="690563" y="674370"/>
                          </a:cubicBezTo>
                          <a:lnTo>
                            <a:pt x="690563" y="1073468"/>
                          </a:lnTo>
                          <a:cubicBezTo>
                            <a:pt x="690563" y="1092518"/>
                            <a:pt x="705803" y="1107758"/>
                            <a:pt x="724853" y="1107758"/>
                          </a:cubicBezTo>
                          <a:lnTo>
                            <a:pt x="724853" y="1107758"/>
                          </a:lnTo>
                          <a:cubicBezTo>
                            <a:pt x="743903" y="1107758"/>
                            <a:pt x="759143" y="1092518"/>
                            <a:pt x="759143" y="1073468"/>
                          </a:cubicBezTo>
                          <a:lnTo>
                            <a:pt x="759143" y="588645"/>
                          </a:lnTo>
                          <a:cubicBezTo>
                            <a:pt x="770573" y="588645"/>
                            <a:pt x="782955" y="589598"/>
                            <a:pt x="796290" y="590550"/>
                          </a:cubicBezTo>
                          <a:cubicBezTo>
                            <a:pt x="806768" y="591503"/>
                            <a:pt x="816293" y="592455"/>
                            <a:pt x="825818" y="593408"/>
                          </a:cubicBezTo>
                          <a:cubicBezTo>
                            <a:pt x="785813" y="670560"/>
                            <a:pt x="782003" y="735330"/>
                            <a:pt x="782003" y="771525"/>
                          </a:cubicBezTo>
                          <a:cubicBezTo>
                            <a:pt x="782003" y="807720"/>
                            <a:pt x="792480" y="793433"/>
                            <a:pt x="804863" y="793433"/>
                          </a:cubicBezTo>
                          <a:lnTo>
                            <a:pt x="814388" y="793433"/>
                          </a:lnTo>
                          <a:cubicBezTo>
                            <a:pt x="824865" y="793433"/>
                            <a:pt x="834390" y="784860"/>
                            <a:pt x="835343" y="774383"/>
                          </a:cubicBezTo>
                          <a:cubicBezTo>
                            <a:pt x="838200" y="746760"/>
                            <a:pt x="850583" y="709613"/>
                            <a:pt x="875348" y="680085"/>
                          </a:cubicBezTo>
                          <a:cubicBezTo>
                            <a:pt x="926783" y="621030"/>
                            <a:pt x="967740" y="661988"/>
                            <a:pt x="973455" y="668655"/>
                          </a:cubicBezTo>
                          <a:cubicBezTo>
                            <a:pt x="962025" y="672465"/>
                            <a:pt x="951548" y="678180"/>
                            <a:pt x="942023" y="683895"/>
                          </a:cubicBezTo>
                          <a:lnTo>
                            <a:pt x="918210" y="700088"/>
                          </a:lnTo>
                          <a:cubicBezTo>
                            <a:pt x="874395" y="735330"/>
                            <a:pt x="846773" y="789623"/>
                            <a:pt x="846773" y="849630"/>
                          </a:cubicBezTo>
                          <a:cubicBezTo>
                            <a:pt x="846773" y="953453"/>
                            <a:pt x="929640" y="1039178"/>
                            <a:pt x="1032510" y="1042035"/>
                          </a:cubicBezTo>
                          <a:lnTo>
                            <a:pt x="1032510" y="1042035"/>
                          </a:lnTo>
                          <a:cubicBezTo>
                            <a:pt x="1032510" y="1042035"/>
                            <a:pt x="1034415" y="1042035"/>
                            <a:pt x="1035368" y="1042035"/>
                          </a:cubicBezTo>
                          <a:cubicBezTo>
                            <a:pt x="1036320" y="1042035"/>
                            <a:pt x="1038225" y="1042035"/>
                            <a:pt x="1039178" y="1042035"/>
                          </a:cubicBezTo>
                          <a:cubicBezTo>
                            <a:pt x="1073468" y="1042035"/>
                            <a:pt x="1105853" y="1033463"/>
                            <a:pt x="1133475" y="1017270"/>
                          </a:cubicBezTo>
                          <a:cubicBezTo>
                            <a:pt x="1261110" y="953453"/>
                            <a:pt x="1353503" y="773430"/>
                            <a:pt x="1353503" y="561023"/>
                          </a:cubicBezTo>
                          <a:cubicBezTo>
                            <a:pt x="1353503" y="348615"/>
                            <a:pt x="1261110" y="168593"/>
                            <a:pt x="1133475" y="104775"/>
                          </a:cubicBezTo>
                          <a:close/>
                          <a:moveTo>
                            <a:pt x="594360" y="620078"/>
                          </a:moveTo>
                          <a:cubicBezTo>
                            <a:pt x="581978" y="620078"/>
                            <a:pt x="568643" y="621030"/>
                            <a:pt x="554355" y="622935"/>
                          </a:cubicBezTo>
                          <a:cubicBezTo>
                            <a:pt x="534353" y="624840"/>
                            <a:pt x="517208" y="626745"/>
                            <a:pt x="501968" y="628650"/>
                          </a:cubicBezTo>
                          <a:cubicBezTo>
                            <a:pt x="496253" y="621030"/>
                            <a:pt x="490538" y="613410"/>
                            <a:pt x="484823" y="606743"/>
                          </a:cubicBezTo>
                          <a:cubicBezTo>
                            <a:pt x="498158" y="601028"/>
                            <a:pt x="512445" y="594360"/>
                            <a:pt x="528638" y="586740"/>
                          </a:cubicBezTo>
                          <a:cubicBezTo>
                            <a:pt x="554355" y="574358"/>
                            <a:pt x="576263" y="560070"/>
                            <a:pt x="595313" y="547688"/>
                          </a:cubicBezTo>
                          <a:lnTo>
                            <a:pt x="595313" y="621030"/>
                          </a:lnTo>
                          <a:close/>
                          <a:moveTo>
                            <a:pt x="691515" y="624840"/>
                          </a:moveTo>
                          <a:cubicBezTo>
                            <a:pt x="682943" y="623888"/>
                            <a:pt x="674370" y="621983"/>
                            <a:pt x="662940" y="621030"/>
                          </a:cubicBezTo>
                          <a:lnTo>
                            <a:pt x="662940" y="593408"/>
                          </a:lnTo>
                          <a:cubicBezTo>
                            <a:pt x="670560" y="592455"/>
                            <a:pt x="680085" y="590550"/>
                            <a:pt x="691515" y="589598"/>
                          </a:cubicBezTo>
                          <a:lnTo>
                            <a:pt x="691515" y="624840"/>
                          </a:lnTo>
                          <a:close/>
                          <a:moveTo>
                            <a:pt x="854393" y="547688"/>
                          </a:moveTo>
                          <a:cubicBezTo>
                            <a:pt x="839153" y="545783"/>
                            <a:pt x="822008" y="543878"/>
                            <a:pt x="802005" y="541973"/>
                          </a:cubicBezTo>
                          <a:cubicBezTo>
                            <a:pt x="787718" y="541020"/>
                            <a:pt x="773430" y="540068"/>
                            <a:pt x="761048" y="539115"/>
                          </a:cubicBezTo>
                          <a:lnTo>
                            <a:pt x="761048" y="465773"/>
                          </a:lnTo>
                          <a:cubicBezTo>
                            <a:pt x="780098" y="478155"/>
                            <a:pt x="802958" y="492443"/>
                            <a:pt x="828675" y="505778"/>
                          </a:cubicBezTo>
                          <a:cubicBezTo>
                            <a:pt x="844868" y="513398"/>
                            <a:pt x="859155" y="520065"/>
                            <a:pt x="872490" y="525780"/>
                          </a:cubicBezTo>
                          <a:cubicBezTo>
                            <a:pt x="866775" y="532448"/>
                            <a:pt x="861060" y="540068"/>
                            <a:pt x="855345" y="547688"/>
                          </a:cubicBez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nvGrpSpPr>
                  <p:cNvPr id="21" name="Group 20">
                    <a:extLst>
                      <a:ext uri="{FF2B5EF4-FFF2-40B4-BE49-F238E27FC236}">
                        <a16:creationId xmlns:a16="http://schemas.microsoft.com/office/drawing/2014/main" id="{ABAB8DE6-996E-8837-7A63-7E0385ED6FA6}"/>
                      </a:ext>
                    </a:extLst>
                  </p:cNvPr>
                  <p:cNvGrpSpPr/>
                  <p:nvPr/>
                </p:nvGrpSpPr>
                <p:grpSpPr>
                  <a:xfrm>
                    <a:off x="8275268" y="2896168"/>
                    <a:ext cx="438256" cy="438254"/>
                    <a:chOff x="6896238" y="2042480"/>
                    <a:chExt cx="486381" cy="486381"/>
                  </a:xfrm>
                </p:grpSpPr>
                <p:sp>
                  <p:nvSpPr>
                    <p:cNvPr id="28" name="Oval 27">
                      <a:extLst>
                        <a:ext uri="{FF2B5EF4-FFF2-40B4-BE49-F238E27FC236}">
                          <a16:creationId xmlns:a16="http://schemas.microsoft.com/office/drawing/2014/main" id="{CFC5716B-6661-0DC7-C8EC-ADE32A22EC67}"/>
                        </a:ext>
                      </a:extLst>
                    </p:cNvPr>
                    <p:cNvSpPr/>
                    <p:nvPr/>
                  </p:nvSpPr>
                  <p:spPr>
                    <a:xfrm>
                      <a:off x="6896238" y="2042480"/>
                      <a:ext cx="486381" cy="48638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 name="Graphic 65">
                      <a:extLst>
                        <a:ext uri="{FF2B5EF4-FFF2-40B4-BE49-F238E27FC236}">
                          <a16:creationId xmlns:a16="http://schemas.microsoft.com/office/drawing/2014/main" id="{2D1CAE2F-907A-7BE9-7177-98781E2641E3}"/>
                        </a:ext>
                      </a:extLst>
                    </p:cNvPr>
                    <p:cNvSpPr/>
                    <p:nvPr/>
                  </p:nvSpPr>
                  <p:spPr>
                    <a:xfrm>
                      <a:off x="6958805" y="2120097"/>
                      <a:ext cx="307988" cy="331004"/>
                    </a:xfrm>
                    <a:custGeom>
                      <a:avLst/>
                      <a:gdLst>
                        <a:gd name="connsiteX0" fmla="*/ 315719 w 357577"/>
                        <a:gd name="connsiteY0" fmla="*/ 199718 h 384299"/>
                        <a:gd name="connsiteX1" fmla="*/ 335953 w 357577"/>
                        <a:gd name="connsiteY1" fmla="*/ 213620 h 384299"/>
                        <a:gd name="connsiteX2" fmla="*/ 357578 w 357577"/>
                        <a:gd name="connsiteY2" fmla="*/ 191995 h 384299"/>
                        <a:gd name="connsiteX3" fmla="*/ 335953 w 357577"/>
                        <a:gd name="connsiteY3" fmla="*/ 170371 h 384299"/>
                        <a:gd name="connsiteX4" fmla="*/ 315719 w 357577"/>
                        <a:gd name="connsiteY4" fmla="*/ 184272 h 384299"/>
                        <a:gd name="connsiteX5" fmla="*/ 217636 w 357577"/>
                        <a:gd name="connsiteY5" fmla="*/ 184272 h 384299"/>
                        <a:gd name="connsiteX6" fmla="*/ 217636 w 357577"/>
                        <a:gd name="connsiteY6" fmla="*/ 146120 h 384299"/>
                        <a:gd name="connsiteX7" fmla="*/ 269535 w 357577"/>
                        <a:gd name="connsiteY7" fmla="*/ 146120 h 384299"/>
                        <a:gd name="connsiteX8" fmla="*/ 307841 w 357577"/>
                        <a:gd name="connsiteY8" fmla="*/ 107814 h 384299"/>
                        <a:gd name="connsiteX9" fmla="*/ 314483 w 357577"/>
                        <a:gd name="connsiteY9" fmla="*/ 108895 h 384299"/>
                        <a:gd name="connsiteX10" fmla="*/ 336108 w 357577"/>
                        <a:gd name="connsiteY10" fmla="*/ 87270 h 384299"/>
                        <a:gd name="connsiteX11" fmla="*/ 314483 w 357577"/>
                        <a:gd name="connsiteY11" fmla="*/ 65646 h 384299"/>
                        <a:gd name="connsiteX12" fmla="*/ 292858 w 357577"/>
                        <a:gd name="connsiteY12" fmla="*/ 87270 h 384299"/>
                        <a:gd name="connsiteX13" fmla="*/ 295793 w 357577"/>
                        <a:gd name="connsiteY13" fmla="*/ 98083 h 384299"/>
                        <a:gd name="connsiteX14" fmla="*/ 263202 w 357577"/>
                        <a:gd name="connsiteY14" fmla="*/ 130674 h 384299"/>
                        <a:gd name="connsiteX15" fmla="*/ 217790 w 357577"/>
                        <a:gd name="connsiteY15" fmla="*/ 130674 h 384299"/>
                        <a:gd name="connsiteX16" fmla="*/ 217790 w 357577"/>
                        <a:gd name="connsiteY16" fmla="*/ 86962 h 384299"/>
                        <a:gd name="connsiteX17" fmla="*/ 249455 w 357577"/>
                        <a:gd name="connsiteY17" fmla="*/ 86962 h 384299"/>
                        <a:gd name="connsiteX18" fmla="*/ 273396 w 357577"/>
                        <a:gd name="connsiteY18" fmla="*/ 63020 h 384299"/>
                        <a:gd name="connsiteX19" fmla="*/ 278803 w 357577"/>
                        <a:gd name="connsiteY19" fmla="*/ 63792 h 384299"/>
                        <a:gd name="connsiteX20" fmla="*/ 300427 w 357577"/>
                        <a:gd name="connsiteY20" fmla="*/ 42168 h 384299"/>
                        <a:gd name="connsiteX21" fmla="*/ 278803 w 357577"/>
                        <a:gd name="connsiteY21" fmla="*/ 20543 h 384299"/>
                        <a:gd name="connsiteX22" fmla="*/ 257178 w 357577"/>
                        <a:gd name="connsiteY22" fmla="*/ 42168 h 384299"/>
                        <a:gd name="connsiteX23" fmla="*/ 260731 w 357577"/>
                        <a:gd name="connsiteY23" fmla="*/ 53907 h 384299"/>
                        <a:gd name="connsiteX24" fmla="*/ 243122 w 357577"/>
                        <a:gd name="connsiteY24" fmla="*/ 71515 h 384299"/>
                        <a:gd name="connsiteX25" fmla="*/ 217790 w 357577"/>
                        <a:gd name="connsiteY25" fmla="*/ 71515 h 384299"/>
                        <a:gd name="connsiteX26" fmla="*/ 217790 w 357577"/>
                        <a:gd name="connsiteY26" fmla="*/ 50509 h 384299"/>
                        <a:gd name="connsiteX27" fmla="*/ 167127 w 357577"/>
                        <a:gd name="connsiteY27" fmla="*/ 0 h 384299"/>
                        <a:gd name="connsiteX28" fmla="*/ 118935 w 357577"/>
                        <a:gd name="connsiteY28" fmla="*/ 35681 h 384299"/>
                        <a:gd name="connsiteX29" fmla="*/ 113220 w 357577"/>
                        <a:gd name="connsiteY29" fmla="*/ 34754 h 384299"/>
                        <a:gd name="connsiteX30" fmla="*/ 93912 w 357577"/>
                        <a:gd name="connsiteY30" fmla="*/ 50818 h 384299"/>
                        <a:gd name="connsiteX31" fmla="*/ 88352 w 357577"/>
                        <a:gd name="connsiteY31" fmla="*/ 50509 h 384299"/>
                        <a:gd name="connsiteX32" fmla="*/ 37843 w 357577"/>
                        <a:gd name="connsiteY32" fmla="*/ 101018 h 384299"/>
                        <a:gd name="connsiteX33" fmla="*/ 39542 w 357577"/>
                        <a:gd name="connsiteY33" fmla="*/ 114147 h 384299"/>
                        <a:gd name="connsiteX34" fmla="*/ 19771 w 357577"/>
                        <a:gd name="connsiteY34" fmla="*/ 141641 h 384299"/>
                        <a:gd name="connsiteX35" fmla="*/ 21316 w 357577"/>
                        <a:gd name="connsiteY35" fmla="*/ 150908 h 384299"/>
                        <a:gd name="connsiteX36" fmla="*/ 0 w 357577"/>
                        <a:gd name="connsiteY36" fmla="*/ 192150 h 384299"/>
                        <a:gd name="connsiteX37" fmla="*/ 18690 w 357577"/>
                        <a:gd name="connsiteY37" fmla="*/ 231383 h 384299"/>
                        <a:gd name="connsiteX38" fmla="*/ 13284 w 357577"/>
                        <a:gd name="connsiteY38" fmla="*/ 249609 h 384299"/>
                        <a:gd name="connsiteX39" fmla="*/ 37843 w 357577"/>
                        <a:gd name="connsiteY39" fmla="*/ 281737 h 384299"/>
                        <a:gd name="connsiteX40" fmla="*/ 37843 w 357577"/>
                        <a:gd name="connsiteY40" fmla="*/ 283282 h 384299"/>
                        <a:gd name="connsiteX41" fmla="*/ 82637 w 357577"/>
                        <a:gd name="connsiteY41" fmla="*/ 333481 h 384299"/>
                        <a:gd name="connsiteX42" fmla="*/ 115228 w 357577"/>
                        <a:gd name="connsiteY42" fmla="*/ 362675 h 384299"/>
                        <a:gd name="connsiteX43" fmla="*/ 124805 w 357577"/>
                        <a:gd name="connsiteY43" fmla="*/ 361284 h 384299"/>
                        <a:gd name="connsiteX44" fmla="*/ 167127 w 357577"/>
                        <a:gd name="connsiteY44" fmla="*/ 384299 h 384299"/>
                        <a:gd name="connsiteX45" fmla="*/ 217636 w 357577"/>
                        <a:gd name="connsiteY45" fmla="*/ 333790 h 384299"/>
                        <a:gd name="connsiteX46" fmla="*/ 217636 w 357577"/>
                        <a:gd name="connsiteY46" fmla="*/ 312784 h 384299"/>
                        <a:gd name="connsiteX47" fmla="*/ 242967 w 357577"/>
                        <a:gd name="connsiteY47" fmla="*/ 312784 h 384299"/>
                        <a:gd name="connsiteX48" fmla="*/ 260576 w 357577"/>
                        <a:gd name="connsiteY48" fmla="*/ 330392 h 384299"/>
                        <a:gd name="connsiteX49" fmla="*/ 257023 w 357577"/>
                        <a:gd name="connsiteY49" fmla="*/ 342131 h 384299"/>
                        <a:gd name="connsiteX50" fmla="*/ 278648 w 357577"/>
                        <a:gd name="connsiteY50" fmla="*/ 363756 h 384299"/>
                        <a:gd name="connsiteX51" fmla="*/ 300273 w 357577"/>
                        <a:gd name="connsiteY51" fmla="*/ 342131 h 384299"/>
                        <a:gd name="connsiteX52" fmla="*/ 278648 w 357577"/>
                        <a:gd name="connsiteY52" fmla="*/ 320507 h 384299"/>
                        <a:gd name="connsiteX53" fmla="*/ 273242 w 357577"/>
                        <a:gd name="connsiteY53" fmla="*/ 321279 h 384299"/>
                        <a:gd name="connsiteX54" fmla="*/ 249300 w 357577"/>
                        <a:gd name="connsiteY54" fmla="*/ 297338 h 384299"/>
                        <a:gd name="connsiteX55" fmla="*/ 217636 w 357577"/>
                        <a:gd name="connsiteY55" fmla="*/ 297338 h 384299"/>
                        <a:gd name="connsiteX56" fmla="*/ 217636 w 357577"/>
                        <a:gd name="connsiteY56" fmla="*/ 257487 h 384299"/>
                        <a:gd name="connsiteX57" fmla="*/ 263047 w 357577"/>
                        <a:gd name="connsiteY57" fmla="*/ 257487 h 384299"/>
                        <a:gd name="connsiteX58" fmla="*/ 295639 w 357577"/>
                        <a:gd name="connsiteY58" fmla="*/ 290078 h 384299"/>
                        <a:gd name="connsiteX59" fmla="*/ 292704 w 357577"/>
                        <a:gd name="connsiteY59" fmla="*/ 300890 h 384299"/>
                        <a:gd name="connsiteX60" fmla="*/ 314329 w 357577"/>
                        <a:gd name="connsiteY60" fmla="*/ 322515 h 384299"/>
                        <a:gd name="connsiteX61" fmla="*/ 335953 w 357577"/>
                        <a:gd name="connsiteY61" fmla="*/ 300890 h 384299"/>
                        <a:gd name="connsiteX62" fmla="*/ 314329 w 357577"/>
                        <a:gd name="connsiteY62" fmla="*/ 279266 h 384299"/>
                        <a:gd name="connsiteX63" fmla="*/ 307687 w 357577"/>
                        <a:gd name="connsiteY63" fmla="*/ 280347 h 384299"/>
                        <a:gd name="connsiteX64" fmla="*/ 269380 w 357577"/>
                        <a:gd name="connsiteY64" fmla="*/ 242040 h 384299"/>
                        <a:gd name="connsiteX65" fmla="*/ 217481 w 357577"/>
                        <a:gd name="connsiteY65" fmla="*/ 242040 h 384299"/>
                        <a:gd name="connsiteX66" fmla="*/ 217481 w 357577"/>
                        <a:gd name="connsiteY66" fmla="*/ 200027 h 384299"/>
                        <a:gd name="connsiteX67" fmla="*/ 315564 w 357577"/>
                        <a:gd name="connsiteY67" fmla="*/ 200027 h 38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7577" h="384299">
                          <a:moveTo>
                            <a:pt x="315719" y="199718"/>
                          </a:moveTo>
                          <a:cubicBezTo>
                            <a:pt x="318808" y="207905"/>
                            <a:pt x="326685" y="213620"/>
                            <a:pt x="335953" y="213620"/>
                          </a:cubicBezTo>
                          <a:cubicBezTo>
                            <a:pt x="345221" y="213620"/>
                            <a:pt x="357578" y="203889"/>
                            <a:pt x="357578" y="191995"/>
                          </a:cubicBezTo>
                          <a:cubicBezTo>
                            <a:pt x="357578" y="180102"/>
                            <a:pt x="347847" y="170371"/>
                            <a:pt x="335953" y="170371"/>
                          </a:cubicBezTo>
                          <a:cubicBezTo>
                            <a:pt x="324060" y="170371"/>
                            <a:pt x="318808" y="176086"/>
                            <a:pt x="315719" y="184272"/>
                          </a:cubicBezTo>
                          <a:lnTo>
                            <a:pt x="217636" y="184272"/>
                          </a:lnTo>
                          <a:lnTo>
                            <a:pt x="217636" y="146120"/>
                          </a:lnTo>
                          <a:lnTo>
                            <a:pt x="269535" y="146120"/>
                          </a:lnTo>
                          <a:lnTo>
                            <a:pt x="307841" y="107814"/>
                          </a:lnTo>
                          <a:cubicBezTo>
                            <a:pt x="310004" y="108432"/>
                            <a:pt x="312166" y="108895"/>
                            <a:pt x="314483" y="108895"/>
                          </a:cubicBezTo>
                          <a:cubicBezTo>
                            <a:pt x="326377" y="108895"/>
                            <a:pt x="336108" y="99164"/>
                            <a:pt x="336108" y="87270"/>
                          </a:cubicBezTo>
                          <a:cubicBezTo>
                            <a:pt x="336108" y="75377"/>
                            <a:pt x="326377" y="65646"/>
                            <a:pt x="314483" y="65646"/>
                          </a:cubicBezTo>
                          <a:cubicBezTo>
                            <a:pt x="302590" y="65646"/>
                            <a:pt x="292858" y="75377"/>
                            <a:pt x="292858" y="87270"/>
                          </a:cubicBezTo>
                          <a:cubicBezTo>
                            <a:pt x="292858" y="99164"/>
                            <a:pt x="293940" y="94839"/>
                            <a:pt x="295793" y="98083"/>
                          </a:cubicBezTo>
                          <a:lnTo>
                            <a:pt x="263202" y="130674"/>
                          </a:lnTo>
                          <a:lnTo>
                            <a:pt x="217790" y="130674"/>
                          </a:lnTo>
                          <a:lnTo>
                            <a:pt x="217790" y="86962"/>
                          </a:lnTo>
                          <a:lnTo>
                            <a:pt x="249455" y="86962"/>
                          </a:lnTo>
                          <a:lnTo>
                            <a:pt x="273396" y="63020"/>
                          </a:lnTo>
                          <a:cubicBezTo>
                            <a:pt x="275095" y="63483"/>
                            <a:pt x="276949" y="63792"/>
                            <a:pt x="278803" y="63792"/>
                          </a:cubicBezTo>
                          <a:cubicBezTo>
                            <a:pt x="290696" y="63792"/>
                            <a:pt x="300427" y="54061"/>
                            <a:pt x="300427" y="42168"/>
                          </a:cubicBezTo>
                          <a:cubicBezTo>
                            <a:pt x="300427" y="30274"/>
                            <a:pt x="290696" y="20543"/>
                            <a:pt x="278803" y="20543"/>
                          </a:cubicBezTo>
                          <a:cubicBezTo>
                            <a:pt x="266909" y="20543"/>
                            <a:pt x="257178" y="30274"/>
                            <a:pt x="257178" y="42168"/>
                          </a:cubicBezTo>
                          <a:cubicBezTo>
                            <a:pt x="257178" y="54061"/>
                            <a:pt x="258414" y="50509"/>
                            <a:pt x="260731" y="53907"/>
                          </a:cubicBezTo>
                          <a:lnTo>
                            <a:pt x="243122" y="71515"/>
                          </a:lnTo>
                          <a:lnTo>
                            <a:pt x="217790" y="71515"/>
                          </a:lnTo>
                          <a:lnTo>
                            <a:pt x="217790" y="50509"/>
                          </a:lnTo>
                          <a:cubicBezTo>
                            <a:pt x="217481" y="22551"/>
                            <a:pt x="194930" y="0"/>
                            <a:pt x="167127" y="0"/>
                          </a:cubicBezTo>
                          <a:cubicBezTo>
                            <a:pt x="139324" y="0"/>
                            <a:pt x="125114" y="14983"/>
                            <a:pt x="118935" y="35681"/>
                          </a:cubicBezTo>
                          <a:cubicBezTo>
                            <a:pt x="117082" y="35063"/>
                            <a:pt x="115228" y="34754"/>
                            <a:pt x="113220" y="34754"/>
                          </a:cubicBezTo>
                          <a:cubicBezTo>
                            <a:pt x="103643" y="34754"/>
                            <a:pt x="95611" y="41704"/>
                            <a:pt x="93912" y="50818"/>
                          </a:cubicBezTo>
                          <a:cubicBezTo>
                            <a:pt x="92059" y="50663"/>
                            <a:pt x="90205" y="50509"/>
                            <a:pt x="88352" y="50509"/>
                          </a:cubicBezTo>
                          <a:cubicBezTo>
                            <a:pt x="60549" y="50509"/>
                            <a:pt x="37843" y="73060"/>
                            <a:pt x="37843" y="101018"/>
                          </a:cubicBezTo>
                          <a:cubicBezTo>
                            <a:pt x="37843" y="128975"/>
                            <a:pt x="38461" y="109976"/>
                            <a:pt x="39542" y="114147"/>
                          </a:cubicBezTo>
                          <a:cubicBezTo>
                            <a:pt x="28112" y="118008"/>
                            <a:pt x="19771" y="128821"/>
                            <a:pt x="19771" y="141641"/>
                          </a:cubicBezTo>
                          <a:cubicBezTo>
                            <a:pt x="19771" y="154461"/>
                            <a:pt x="20389" y="147974"/>
                            <a:pt x="21316" y="150908"/>
                          </a:cubicBezTo>
                          <a:cubicBezTo>
                            <a:pt x="8341" y="160022"/>
                            <a:pt x="0" y="175159"/>
                            <a:pt x="0" y="192150"/>
                          </a:cubicBezTo>
                          <a:cubicBezTo>
                            <a:pt x="0" y="209140"/>
                            <a:pt x="7260" y="222115"/>
                            <a:pt x="18690" y="231383"/>
                          </a:cubicBezTo>
                          <a:cubicBezTo>
                            <a:pt x="15292" y="236634"/>
                            <a:pt x="13284" y="242813"/>
                            <a:pt x="13284" y="249609"/>
                          </a:cubicBezTo>
                          <a:cubicBezTo>
                            <a:pt x="13284" y="265055"/>
                            <a:pt x="23787" y="277875"/>
                            <a:pt x="37843" y="281737"/>
                          </a:cubicBezTo>
                          <a:cubicBezTo>
                            <a:pt x="37843" y="282200"/>
                            <a:pt x="37843" y="282664"/>
                            <a:pt x="37843" y="283282"/>
                          </a:cubicBezTo>
                          <a:cubicBezTo>
                            <a:pt x="37843" y="309231"/>
                            <a:pt x="57460" y="330547"/>
                            <a:pt x="82637" y="333481"/>
                          </a:cubicBezTo>
                          <a:cubicBezTo>
                            <a:pt x="84490" y="349854"/>
                            <a:pt x="98392" y="362675"/>
                            <a:pt x="115228" y="362675"/>
                          </a:cubicBezTo>
                          <a:cubicBezTo>
                            <a:pt x="132064" y="362675"/>
                            <a:pt x="121715" y="362211"/>
                            <a:pt x="124805" y="361284"/>
                          </a:cubicBezTo>
                          <a:cubicBezTo>
                            <a:pt x="133763" y="375186"/>
                            <a:pt x="149364" y="384299"/>
                            <a:pt x="167127" y="384299"/>
                          </a:cubicBezTo>
                          <a:cubicBezTo>
                            <a:pt x="194930" y="384299"/>
                            <a:pt x="217636" y="361748"/>
                            <a:pt x="217636" y="333790"/>
                          </a:cubicBezTo>
                          <a:lnTo>
                            <a:pt x="217636" y="312784"/>
                          </a:lnTo>
                          <a:lnTo>
                            <a:pt x="242967" y="312784"/>
                          </a:lnTo>
                          <a:lnTo>
                            <a:pt x="260576" y="330392"/>
                          </a:lnTo>
                          <a:cubicBezTo>
                            <a:pt x="258414" y="333790"/>
                            <a:pt x="257023" y="337806"/>
                            <a:pt x="257023" y="342131"/>
                          </a:cubicBezTo>
                          <a:cubicBezTo>
                            <a:pt x="257023" y="354025"/>
                            <a:pt x="266755" y="363756"/>
                            <a:pt x="278648" y="363756"/>
                          </a:cubicBezTo>
                          <a:cubicBezTo>
                            <a:pt x="290542" y="363756"/>
                            <a:pt x="300273" y="354025"/>
                            <a:pt x="300273" y="342131"/>
                          </a:cubicBezTo>
                          <a:cubicBezTo>
                            <a:pt x="300273" y="330238"/>
                            <a:pt x="290542" y="320507"/>
                            <a:pt x="278648" y="320507"/>
                          </a:cubicBezTo>
                          <a:cubicBezTo>
                            <a:pt x="266755" y="320507"/>
                            <a:pt x="274941" y="320816"/>
                            <a:pt x="273242" y="321279"/>
                          </a:cubicBezTo>
                          <a:lnTo>
                            <a:pt x="249300" y="297338"/>
                          </a:lnTo>
                          <a:lnTo>
                            <a:pt x="217636" y="297338"/>
                          </a:lnTo>
                          <a:lnTo>
                            <a:pt x="217636" y="257487"/>
                          </a:lnTo>
                          <a:lnTo>
                            <a:pt x="263047" y="257487"/>
                          </a:lnTo>
                          <a:lnTo>
                            <a:pt x="295639" y="290078"/>
                          </a:lnTo>
                          <a:cubicBezTo>
                            <a:pt x="293785" y="293322"/>
                            <a:pt x="292704" y="296874"/>
                            <a:pt x="292704" y="300890"/>
                          </a:cubicBezTo>
                          <a:cubicBezTo>
                            <a:pt x="292704" y="312784"/>
                            <a:pt x="302435" y="322515"/>
                            <a:pt x="314329" y="322515"/>
                          </a:cubicBezTo>
                          <a:cubicBezTo>
                            <a:pt x="326222" y="322515"/>
                            <a:pt x="335953" y="312784"/>
                            <a:pt x="335953" y="300890"/>
                          </a:cubicBezTo>
                          <a:cubicBezTo>
                            <a:pt x="335953" y="288997"/>
                            <a:pt x="326222" y="279266"/>
                            <a:pt x="314329" y="279266"/>
                          </a:cubicBezTo>
                          <a:cubicBezTo>
                            <a:pt x="302435" y="279266"/>
                            <a:pt x="309695" y="279575"/>
                            <a:pt x="307687" y="280347"/>
                          </a:cubicBezTo>
                          <a:lnTo>
                            <a:pt x="269380" y="242040"/>
                          </a:lnTo>
                          <a:lnTo>
                            <a:pt x="217481" y="242040"/>
                          </a:lnTo>
                          <a:lnTo>
                            <a:pt x="217481" y="200027"/>
                          </a:lnTo>
                          <a:lnTo>
                            <a:pt x="315564" y="200027"/>
                          </a:lnTo>
                          <a:close/>
                        </a:path>
                      </a:pathLst>
                    </a:custGeom>
                    <a:solidFill>
                      <a:srgbClr val="FFFFFF"/>
                    </a:solidFill>
                    <a:ln w="1519"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nvGrpSpPr>
                  <p:cNvPr id="22" name="Group 21">
                    <a:extLst>
                      <a:ext uri="{FF2B5EF4-FFF2-40B4-BE49-F238E27FC236}">
                        <a16:creationId xmlns:a16="http://schemas.microsoft.com/office/drawing/2014/main" id="{DB7486DE-46D8-D527-1838-01D6C71A72BB}"/>
                      </a:ext>
                    </a:extLst>
                  </p:cNvPr>
                  <p:cNvGrpSpPr/>
                  <p:nvPr/>
                </p:nvGrpSpPr>
                <p:grpSpPr>
                  <a:xfrm>
                    <a:off x="3127904" y="4170726"/>
                    <a:ext cx="438256" cy="438254"/>
                    <a:chOff x="4888350" y="4463535"/>
                    <a:chExt cx="486381" cy="486381"/>
                  </a:xfrm>
                </p:grpSpPr>
                <p:sp>
                  <p:nvSpPr>
                    <p:cNvPr id="26" name="Oval 25">
                      <a:extLst>
                        <a:ext uri="{FF2B5EF4-FFF2-40B4-BE49-F238E27FC236}">
                          <a16:creationId xmlns:a16="http://schemas.microsoft.com/office/drawing/2014/main" id="{CCBFE13B-A548-AF6E-081E-F09A03F816F3}"/>
                        </a:ext>
                      </a:extLst>
                    </p:cNvPr>
                    <p:cNvSpPr/>
                    <p:nvPr/>
                  </p:nvSpPr>
                  <p:spPr>
                    <a:xfrm>
                      <a:off x="4888350" y="4463535"/>
                      <a:ext cx="486381" cy="48638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7" name="Graphic 61">
                      <a:extLst>
                        <a:ext uri="{FF2B5EF4-FFF2-40B4-BE49-F238E27FC236}">
                          <a16:creationId xmlns:a16="http://schemas.microsoft.com/office/drawing/2014/main" id="{A5C545E3-248D-849E-CB23-8997542B29BC}"/>
                        </a:ext>
                      </a:extLst>
                    </p:cNvPr>
                    <p:cNvSpPr/>
                    <p:nvPr/>
                  </p:nvSpPr>
                  <p:spPr>
                    <a:xfrm>
                      <a:off x="5009315" y="4523091"/>
                      <a:ext cx="244450" cy="367269"/>
                    </a:xfrm>
                    <a:custGeom>
                      <a:avLst/>
                      <a:gdLst>
                        <a:gd name="connsiteX0" fmla="*/ 329314 w 369556"/>
                        <a:gd name="connsiteY0" fmla="*/ 474347 h 555231"/>
                        <a:gd name="connsiteX1" fmla="*/ 314572 w 369556"/>
                        <a:gd name="connsiteY1" fmla="*/ 477136 h 555231"/>
                        <a:gd name="connsiteX2" fmla="*/ 294649 w 369556"/>
                        <a:gd name="connsiteY2" fmla="*/ 446257 h 555231"/>
                        <a:gd name="connsiteX3" fmla="*/ 342662 w 369556"/>
                        <a:gd name="connsiteY3" fmla="*/ 363181 h 555231"/>
                        <a:gd name="connsiteX4" fmla="*/ 287677 w 369556"/>
                        <a:gd name="connsiteY4" fmla="*/ 268153 h 555231"/>
                        <a:gd name="connsiteX5" fmla="*/ 201214 w 369556"/>
                        <a:gd name="connsiteY5" fmla="*/ 268153 h 555231"/>
                        <a:gd name="connsiteX6" fmla="*/ 239266 w 369556"/>
                        <a:gd name="connsiteY6" fmla="*/ 202409 h 555231"/>
                        <a:gd name="connsiteX7" fmla="*/ 271938 w 369556"/>
                        <a:gd name="connsiteY7" fmla="*/ 202409 h 555231"/>
                        <a:gd name="connsiteX8" fmla="*/ 311384 w 369556"/>
                        <a:gd name="connsiteY8" fmla="*/ 233289 h 555231"/>
                        <a:gd name="connsiteX9" fmla="*/ 352025 w 369556"/>
                        <a:gd name="connsiteY9" fmla="*/ 192648 h 555231"/>
                        <a:gd name="connsiteX10" fmla="*/ 311384 w 369556"/>
                        <a:gd name="connsiteY10" fmla="*/ 152006 h 555231"/>
                        <a:gd name="connsiteX11" fmla="*/ 271938 w 369556"/>
                        <a:gd name="connsiteY11" fmla="*/ 182686 h 555231"/>
                        <a:gd name="connsiteX12" fmla="*/ 239066 w 369556"/>
                        <a:gd name="connsiteY12" fmla="*/ 182686 h 555231"/>
                        <a:gd name="connsiteX13" fmla="*/ 195636 w 369556"/>
                        <a:gd name="connsiteY13" fmla="*/ 107580 h 555231"/>
                        <a:gd name="connsiteX14" fmla="*/ 210976 w 369556"/>
                        <a:gd name="connsiteY14" fmla="*/ 80286 h 555231"/>
                        <a:gd name="connsiteX15" fmla="*/ 221734 w 369556"/>
                        <a:gd name="connsiteY15" fmla="*/ 81681 h 555231"/>
                        <a:gd name="connsiteX16" fmla="*/ 262375 w 369556"/>
                        <a:gd name="connsiteY16" fmla="*/ 41040 h 555231"/>
                        <a:gd name="connsiteX17" fmla="*/ 221734 w 369556"/>
                        <a:gd name="connsiteY17" fmla="*/ 0 h 555231"/>
                        <a:gd name="connsiteX18" fmla="*/ 181093 w 369556"/>
                        <a:gd name="connsiteY18" fmla="*/ 40641 h 555231"/>
                        <a:gd name="connsiteX19" fmla="*/ 193843 w 369556"/>
                        <a:gd name="connsiteY19" fmla="*/ 70126 h 555231"/>
                        <a:gd name="connsiteX20" fmla="*/ 178503 w 369556"/>
                        <a:gd name="connsiteY20" fmla="*/ 97220 h 555231"/>
                        <a:gd name="connsiteX21" fmla="*/ 91443 w 369556"/>
                        <a:gd name="connsiteY21" fmla="*/ 97220 h 555231"/>
                        <a:gd name="connsiteX22" fmla="*/ 71919 w 369556"/>
                        <a:gd name="connsiteY22" fmla="*/ 66939 h 555231"/>
                        <a:gd name="connsiteX23" fmla="*/ 81681 w 369556"/>
                        <a:gd name="connsiteY23" fmla="*/ 40641 h 555231"/>
                        <a:gd name="connsiteX24" fmla="*/ 40641 w 369556"/>
                        <a:gd name="connsiteY24" fmla="*/ 0 h 555231"/>
                        <a:gd name="connsiteX25" fmla="*/ 0 w 369556"/>
                        <a:gd name="connsiteY25" fmla="*/ 40641 h 555231"/>
                        <a:gd name="connsiteX26" fmla="*/ 40641 w 369556"/>
                        <a:gd name="connsiteY26" fmla="*/ 81283 h 555231"/>
                        <a:gd name="connsiteX27" fmla="*/ 55384 w 369556"/>
                        <a:gd name="connsiteY27" fmla="*/ 78493 h 555231"/>
                        <a:gd name="connsiteX28" fmla="*/ 74111 w 369556"/>
                        <a:gd name="connsiteY28" fmla="*/ 107381 h 555231"/>
                        <a:gd name="connsiteX29" fmla="*/ 25102 w 369556"/>
                        <a:gd name="connsiteY29" fmla="*/ 192249 h 555231"/>
                        <a:gd name="connsiteX30" fmla="*/ 80087 w 369556"/>
                        <a:gd name="connsiteY30" fmla="*/ 287278 h 555231"/>
                        <a:gd name="connsiteX31" fmla="*/ 166550 w 369556"/>
                        <a:gd name="connsiteY31" fmla="*/ 287278 h 555231"/>
                        <a:gd name="connsiteX32" fmla="*/ 128498 w 369556"/>
                        <a:gd name="connsiteY32" fmla="*/ 353220 h 555231"/>
                        <a:gd name="connsiteX33" fmla="*/ 98216 w 369556"/>
                        <a:gd name="connsiteY33" fmla="*/ 353220 h 555231"/>
                        <a:gd name="connsiteX34" fmla="*/ 58771 w 369556"/>
                        <a:gd name="connsiteY34" fmla="*/ 322341 h 555231"/>
                        <a:gd name="connsiteX35" fmla="*/ 18129 w 369556"/>
                        <a:gd name="connsiteY35" fmla="*/ 362982 h 555231"/>
                        <a:gd name="connsiteX36" fmla="*/ 58771 w 369556"/>
                        <a:gd name="connsiteY36" fmla="*/ 403624 h 555231"/>
                        <a:gd name="connsiteX37" fmla="*/ 98216 w 369556"/>
                        <a:gd name="connsiteY37" fmla="*/ 372943 h 555231"/>
                        <a:gd name="connsiteX38" fmla="*/ 128897 w 369556"/>
                        <a:gd name="connsiteY38" fmla="*/ 372943 h 555231"/>
                        <a:gd name="connsiteX39" fmla="*/ 173323 w 369556"/>
                        <a:gd name="connsiteY39" fmla="*/ 449843 h 555231"/>
                        <a:gd name="connsiteX40" fmla="*/ 158979 w 369556"/>
                        <a:gd name="connsiteY40" fmla="*/ 475343 h 555231"/>
                        <a:gd name="connsiteX41" fmla="*/ 148221 w 369556"/>
                        <a:gd name="connsiteY41" fmla="*/ 473949 h 555231"/>
                        <a:gd name="connsiteX42" fmla="*/ 107580 w 369556"/>
                        <a:gd name="connsiteY42" fmla="*/ 514590 h 555231"/>
                        <a:gd name="connsiteX43" fmla="*/ 148221 w 369556"/>
                        <a:gd name="connsiteY43" fmla="*/ 555231 h 555231"/>
                        <a:gd name="connsiteX44" fmla="*/ 188863 w 369556"/>
                        <a:gd name="connsiteY44" fmla="*/ 514590 h 555231"/>
                        <a:gd name="connsiteX45" fmla="*/ 176112 w 369556"/>
                        <a:gd name="connsiteY45" fmla="*/ 485105 h 555231"/>
                        <a:gd name="connsiteX46" fmla="*/ 191452 w 369556"/>
                        <a:gd name="connsiteY46" fmla="*/ 457812 h 555231"/>
                        <a:gd name="connsiteX47" fmla="*/ 278313 w 369556"/>
                        <a:gd name="connsiteY47" fmla="*/ 457812 h 555231"/>
                        <a:gd name="connsiteX48" fmla="*/ 298036 w 369556"/>
                        <a:gd name="connsiteY48" fmla="*/ 488293 h 555231"/>
                        <a:gd name="connsiteX49" fmla="*/ 288274 w 369556"/>
                        <a:gd name="connsiteY49" fmla="*/ 514590 h 555231"/>
                        <a:gd name="connsiteX50" fmla="*/ 328916 w 369556"/>
                        <a:gd name="connsiteY50" fmla="*/ 555231 h 555231"/>
                        <a:gd name="connsiteX51" fmla="*/ 369557 w 369556"/>
                        <a:gd name="connsiteY51" fmla="*/ 514590 h 555231"/>
                        <a:gd name="connsiteX52" fmla="*/ 328916 w 369556"/>
                        <a:gd name="connsiteY52" fmla="*/ 473949 h 555231"/>
                        <a:gd name="connsiteX53" fmla="*/ 311185 w 369556"/>
                        <a:gd name="connsiteY53" fmla="*/ 171729 h 555231"/>
                        <a:gd name="connsiteX54" fmla="*/ 331904 w 369556"/>
                        <a:gd name="connsiteY54" fmla="*/ 192448 h 555231"/>
                        <a:gd name="connsiteX55" fmla="*/ 311185 w 369556"/>
                        <a:gd name="connsiteY55" fmla="*/ 213167 h 555231"/>
                        <a:gd name="connsiteX56" fmla="*/ 290466 w 369556"/>
                        <a:gd name="connsiteY56" fmla="*/ 192448 h 555231"/>
                        <a:gd name="connsiteX57" fmla="*/ 311185 w 369556"/>
                        <a:gd name="connsiteY57" fmla="*/ 171729 h 555231"/>
                        <a:gd name="connsiteX58" fmla="*/ 221734 w 369556"/>
                        <a:gd name="connsiteY58" fmla="*/ 19922 h 555231"/>
                        <a:gd name="connsiteX59" fmla="*/ 242453 w 369556"/>
                        <a:gd name="connsiteY59" fmla="*/ 40641 h 555231"/>
                        <a:gd name="connsiteX60" fmla="*/ 221734 w 369556"/>
                        <a:gd name="connsiteY60" fmla="*/ 61360 h 555231"/>
                        <a:gd name="connsiteX61" fmla="*/ 201015 w 369556"/>
                        <a:gd name="connsiteY61" fmla="*/ 40641 h 555231"/>
                        <a:gd name="connsiteX62" fmla="*/ 221734 w 369556"/>
                        <a:gd name="connsiteY62" fmla="*/ 19922 h 555231"/>
                        <a:gd name="connsiteX63" fmla="*/ 58771 w 369556"/>
                        <a:gd name="connsiteY63" fmla="*/ 384100 h 555231"/>
                        <a:gd name="connsiteX64" fmla="*/ 38051 w 369556"/>
                        <a:gd name="connsiteY64" fmla="*/ 363381 h 555231"/>
                        <a:gd name="connsiteX65" fmla="*/ 58771 w 369556"/>
                        <a:gd name="connsiteY65" fmla="*/ 342662 h 555231"/>
                        <a:gd name="connsiteX66" fmla="*/ 79490 w 369556"/>
                        <a:gd name="connsiteY66" fmla="*/ 363381 h 555231"/>
                        <a:gd name="connsiteX67" fmla="*/ 58771 w 369556"/>
                        <a:gd name="connsiteY67" fmla="*/ 384100 h 555231"/>
                        <a:gd name="connsiteX68" fmla="*/ 148221 w 369556"/>
                        <a:gd name="connsiteY68" fmla="*/ 535907 h 555231"/>
                        <a:gd name="connsiteX69" fmla="*/ 127502 w 369556"/>
                        <a:gd name="connsiteY69" fmla="*/ 515188 h 555231"/>
                        <a:gd name="connsiteX70" fmla="*/ 148221 w 369556"/>
                        <a:gd name="connsiteY70" fmla="*/ 494469 h 555231"/>
                        <a:gd name="connsiteX71" fmla="*/ 168940 w 369556"/>
                        <a:gd name="connsiteY71" fmla="*/ 515188 h 555231"/>
                        <a:gd name="connsiteX72" fmla="*/ 148221 w 369556"/>
                        <a:gd name="connsiteY72" fmla="*/ 535907 h 555231"/>
                        <a:gd name="connsiteX73" fmla="*/ 19922 w 369556"/>
                        <a:gd name="connsiteY73" fmla="*/ 40641 h 555231"/>
                        <a:gd name="connsiteX74" fmla="*/ 40641 w 369556"/>
                        <a:gd name="connsiteY74" fmla="*/ 19922 h 555231"/>
                        <a:gd name="connsiteX75" fmla="*/ 61360 w 369556"/>
                        <a:gd name="connsiteY75" fmla="*/ 40641 h 555231"/>
                        <a:gd name="connsiteX76" fmla="*/ 40641 w 369556"/>
                        <a:gd name="connsiteY76" fmla="*/ 61360 h 555231"/>
                        <a:gd name="connsiteX77" fmla="*/ 19922 w 369556"/>
                        <a:gd name="connsiteY77" fmla="*/ 40641 h 555231"/>
                        <a:gd name="connsiteX78" fmla="*/ 48212 w 369556"/>
                        <a:gd name="connsiteY78" fmla="*/ 192448 h 555231"/>
                        <a:gd name="connsiteX79" fmla="*/ 91642 w 369556"/>
                        <a:gd name="connsiteY79" fmla="*/ 117342 h 555231"/>
                        <a:gd name="connsiteX80" fmla="*/ 178503 w 369556"/>
                        <a:gd name="connsiteY80" fmla="*/ 117342 h 555231"/>
                        <a:gd name="connsiteX81" fmla="*/ 221933 w 369556"/>
                        <a:gd name="connsiteY81" fmla="*/ 192448 h 555231"/>
                        <a:gd name="connsiteX82" fmla="*/ 178503 w 369556"/>
                        <a:gd name="connsiteY82" fmla="*/ 267555 h 555231"/>
                        <a:gd name="connsiteX83" fmla="*/ 91642 w 369556"/>
                        <a:gd name="connsiteY83" fmla="*/ 267555 h 555231"/>
                        <a:gd name="connsiteX84" fmla="*/ 48212 w 369556"/>
                        <a:gd name="connsiteY84" fmla="*/ 192448 h 555231"/>
                        <a:gd name="connsiteX85" fmla="*/ 189261 w 369556"/>
                        <a:gd name="connsiteY85" fmla="*/ 288075 h 555231"/>
                        <a:gd name="connsiteX86" fmla="*/ 276122 w 369556"/>
                        <a:gd name="connsiteY86" fmla="*/ 288075 h 555231"/>
                        <a:gd name="connsiteX87" fmla="*/ 319552 w 369556"/>
                        <a:gd name="connsiteY87" fmla="*/ 363181 h 555231"/>
                        <a:gd name="connsiteX88" fmla="*/ 276122 w 369556"/>
                        <a:gd name="connsiteY88" fmla="*/ 438288 h 555231"/>
                        <a:gd name="connsiteX89" fmla="*/ 189261 w 369556"/>
                        <a:gd name="connsiteY89" fmla="*/ 438288 h 555231"/>
                        <a:gd name="connsiteX90" fmla="*/ 145831 w 369556"/>
                        <a:gd name="connsiteY90" fmla="*/ 363181 h 555231"/>
                        <a:gd name="connsiteX91" fmla="*/ 189261 w 369556"/>
                        <a:gd name="connsiteY91" fmla="*/ 288075 h 555231"/>
                        <a:gd name="connsiteX92" fmla="*/ 329314 w 369556"/>
                        <a:gd name="connsiteY92" fmla="*/ 535907 h 555231"/>
                        <a:gd name="connsiteX93" fmla="*/ 308595 w 369556"/>
                        <a:gd name="connsiteY93" fmla="*/ 515188 h 555231"/>
                        <a:gd name="connsiteX94" fmla="*/ 329314 w 369556"/>
                        <a:gd name="connsiteY94" fmla="*/ 494469 h 555231"/>
                        <a:gd name="connsiteX95" fmla="*/ 350033 w 369556"/>
                        <a:gd name="connsiteY95" fmla="*/ 515188 h 555231"/>
                        <a:gd name="connsiteX96" fmla="*/ 329314 w 369556"/>
                        <a:gd name="connsiteY96" fmla="*/ 535907 h 55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9556" h="555231">
                          <a:moveTo>
                            <a:pt x="329314" y="474347"/>
                          </a:moveTo>
                          <a:cubicBezTo>
                            <a:pt x="324134" y="474347"/>
                            <a:pt x="319154" y="475343"/>
                            <a:pt x="314572" y="477136"/>
                          </a:cubicBezTo>
                          <a:lnTo>
                            <a:pt x="294649" y="446257"/>
                          </a:lnTo>
                          <a:lnTo>
                            <a:pt x="342662" y="363181"/>
                          </a:lnTo>
                          <a:lnTo>
                            <a:pt x="287677" y="268153"/>
                          </a:lnTo>
                          <a:lnTo>
                            <a:pt x="201214" y="268153"/>
                          </a:lnTo>
                          <a:lnTo>
                            <a:pt x="239266" y="202409"/>
                          </a:lnTo>
                          <a:lnTo>
                            <a:pt x="271938" y="202409"/>
                          </a:lnTo>
                          <a:cubicBezTo>
                            <a:pt x="276321" y="220140"/>
                            <a:pt x="292259" y="233289"/>
                            <a:pt x="311384" y="233289"/>
                          </a:cubicBezTo>
                          <a:cubicBezTo>
                            <a:pt x="330509" y="233289"/>
                            <a:pt x="352025" y="214960"/>
                            <a:pt x="352025" y="192648"/>
                          </a:cubicBezTo>
                          <a:cubicBezTo>
                            <a:pt x="352025" y="170335"/>
                            <a:pt x="333697" y="152006"/>
                            <a:pt x="311384" y="152006"/>
                          </a:cubicBezTo>
                          <a:cubicBezTo>
                            <a:pt x="289071" y="152006"/>
                            <a:pt x="276520" y="164956"/>
                            <a:pt x="271938" y="182686"/>
                          </a:cubicBezTo>
                          <a:lnTo>
                            <a:pt x="239066" y="182686"/>
                          </a:lnTo>
                          <a:lnTo>
                            <a:pt x="195636" y="107580"/>
                          </a:lnTo>
                          <a:lnTo>
                            <a:pt x="210976" y="80286"/>
                          </a:lnTo>
                          <a:cubicBezTo>
                            <a:pt x="214363" y="81283"/>
                            <a:pt x="217949" y="81681"/>
                            <a:pt x="221734" y="81681"/>
                          </a:cubicBezTo>
                          <a:cubicBezTo>
                            <a:pt x="244246" y="81681"/>
                            <a:pt x="262375" y="63353"/>
                            <a:pt x="262375" y="41040"/>
                          </a:cubicBezTo>
                          <a:cubicBezTo>
                            <a:pt x="262375" y="18727"/>
                            <a:pt x="244047" y="0"/>
                            <a:pt x="221734" y="0"/>
                          </a:cubicBezTo>
                          <a:cubicBezTo>
                            <a:pt x="199421" y="0"/>
                            <a:pt x="181093" y="18328"/>
                            <a:pt x="181093" y="40641"/>
                          </a:cubicBezTo>
                          <a:cubicBezTo>
                            <a:pt x="181093" y="62954"/>
                            <a:pt x="186073" y="62755"/>
                            <a:pt x="193843" y="70126"/>
                          </a:cubicBezTo>
                          <a:lnTo>
                            <a:pt x="178503" y="97220"/>
                          </a:lnTo>
                          <a:lnTo>
                            <a:pt x="91443" y="97220"/>
                          </a:lnTo>
                          <a:lnTo>
                            <a:pt x="71919" y="66939"/>
                          </a:lnTo>
                          <a:cubicBezTo>
                            <a:pt x="77896" y="59767"/>
                            <a:pt x="81681" y="50602"/>
                            <a:pt x="81681" y="40641"/>
                          </a:cubicBezTo>
                          <a:cubicBezTo>
                            <a:pt x="81482" y="18328"/>
                            <a:pt x="63153" y="0"/>
                            <a:pt x="40641" y="0"/>
                          </a:cubicBezTo>
                          <a:cubicBezTo>
                            <a:pt x="18129" y="0"/>
                            <a:pt x="0" y="18328"/>
                            <a:pt x="0" y="40641"/>
                          </a:cubicBezTo>
                          <a:cubicBezTo>
                            <a:pt x="0" y="62954"/>
                            <a:pt x="18328" y="81283"/>
                            <a:pt x="40641" y="81283"/>
                          </a:cubicBezTo>
                          <a:cubicBezTo>
                            <a:pt x="62954" y="81283"/>
                            <a:pt x="50802" y="80286"/>
                            <a:pt x="55384" y="78493"/>
                          </a:cubicBezTo>
                          <a:lnTo>
                            <a:pt x="74111" y="107381"/>
                          </a:lnTo>
                          <a:lnTo>
                            <a:pt x="25102" y="192249"/>
                          </a:lnTo>
                          <a:lnTo>
                            <a:pt x="80087" y="287278"/>
                          </a:lnTo>
                          <a:lnTo>
                            <a:pt x="166550" y="287278"/>
                          </a:lnTo>
                          <a:lnTo>
                            <a:pt x="128498" y="353220"/>
                          </a:lnTo>
                          <a:lnTo>
                            <a:pt x="98216" y="353220"/>
                          </a:lnTo>
                          <a:cubicBezTo>
                            <a:pt x="93834" y="335490"/>
                            <a:pt x="77896" y="322341"/>
                            <a:pt x="58771" y="322341"/>
                          </a:cubicBezTo>
                          <a:cubicBezTo>
                            <a:pt x="39645" y="322341"/>
                            <a:pt x="18129" y="340669"/>
                            <a:pt x="18129" y="362982"/>
                          </a:cubicBezTo>
                          <a:cubicBezTo>
                            <a:pt x="18129" y="385295"/>
                            <a:pt x="36458" y="403624"/>
                            <a:pt x="58771" y="403624"/>
                          </a:cubicBezTo>
                          <a:cubicBezTo>
                            <a:pt x="81083" y="403624"/>
                            <a:pt x="93634" y="390674"/>
                            <a:pt x="98216" y="372943"/>
                          </a:cubicBezTo>
                          <a:lnTo>
                            <a:pt x="128897" y="372943"/>
                          </a:lnTo>
                          <a:lnTo>
                            <a:pt x="173323" y="449843"/>
                          </a:lnTo>
                          <a:lnTo>
                            <a:pt x="158979" y="475343"/>
                          </a:lnTo>
                          <a:cubicBezTo>
                            <a:pt x="155592" y="474347"/>
                            <a:pt x="152006" y="473949"/>
                            <a:pt x="148221" y="473949"/>
                          </a:cubicBezTo>
                          <a:cubicBezTo>
                            <a:pt x="125709" y="473949"/>
                            <a:pt x="107580" y="492277"/>
                            <a:pt x="107580" y="514590"/>
                          </a:cubicBezTo>
                          <a:cubicBezTo>
                            <a:pt x="107580" y="536903"/>
                            <a:pt x="125908" y="555231"/>
                            <a:pt x="148221" y="555231"/>
                          </a:cubicBezTo>
                          <a:cubicBezTo>
                            <a:pt x="170534" y="555231"/>
                            <a:pt x="188863" y="536903"/>
                            <a:pt x="188863" y="514590"/>
                          </a:cubicBezTo>
                          <a:cubicBezTo>
                            <a:pt x="188863" y="492277"/>
                            <a:pt x="183882" y="492476"/>
                            <a:pt x="176112" y="485105"/>
                          </a:cubicBezTo>
                          <a:lnTo>
                            <a:pt x="191452" y="457812"/>
                          </a:lnTo>
                          <a:lnTo>
                            <a:pt x="278313" y="457812"/>
                          </a:lnTo>
                          <a:lnTo>
                            <a:pt x="298036" y="488293"/>
                          </a:lnTo>
                          <a:cubicBezTo>
                            <a:pt x="292060" y="495465"/>
                            <a:pt x="288274" y="504629"/>
                            <a:pt x="288274" y="514590"/>
                          </a:cubicBezTo>
                          <a:cubicBezTo>
                            <a:pt x="288274" y="537102"/>
                            <a:pt x="306603" y="555231"/>
                            <a:pt x="328916" y="555231"/>
                          </a:cubicBezTo>
                          <a:cubicBezTo>
                            <a:pt x="351228" y="555231"/>
                            <a:pt x="369557" y="536903"/>
                            <a:pt x="369557" y="514590"/>
                          </a:cubicBezTo>
                          <a:cubicBezTo>
                            <a:pt x="369557" y="492277"/>
                            <a:pt x="351228" y="473949"/>
                            <a:pt x="328916" y="473949"/>
                          </a:cubicBezTo>
                          <a:close/>
                          <a:moveTo>
                            <a:pt x="311185" y="171729"/>
                          </a:moveTo>
                          <a:cubicBezTo>
                            <a:pt x="322740" y="171729"/>
                            <a:pt x="331904" y="181093"/>
                            <a:pt x="331904" y="192448"/>
                          </a:cubicBezTo>
                          <a:cubicBezTo>
                            <a:pt x="331904" y="203804"/>
                            <a:pt x="322540" y="213167"/>
                            <a:pt x="311185" y="213167"/>
                          </a:cubicBezTo>
                          <a:cubicBezTo>
                            <a:pt x="299829" y="213167"/>
                            <a:pt x="290466" y="203804"/>
                            <a:pt x="290466" y="192448"/>
                          </a:cubicBezTo>
                          <a:cubicBezTo>
                            <a:pt x="290466" y="181093"/>
                            <a:pt x="299829" y="171729"/>
                            <a:pt x="311185" y="171729"/>
                          </a:cubicBezTo>
                          <a:close/>
                          <a:moveTo>
                            <a:pt x="221734" y="19922"/>
                          </a:moveTo>
                          <a:cubicBezTo>
                            <a:pt x="233289" y="19922"/>
                            <a:pt x="242453" y="29286"/>
                            <a:pt x="242453" y="40641"/>
                          </a:cubicBezTo>
                          <a:cubicBezTo>
                            <a:pt x="242453" y="51997"/>
                            <a:pt x="233090" y="61360"/>
                            <a:pt x="221734" y="61360"/>
                          </a:cubicBezTo>
                          <a:cubicBezTo>
                            <a:pt x="210378" y="61360"/>
                            <a:pt x="201015" y="51997"/>
                            <a:pt x="201015" y="40641"/>
                          </a:cubicBezTo>
                          <a:cubicBezTo>
                            <a:pt x="201015" y="29286"/>
                            <a:pt x="210378" y="19922"/>
                            <a:pt x="221734" y="19922"/>
                          </a:cubicBezTo>
                          <a:close/>
                          <a:moveTo>
                            <a:pt x="58771" y="384100"/>
                          </a:moveTo>
                          <a:cubicBezTo>
                            <a:pt x="47216" y="384100"/>
                            <a:pt x="38051" y="374736"/>
                            <a:pt x="38051" y="363381"/>
                          </a:cubicBezTo>
                          <a:cubicBezTo>
                            <a:pt x="38051" y="352025"/>
                            <a:pt x="47415" y="342662"/>
                            <a:pt x="58771" y="342662"/>
                          </a:cubicBezTo>
                          <a:cubicBezTo>
                            <a:pt x="70126" y="342662"/>
                            <a:pt x="79490" y="352025"/>
                            <a:pt x="79490" y="363381"/>
                          </a:cubicBezTo>
                          <a:cubicBezTo>
                            <a:pt x="79490" y="374736"/>
                            <a:pt x="70126" y="384100"/>
                            <a:pt x="58771" y="384100"/>
                          </a:cubicBezTo>
                          <a:close/>
                          <a:moveTo>
                            <a:pt x="148221" y="535907"/>
                          </a:moveTo>
                          <a:cubicBezTo>
                            <a:pt x="136666" y="535907"/>
                            <a:pt x="127502" y="526543"/>
                            <a:pt x="127502" y="515188"/>
                          </a:cubicBezTo>
                          <a:cubicBezTo>
                            <a:pt x="127502" y="503832"/>
                            <a:pt x="136866" y="494469"/>
                            <a:pt x="148221" y="494469"/>
                          </a:cubicBezTo>
                          <a:cubicBezTo>
                            <a:pt x="159577" y="494469"/>
                            <a:pt x="168940" y="503832"/>
                            <a:pt x="168940" y="515188"/>
                          </a:cubicBezTo>
                          <a:cubicBezTo>
                            <a:pt x="168940" y="526543"/>
                            <a:pt x="159577" y="535907"/>
                            <a:pt x="148221" y="535907"/>
                          </a:cubicBezTo>
                          <a:close/>
                          <a:moveTo>
                            <a:pt x="19922" y="40641"/>
                          </a:moveTo>
                          <a:cubicBezTo>
                            <a:pt x="19922" y="29086"/>
                            <a:pt x="29286" y="19922"/>
                            <a:pt x="40641" y="19922"/>
                          </a:cubicBezTo>
                          <a:cubicBezTo>
                            <a:pt x="51997" y="19922"/>
                            <a:pt x="61360" y="29286"/>
                            <a:pt x="61360" y="40641"/>
                          </a:cubicBezTo>
                          <a:cubicBezTo>
                            <a:pt x="61360" y="51997"/>
                            <a:pt x="51997" y="61360"/>
                            <a:pt x="40641" y="61360"/>
                          </a:cubicBezTo>
                          <a:cubicBezTo>
                            <a:pt x="29286" y="61360"/>
                            <a:pt x="19922" y="51997"/>
                            <a:pt x="19922" y="40641"/>
                          </a:cubicBezTo>
                          <a:close/>
                          <a:moveTo>
                            <a:pt x="48212" y="192448"/>
                          </a:moveTo>
                          <a:lnTo>
                            <a:pt x="91642" y="117342"/>
                          </a:lnTo>
                          <a:lnTo>
                            <a:pt x="178503" y="117342"/>
                          </a:lnTo>
                          <a:lnTo>
                            <a:pt x="221933" y="192448"/>
                          </a:lnTo>
                          <a:lnTo>
                            <a:pt x="178503" y="267555"/>
                          </a:lnTo>
                          <a:lnTo>
                            <a:pt x="91642" y="267555"/>
                          </a:lnTo>
                          <a:lnTo>
                            <a:pt x="48212" y="192448"/>
                          </a:lnTo>
                          <a:close/>
                          <a:moveTo>
                            <a:pt x="189261" y="288075"/>
                          </a:moveTo>
                          <a:lnTo>
                            <a:pt x="276122" y="288075"/>
                          </a:lnTo>
                          <a:lnTo>
                            <a:pt x="319552" y="363181"/>
                          </a:lnTo>
                          <a:lnTo>
                            <a:pt x="276122" y="438288"/>
                          </a:lnTo>
                          <a:lnTo>
                            <a:pt x="189261" y="438288"/>
                          </a:lnTo>
                          <a:lnTo>
                            <a:pt x="145831" y="363181"/>
                          </a:lnTo>
                          <a:lnTo>
                            <a:pt x="189261" y="288075"/>
                          </a:lnTo>
                          <a:close/>
                          <a:moveTo>
                            <a:pt x="329314" y="535907"/>
                          </a:moveTo>
                          <a:cubicBezTo>
                            <a:pt x="317759" y="535907"/>
                            <a:pt x="308595" y="526543"/>
                            <a:pt x="308595" y="515188"/>
                          </a:cubicBezTo>
                          <a:cubicBezTo>
                            <a:pt x="308595" y="503832"/>
                            <a:pt x="317958" y="494469"/>
                            <a:pt x="329314" y="494469"/>
                          </a:cubicBezTo>
                          <a:cubicBezTo>
                            <a:pt x="340670" y="494469"/>
                            <a:pt x="350033" y="503832"/>
                            <a:pt x="350033" y="515188"/>
                          </a:cubicBezTo>
                          <a:cubicBezTo>
                            <a:pt x="350033" y="526543"/>
                            <a:pt x="340670" y="535907"/>
                            <a:pt x="329314" y="535907"/>
                          </a:cubicBezTo>
                          <a:close/>
                        </a:path>
                      </a:pathLst>
                    </a:custGeom>
                    <a:solidFill>
                      <a:srgbClr val="FFFFFF"/>
                    </a:solidFill>
                    <a:ln w="1946"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nvGrpSpPr>
                  <p:cNvPr id="23" name="Group 22">
                    <a:extLst>
                      <a:ext uri="{FF2B5EF4-FFF2-40B4-BE49-F238E27FC236}">
                        <a16:creationId xmlns:a16="http://schemas.microsoft.com/office/drawing/2014/main" id="{57A08EAC-40D1-FA60-0B23-52ECBAF2155B}"/>
                      </a:ext>
                    </a:extLst>
                  </p:cNvPr>
                  <p:cNvGrpSpPr/>
                  <p:nvPr/>
                </p:nvGrpSpPr>
                <p:grpSpPr>
                  <a:xfrm>
                    <a:off x="8275268" y="4170726"/>
                    <a:ext cx="438256" cy="438254"/>
                    <a:chOff x="6880552" y="4463535"/>
                    <a:chExt cx="486381" cy="486381"/>
                  </a:xfrm>
                </p:grpSpPr>
                <p:sp>
                  <p:nvSpPr>
                    <p:cNvPr id="24" name="Oval 23">
                      <a:extLst>
                        <a:ext uri="{FF2B5EF4-FFF2-40B4-BE49-F238E27FC236}">
                          <a16:creationId xmlns:a16="http://schemas.microsoft.com/office/drawing/2014/main" id="{9065C425-954D-F9BA-90ED-4B5E7D0D2DA5}"/>
                        </a:ext>
                      </a:extLst>
                    </p:cNvPr>
                    <p:cNvSpPr/>
                    <p:nvPr/>
                  </p:nvSpPr>
                  <p:spPr>
                    <a:xfrm>
                      <a:off x="6880552" y="4463535"/>
                      <a:ext cx="486381" cy="486381"/>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5" name="Graphic 128">
                      <a:extLst>
                        <a:ext uri="{FF2B5EF4-FFF2-40B4-BE49-F238E27FC236}">
                          <a16:creationId xmlns:a16="http://schemas.microsoft.com/office/drawing/2014/main" id="{FF0D95CB-89BC-FC01-4CA6-1F98BD4CCC71}"/>
                        </a:ext>
                      </a:extLst>
                    </p:cNvPr>
                    <p:cNvSpPr/>
                    <p:nvPr/>
                  </p:nvSpPr>
                  <p:spPr>
                    <a:xfrm>
                      <a:off x="6955116" y="4532057"/>
                      <a:ext cx="337253" cy="349336"/>
                    </a:xfrm>
                    <a:custGeom>
                      <a:avLst/>
                      <a:gdLst>
                        <a:gd name="connsiteX0" fmla="*/ 1303020 w 1430824"/>
                        <a:gd name="connsiteY0" fmla="*/ 761048 h 1482090"/>
                        <a:gd name="connsiteX1" fmla="*/ 1186815 w 1430824"/>
                        <a:gd name="connsiteY1" fmla="*/ 746760 h 1482090"/>
                        <a:gd name="connsiteX2" fmla="*/ 1330643 w 1430824"/>
                        <a:gd name="connsiteY2" fmla="*/ 612458 h 1482090"/>
                        <a:gd name="connsiteX3" fmla="*/ 1315403 w 1430824"/>
                        <a:gd name="connsiteY3" fmla="*/ 533400 h 1482090"/>
                        <a:gd name="connsiteX4" fmla="*/ 1236345 w 1430824"/>
                        <a:gd name="connsiteY4" fmla="*/ 548640 h 1482090"/>
                        <a:gd name="connsiteX5" fmla="*/ 1040130 w 1430824"/>
                        <a:gd name="connsiteY5" fmla="*/ 681990 h 1482090"/>
                        <a:gd name="connsiteX6" fmla="*/ 822008 w 1430824"/>
                        <a:gd name="connsiteY6" fmla="*/ 280035 h 1482090"/>
                        <a:gd name="connsiteX7" fmla="*/ 822008 w 1430824"/>
                        <a:gd name="connsiteY7" fmla="*/ 114300 h 1482090"/>
                        <a:gd name="connsiteX8" fmla="*/ 707708 w 1430824"/>
                        <a:gd name="connsiteY8" fmla="*/ 0 h 1482090"/>
                        <a:gd name="connsiteX9" fmla="*/ 593408 w 1430824"/>
                        <a:gd name="connsiteY9" fmla="*/ 114300 h 1482090"/>
                        <a:gd name="connsiteX10" fmla="*/ 593408 w 1430824"/>
                        <a:gd name="connsiteY10" fmla="*/ 618173 h 1482090"/>
                        <a:gd name="connsiteX11" fmla="*/ 376238 w 1430824"/>
                        <a:gd name="connsiteY11" fmla="*/ 1019175 h 1482090"/>
                        <a:gd name="connsiteX12" fmla="*/ 273368 w 1430824"/>
                        <a:gd name="connsiteY12" fmla="*/ 785813 h 1482090"/>
                        <a:gd name="connsiteX13" fmla="*/ 216218 w 1430824"/>
                        <a:gd name="connsiteY13" fmla="*/ 728663 h 1482090"/>
                        <a:gd name="connsiteX14" fmla="*/ 159068 w 1430824"/>
                        <a:gd name="connsiteY14" fmla="*/ 785813 h 1482090"/>
                        <a:gd name="connsiteX15" fmla="*/ 267653 w 1430824"/>
                        <a:gd name="connsiteY15" fmla="*/ 1072515 h 1482090"/>
                        <a:gd name="connsiteX16" fmla="*/ 111443 w 1430824"/>
                        <a:gd name="connsiteY16" fmla="*/ 1098233 h 1482090"/>
                        <a:gd name="connsiteX17" fmla="*/ 0 w 1430824"/>
                        <a:gd name="connsiteY17" fmla="*/ 1212533 h 1482090"/>
                        <a:gd name="connsiteX18" fmla="*/ 114300 w 1430824"/>
                        <a:gd name="connsiteY18" fmla="*/ 1326833 h 1482090"/>
                        <a:gd name="connsiteX19" fmla="*/ 632460 w 1430824"/>
                        <a:gd name="connsiteY19" fmla="*/ 1101090 h 1482090"/>
                        <a:gd name="connsiteX20" fmla="*/ 714375 w 1430824"/>
                        <a:gd name="connsiteY20" fmla="*/ 1267778 h 1482090"/>
                        <a:gd name="connsiteX21" fmla="*/ 461963 w 1430824"/>
                        <a:gd name="connsiteY21" fmla="*/ 1325880 h 1482090"/>
                        <a:gd name="connsiteX22" fmla="*/ 395288 w 1430824"/>
                        <a:gd name="connsiteY22" fmla="*/ 1370648 h 1482090"/>
                        <a:gd name="connsiteX23" fmla="*/ 440055 w 1430824"/>
                        <a:gd name="connsiteY23" fmla="*/ 1437323 h 1482090"/>
                        <a:gd name="connsiteX24" fmla="*/ 524828 w 1430824"/>
                        <a:gd name="connsiteY24" fmla="*/ 1445895 h 1482090"/>
                        <a:gd name="connsiteX25" fmla="*/ 785813 w 1430824"/>
                        <a:gd name="connsiteY25" fmla="*/ 1357313 h 1482090"/>
                        <a:gd name="connsiteX26" fmla="*/ 909638 w 1430824"/>
                        <a:gd name="connsiteY26" fmla="*/ 1463040 h 1482090"/>
                        <a:gd name="connsiteX27" fmla="*/ 972503 w 1430824"/>
                        <a:gd name="connsiteY27" fmla="*/ 1482090 h 1482090"/>
                        <a:gd name="connsiteX28" fmla="*/ 1067753 w 1430824"/>
                        <a:gd name="connsiteY28" fmla="*/ 1431608 h 1482090"/>
                        <a:gd name="connsiteX29" fmla="*/ 1036320 w 1430824"/>
                        <a:gd name="connsiteY29" fmla="*/ 1273493 h 1482090"/>
                        <a:gd name="connsiteX30" fmla="*/ 822008 w 1430824"/>
                        <a:gd name="connsiteY30" fmla="*/ 873443 h 1482090"/>
                        <a:gd name="connsiteX31" fmla="*/ 822008 w 1430824"/>
                        <a:gd name="connsiteY31" fmla="*/ 801053 h 1482090"/>
                        <a:gd name="connsiteX32" fmla="*/ 1303020 w 1430824"/>
                        <a:gd name="connsiteY32" fmla="*/ 989648 h 1482090"/>
                        <a:gd name="connsiteX33" fmla="*/ 1417320 w 1430824"/>
                        <a:gd name="connsiteY33" fmla="*/ 875348 h 1482090"/>
                        <a:gd name="connsiteX34" fmla="*/ 1303020 w 1430824"/>
                        <a:gd name="connsiteY34" fmla="*/ 761048 h 1482090"/>
                        <a:gd name="connsiteX35" fmla="*/ 120015 w 1430824"/>
                        <a:gd name="connsiteY35" fmla="*/ 1294448 h 1482090"/>
                        <a:gd name="connsiteX36" fmla="*/ 37148 w 1430824"/>
                        <a:gd name="connsiteY36" fmla="*/ 1211580 h 1482090"/>
                        <a:gd name="connsiteX37" fmla="*/ 120015 w 1430824"/>
                        <a:gd name="connsiteY37" fmla="*/ 1128713 h 1482090"/>
                        <a:gd name="connsiteX38" fmla="*/ 202883 w 1430824"/>
                        <a:gd name="connsiteY38" fmla="*/ 1211580 h 1482090"/>
                        <a:gd name="connsiteX39" fmla="*/ 120015 w 1430824"/>
                        <a:gd name="connsiteY39" fmla="*/ 1294448 h 1482090"/>
                        <a:gd name="connsiteX40" fmla="*/ 708660 w 1430824"/>
                        <a:gd name="connsiteY40" fmla="*/ 197168 h 1482090"/>
                        <a:gd name="connsiteX41" fmla="*/ 625793 w 1430824"/>
                        <a:gd name="connsiteY41" fmla="*/ 114300 h 1482090"/>
                        <a:gd name="connsiteX42" fmla="*/ 708660 w 1430824"/>
                        <a:gd name="connsiteY42" fmla="*/ 31433 h 1482090"/>
                        <a:gd name="connsiteX43" fmla="*/ 791528 w 1430824"/>
                        <a:gd name="connsiteY43" fmla="*/ 114300 h 1482090"/>
                        <a:gd name="connsiteX44" fmla="*/ 708660 w 1430824"/>
                        <a:gd name="connsiteY44" fmla="*/ 197168 h 1482090"/>
                        <a:gd name="connsiteX45" fmla="*/ 974408 w 1430824"/>
                        <a:gd name="connsiteY45" fmla="*/ 1286828 h 1482090"/>
                        <a:gd name="connsiteX46" fmla="*/ 1057275 w 1430824"/>
                        <a:gd name="connsiteY46" fmla="*/ 1369695 h 1482090"/>
                        <a:gd name="connsiteX47" fmla="*/ 974408 w 1430824"/>
                        <a:gd name="connsiteY47" fmla="*/ 1452563 h 1482090"/>
                        <a:gd name="connsiteX48" fmla="*/ 891540 w 1430824"/>
                        <a:gd name="connsiteY48" fmla="*/ 1369695 h 1482090"/>
                        <a:gd name="connsiteX49" fmla="*/ 974408 w 1430824"/>
                        <a:gd name="connsiteY49" fmla="*/ 1286828 h 1482090"/>
                        <a:gd name="connsiteX50" fmla="*/ 1304925 w 1430824"/>
                        <a:gd name="connsiteY50" fmla="*/ 959168 h 1482090"/>
                        <a:gd name="connsiteX51" fmla="*/ 1222058 w 1430824"/>
                        <a:gd name="connsiteY51" fmla="*/ 876300 h 1482090"/>
                        <a:gd name="connsiteX52" fmla="*/ 1304925 w 1430824"/>
                        <a:gd name="connsiteY52" fmla="*/ 793433 h 1482090"/>
                        <a:gd name="connsiteX53" fmla="*/ 1387793 w 1430824"/>
                        <a:gd name="connsiteY53" fmla="*/ 876300 h 1482090"/>
                        <a:gd name="connsiteX54" fmla="*/ 1304925 w 1430824"/>
                        <a:gd name="connsiteY54" fmla="*/ 959168 h 14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30824" h="1482090">
                          <a:moveTo>
                            <a:pt x="1303020" y="761048"/>
                          </a:moveTo>
                          <a:cubicBezTo>
                            <a:pt x="1263015" y="761048"/>
                            <a:pt x="1223963" y="756285"/>
                            <a:pt x="1186815" y="746760"/>
                          </a:cubicBezTo>
                          <a:cubicBezTo>
                            <a:pt x="1243965" y="714375"/>
                            <a:pt x="1293495" y="668655"/>
                            <a:pt x="1330643" y="612458"/>
                          </a:cubicBezTo>
                          <a:cubicBezTo>
                            <a:pt x="1347788" y="586740"/>
                            <a:pt x="1341120" y="550545"/>
                            <a:pt x="1315403" y="533400"/>
                          </a:cubicBezTo>
                          <a:cubicBezTo>
                            <a:pt x="1289685" y="516255"/>
                            <a:pt x="1253490" y="522923"/>
                            <a:pt x="1236345" y="548640"/>
                          </a:cubicBezTo>
                          <a:cubicBezTo>
                            <a:pt x="1189673" y="618173"/>
                            <a:pt x="1119188" y="664845"/>
                            <a:pt x="1040130" y="681990"/>
                          </a:cubicBezTo>
                          <a:cubicBezTo>
                            <a:pt x="908685" y="596265"/>
                            <a:pt x="822008" y="447675"/>
                            <a:pt x="822008" y="280035"/>
                          </a:cubicBezTo>
                          <a:lnTo>
                            <a:pt x="822008" y="114300"/>
                          </a:lnTo>
                          <a:cubicBezTo>
                            <a:pt x="822008" y="51435"/>
                            <a:pt x="770573" y="0"/>
                            <a:pt x="707708" y="0"/>
                          </a:cubicBezTo>
                          <a:cubicBezTo>
                            <a:pt x="644843" y="0"/>
                            <a:pt x="593408" y="51435"/>
                            <a:pt x="593408" y="114300"/>
                          </a:cubicBezTo>
                          <a:lnTo>
                            <a:pt x="593408" y="618173"/>
                          </a:lnTo>
                          <a:cubicBezTo>
                            <a:pt x="593408" y="785813"/>
                            <a:pt x="506730" y="933450"/>
                            <a:pt x="376238" y="1019175"/>
                          </a:cubicBezTo>
                          <a:cubicBezTo>
                            <a:pt x="311468" y="959168"/>
                            <a:pt x="273368" y="875348"/>
                            <a:pt x="273368" y="785813"/>
                          </a:cubicBezTo>
                          <a:cubicBezTo>
                            <a:pt x="273368" y="696278"/>
                            <a:pt x="247650" y="728663"/>
                            <a:pt x="216218" y="728663"/>
                          </a:cubicBezTo>
                          <a:cubicBezTo>
                            <a:pt x="184785" y="728663"/>
                            <a:pt x="159068" y="754380"/>
                            <a:pt x="159068" y="785813"/>
                          </a:cubicBezTo>
                          <a:cubicBezTo>
                            <a:pt x="159068" y="892493"/>
                            <a:pt x="199073" y="994410"/>
                            <a:pt x="267653" y="1072515"/>
                          </a:cubicBezTo>
                          <a:cubicBezTo>
                            <a:pt x="219075" y="1089660"/>
                            <a:pt x="165735" y="1098233"/>
                            <a:pt x="111443" y="1098233"/>
                          </a:cubicBezTo>
                          <a:cubicBezTo>
                            <a:pt x="57150" y="1098233"/>
                            <a:pt x="0" y="1149668"/>
                            <a:pt x="0" y="1212533"/>
                          </a:cubicBezTo>
                          <a:cubicBezTo>
                            <a:pt x="0" y="1275398"/>
                            <a:pt x="51435" y="1326833"/>
                            <a:pt x="114300" y="1326833"/>
                          </a:cubicBezTo>
                          <a:cubicBezTo>
                            <a:pt x="319088" y="1326833"/>
                            <a:pt x="502920" y="1240155"/>
                            <a:pt x="632460" y="1101090"/>
                          </a:cubicBezTo>
                          <a:cubicBezTo>
                            <a:pt x="652463" y="1160145"/>
                            <a:pt x="680085" y="1216343"/>
                            <a:pt x="714375" y="1267778"/>
                          </a:cubicBezTo>
                          <a:cubicBezTo>
                            <a:pt x="642938" y="1322070"/>
                            <a:pt x="551498" y="1343025"/>
                            <a:pt x="461963" y="1325880"/>
                          </a:cubicBezTo>
                          <a:cubicBezTo>
                            <a:pt x="431483" y="1320165"/>
                            <a:pt x="401003" y="1340168"/>
                            <a:pt x="395288" y="1370648"/>
                          </a:cubicBezTo>
                          <a:cubicBezTo>
                            <a:pt x="389573" y="1401128"/>
                            <a:pt x="409575" y="1431608"/>
                            <a:pt x="440055" y="1437323"/>
                          </a:cubicBezTo>
                          <a:cubicBezTo>
                            <a:pt x="468630" y="1443038"/>
                            <a:pt x="496253" y="1445895"/>
                            <a:pt x="524828" y="1445895"/>
                          </a:cubicBezTo>
                          <a:cubicBezTo>
                            <a:pt x="619125" y="1445895"/>
                            <a:pt x="710565" y="1414463"/>
                            <a:pt x="785813" y="1357313"/>
                          </a:cubicBezTo>
                          <a:cubicBezTo>
                            <a:pt x="822960" y="1396365"/>
                            <a:pt x="863918" y="1432560"/>
                            <a:pt x="909638" y="1463040"/>
                          </a:cubicBezTo>
                          <a:cubicBezTo>
                            <a:pt x="928688" y="1476375"/>
                            <a:pt x="951548" y="1482090"/>
                            <a:pt x="972503" y="1482090"/>
                          </a:cubicBezTo>
                          <a:cubicBezTo>
                            <a:pt x="1009650" y="1482090"/>
                            <a:pt x="1045845" y="1463993"/>
                            <a:pt x="1067753" y="1431608"/>
                          </a:cubicBezTo>
                          <a:cubicBezTo>
                            <a:pt x="1102995" y="1379220"/>
                            <a:pt x="1088708" y="1308735"/>
                            <a:pt x="1036320" y="1273493"/>
                          </a:cubicBezTo>
                          <a:cubicBezTo>
                            <a:pt x="902018" y="1183958"/>
                            <a:pt x="822008" y="1034415"/>
                            <a:pt x="822008" y="873443"/>
                          </a:cubicBezTo>
                          <a:lnTo>
                            <a:pt x="822008" y="801053"/>
                          </a:lnTo>
                          <a:cubicBezTo>
                            <a:pt x="948690" y="918210"/>
                            <a:pt x="1117283" y="989648"/>
                            <a:pt x="1303020" y="989648"/>
                          </a:cubicBezTo>
                          <a:cubicBezTo>
                            <a:pt x="1488758" y="989648"/>
                            <a:pt x="1417320" y="938213"/>
                            <a:pt x="1417320" y="875348"/>
                          </a:cubicBezTo>
                          <a:cubicBezTo>
                            <a:pt x="1417320" y="812483"/>
                            <a:pt x="1365885" y="761048"/>
                            <a:pt x="1303020" y="761048"/>
                          </a:cubicBezTo>
                          <a:close/>
                          <a:moveTo>
                            <a:pt x="120015" y="1294448"/>
                          </a:moveTo>
                          <a:cubicBezTo>
                            <a:pt x="74295" y="1294448"/>
                            <a:pt x="37148" y="1257300"/>
                            <a:pt x="37148" y="1211580"/>
                          </a:cubicBezTo>
                          <a:cubicBezTo>
                            <a:pt x="37148" y="1165860"/>
                            <a:pt x="74295" y="1128713"/>
                            <a:pt x="120015" y="1128713"/>
                          </a:cubicBezTo>
                          <a:cubicBezTo>
                            <a:pt x="165735" y="1128713"/>
                            <a:pt x="202883" y="1165860"/>
                            <a:pt x="202883" y="1211580"/>
                          </a:cubicBezTo>
                          <a:cubicBezTo>
                            <a:pt x="202883" y="1257300"/>
                            <a:pt x="165735" y="1294448"/>
                            <a:pt x="120015" y="1294448"/>
                          </a:cubicBezTo>
                          <a:close/>
                          <a:moveTo>
                            <a:pt x="708660" y="197168"/>
                          </a:moveTo>
                          <a:cubicBezTo>
                            <a:pt x="662940" y="197168"/>
                            <a:pt x="625793" y="160020"/>
                            <a:pt x="625793" y="114300"/>
                          </a:cubicBezTo>
                          <a:cubicBezTo>
                            <a:pt x="625793" y="68580"/>
                            <a:pt x="662940" y="31433"/>
                            <a:pt x="708660" y="31433"/>
                          </a:cubicBezTo>
                          <a:cubicBezTo>
                            <a:pt x="754380" y="31433"/>
                            <a:pt x="791528" y="68580"/>
                            <a:pt x="791528" y="114300"/>
                          </a:cubicBezTo>
                          <a:cubicBezTo>
                            <a:pt x="791528" y="160020"/>
                            <a:pt x="754380" y="197168"/>
                            <a:pt x="708660" y="197168"/>
                          </a:cubicBezTo>
                          <a:close/>
                          <a:moveTo>
                            <a:pt x="974408" y="1286828"/>
                          </a:moveTo>
                          <a:cubicBezTo>
                            <a:pt x="1020128" y="1286828"/>
                            <a:pt x="1057275" y="1323975"/>
                            <a:pt x="1057275" y="1369695"/>
                          </a:cubicBezTo>
                          <a:cubicBezTo>
                            <a:pt x="1057275" y="1415415"/>
                            <a:pt x="1020128" y="1452563"/>
                            <a:pt x="974408" y="1452563"/>
                          </a:cubicBezTo>
                          <a:cubicBezTo>
                            <a:pt x="928688" y="1452563"/>
                            <a:pt x="891540" y="1415415"/>
                            <a:pt x="891540" y="1369695"/>
                          </a:cubicBezTo>
                          <a:cubicBezTo>
                            <a:pt x="891540" y="1323975"/>
                            <a:pt x="928688" y="1286828"/>
                            <a:pt x="974408" y="1286828"/>
                          </a:cubicBezTo>
                          <a:close/>
                          <a:moveTo>
                            <a:pt x="1304925" y="959168"/>
                          </a:moveTo>
                          <a:cubicBezTo>
                            <a:pt x="1259205" y="959168"/>
                            <a:pt x="1222058" y="922020"/>
                            <a:pt x="1222058" y="876300"/>
                          </a:cubicBezTo>
                          <a:cubicBezTo>
                            <a:pt x="1222058" y="830580"/>
                            <a:pt x="1259205" y="793433"/>
                            <a:pt x="1304925" y="793433"/>
                          </a:cubicBezTo>
                          <a:cubicBezTo>
                            <a:pt x="1350645" y="793433"/>
                            <a:pt x="1387793" y="830580"/>
                            <a:pt x="1387793" y="876300"/>
                          </a:cubicBezTo>
                          <a:cubicBezTo>
                            <a:pt x="1387793" y="922020"/>
                            <a:pt x="1350645" y="959168"/>
                            <a:pt x="1304925" y="959168"/>
                          </a:cubicBez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sp>
              <p:nvSpPr>
                <p:cNvPr id="18" name="Graphic 114">
                  <a:extLst>
                    <a:ext uri="{FF2B5EF4-FFF2-40B4-BE49-F238E27FC236}">
                      <a16:creationId xmlns:a16="http://schemas.microsoft.com/office/drawing/2014/main" id="{70ED42A4-A560-52E4-3E19-C2A5D9BA854E}"/>
                    </a:ext>
                  </a:extLst>
                </p:cNvPr>
                <p:cNvSpPr/>
                <p:nvPr/>
              </p:nvSpPr>
              <p:spPr>
                <a:xfrm>
                  <a:off x="5293862" y="2034399"/>
                  <a:ext cx="966288" cy="3156850"/>
                </a:xfrm>
                <a:custGeom>
                  <a:avLst/>
                  <a:gdLst>
                    <a:gd name="connsiteX0" fmla="*/ 439122 w 691248"/>
                    <a:gd name="connsiteY0" fmla="*/ 239758 h 2258295"/>
                    <a:gd name="connsiteX1" fmla="*/ 436550 w 691248"/>
                    <a:gd name="connsiteY1" fmla="*/ 245758 h 2258295"/>
                    <a:gd name="connsiteX2" fmla="*/ 429501 w 691248"/>
                    <a:gd name="connsiteY2" fmla="*/ 252045 h 2258295"/>
                    <a:gd name="connsiteX3" fmla="*/ 425215 w 691248"/>
                    <a:gd name="connsiteY3" fmla="*/ 312148 h 2258295"/>
                    <a:gd name="connsiteX4" fmla="*/ 431692 w 691248"/>
                    <a:gd name="connsiteY4" fmla="*/ 318815 h 2258295"/>
                    <a:gd name="connsiteX5" fmla="*/ 474745 w 691248"/>
                    <a:gd name="connsiteY5" fmla="*/ 341866 h 2258295"/>
                    <a:gd name="connsiteX6" fmla="*/ 560851 w 691248"/>
                    <a:gd name="connsiteY6" fmla="*/ 377203 h 2258295"/>
                    <a:gd name="connsiteX7" fmla="*/ 632479 w 691248"/>
                    <a:gd name="connsiteY7" fmla="*/ 418066 h 2258295"/>
                    <a:gd name="connsiteX8" fmla="*/ 680771 w 691248"/>
                    <a:gd name="connsiteY8" fmla="*/ 534175 h 2258295"/>
                    <a:gd name="connsiteX9" fmla="*/ 674103 w 691248"/>
                    <a:gd name="connsiteY9" fmla="*/ 652190 h 2258295"/>
                    <a:gd name="connsiteX10" fmla="*/ 674484 w 691248"/>
                    <a:gd name="connsiteY10" fmla="*/ 720580 h 2258295"/>
                    <a:gd name="connsiteX11" fmla="*/ 674484 w 691248"/>
                    <a:gd name="connsiteY11" fmla="*/ 723342 h 2258295"/>
                    <a:gd name="connsiteX12" fmla="*/ 674675 w 691248"/>
                    <a:gd name="connsiteY12" fmla="*/ 738963 h 2258295"/>
                    <a:gd name="connsiteX13" fmla="*/ 674484 w 691248"/>
                    <a:gd name="connsiteY13" fmla="*/ 757537 h 2258295"/>
                    <a:gd name="connsiteX14" fmla="*/ 674770 w 691248"/>
                    <a:gd name="connsiteY14" fmla="*/ 775539 h 2258295"/>
                    <a:gd name="connsiteX15" fmla="*/ 675913 w 691248"/>
                    <a:gd name="connsiteY15" fmla="*/ 794113 h 2258295"/>
                    <a:gd name="connsiteX16" fmla="*/ 676484 w 691248"/>
                    <a:gd name="connsiteY16" fmla="*/ 811543 h 2258295"/>
                    <a:gd name="connsiteX17" fmla="*/ 677247 w 691248"/>
                    <a:gd name="connsiteY17" fmla="*/ 837642 h 2258295"/>
                    <a:gd name="connsiteX18" fmla="*/ 689343 w 691248"/>
                    <a:gd name="connsiteY18" fmla="*/ 905174 h 2258295"/>
                    <a:gd name="connsiteX19" fmla="*/ 689915 w 691248"/>
                    <a:gd name="connsiteY19" fmla="*/ 996328 h 2258295"/>
                    <a:gd name="connsiteX20" fmla="*/ 691248 w 691248"/>
                    <a:gd name="connsiteY20" fmla="*/ 1008616 h 2258295"/>
                    <a:gd name="connsiteX21" fmla="*/ 690963 w 691248"/>
                    <a:gd name="connsiteY21" fmla="*/ 1013664 h 2258295"/>
                    <a:gd name="connsiteX22" fmla="*/ 690105 w 691248"/>
                    <a:gd name="connsiteY22" fmla="*/ 1020712 h 2258295"/>
                    <a:gd name="connsiteX23" fmla="*/ 689915 w 691248"/>
                    <a:gd name="connsiteY23" fmla="*/ 1024808 h 2258295"/>
                    <a:gd name="connsiteX24" fmla="*/ 685533 w 691248"/>
                    <a:gd name="connsiteY24" fmla="*/ 1033762 h 2258295"/>
                    <a:gd name="connsiteX25" fmla="*/ 685533 w 691248"/>
                    <a:gd name="connsiteY25" fmla="*/ 1114534 h 2258295"/>
                    <a:gd name="connsiteX26" fmla="*/ 682962 w 691248"/>
                    <a:gd name="connsiteY26" fmla="*/ 1138251 h 2258295"/>
                    <a:gd name="connsiteX27" fmla="*/ 683914 w 691248"/>
                    <a:gd name="connsiteY27" fmla="*/ 1250265 h 2258295"/>
                    <a:gd name="connsiteX28" fmla="*/ 684581 w 691248"/>
                    <a:gd name="connsiteY28" fmla="*/ 1303700 h 2258295"/>
                    <a:gd name="connsiteX29" fmla="*/ 667722 w 691248"/>
                    <a:gd name="connsiteY29" fmla="*/ 1334942 h 2258295"/>
                    <a:gd name="connsiteX30" fmla="*/ 616001 w 691248"/>
                    <a:gd name="connsiteY30" fmla="*/ 1364089 h 2258295"/>
                    <a:gd name="connsiteX31" fmla="*/ 588283 w 691248"/>
                    <a:gd name="connsiteY31" fmla="*/ 1370661 h 2258295"/>
                    <a:gd name="connsiteX32" fmla="*/ 575805 w 691248"/>
                    <a:gd name="connsiteY32" fmla="*/ 1364279 h 2258295"/>
                    <a:gd name="connsiteX33" fmla="*/ 573329 w 691248"/>
                    <a:gd name="connsiteY33" fmla="*/ 1312844 h 2258295"/>
                    <a:gd name="connsiteX34" fmla="*/ 577329 w 691248"/>
                    <a:gd name="connsiteY34" fmla="*/ 1297509 h 2258295"/>
                    <a:gd name="connsiteX35" fmla="*/ 564375 w 691248"/>
                    <a:gd name="connsiteY35" fmla="*/ 1272363 h 2258295"/>
                    <a:gd name="connsiteX36" fmla="*/ 553898 w 691248"/>
                    <a:gd name="connsiteY36" fmla="*/ 1264933 h 2258295"/>
                    <a:gd name="connsiteX37" fmla="*/ 552945 w 691248"/>
                    <a:gd name="connsiteY37" fmla="*/ 1278173 h 2258295"/>
                    <a:gd name="connsiteX38" fmla="*/ 528752 w 691248"/>
                    <a:gd name="connsiteY38" fmla="*/ 1460672 h 2258295"/>
                    <a:gd name="connsiteX39" fmla="*/ 497224 w 691248"/>
                    <a:gd name="connsiteY39" fmla="*/ 1574591 h 2258295"/>
                    <a:gd name="connsiteX40" fmla="*/ 492938 w 691248"/>
                    <a:gd name="connsiteY40" fmla="*/ 1598118 h 2258295"/>
                    <a:gd name="connsiteX41" fmla="*/ 489033 w 691248"/>
                    <a:gd name="connsiteY41" fmla="*/ 1606214 h 2258295"/>
                    <a:gd name="connsiteX42" fmla="*/ 489033 w 691248"/>
                    <a:gd name="connsiteY42" fmla="*/ 1672794 h 2258295"/>
                    <a:gd name="connsiteX43" fmla="*/ 493033 w 691248"/>
                    <a:gd name="connsiteY43" fmla="*/ 1682509 h 2258295"/>
                    <a:gd name="connsiteX44" fmla="*/ 513893 w 691248"/>
                    <a:gd name="connsiteY44" fmla="*/ 1802524 h 2258295"/>
                    <a:gd name="connsiteX45" fmla="*/ 502463 w 691248"/>
                    <a:gd name="connsiteY45" fmla="*/ 1937684 h 2258295"/>
                    <a:gd name="connsiteX46" fmla="*/ 445599 w 691248"/>
                    <a:gd name="connsiteY46" fmla="*/ 2123993 h 2258295"/>
                    <a:gd name="connsiteX47" fmla="*/ 438836 w 691248"/>
                    <a:gd name="connsiteY47" fmla="*/ 2151616 h 2258295"/>
                    <a:gd name="connsiteX48" fmla="*/ 460839 w 691248"/>
                    <a:gd name="connsiteY48" fmla="*/ 2210385 h 2258295"/>
                    <a:gd name="connsiteX49" fmla="*/ 484461 w 691248"/>
                    <a:gd name="connsiteY49" fmla="*/ 2231626 h 2258295"/>
                    <a:gd name="connsiteX50" fmla="*/ 495414 w 691248"/>
                    <a:gd name="connsiteY50" fmla="*/ 2255629 h 2258295"/>
                    <a:gd name="connsiteX51" fmla="*/ 433978 w 691248"/>
                    <a:gd name="connsiteY51" fmla="*/ 2255914 h 2258295"/>
                    <a:gd name="connsiteX52" fmla="*/ 367970 w 691248"/>
                    <a:gd name="connsiteY52" fmla="*/ 2256010 h 2258295"/>
                    <a:gd name="connsiteX53" fmla="*/ 356159 w 691248"/>
                    <a:gd name="connsiteY53" fmla="*/ 2244675 h 2258295"/>
                    <a:gd name="connsiteX54" fmla="*/ 355873 w 691248"/>
                    <a:gd name="connsiteY54" fmla="*/ 2225339 h 2258295"/>
                    <a:gd name="connsiteX55" fmla="*/ 359778 w 691248"/>
                    <a:gd name="connsiteY55" fmla="*/ 2212671 h 2258295"/>
                    <a:gd name="connsiteX56" fmla="*/ 375018 w 691248"/>
                    <a:gd name="connsiteY56" fmla="*/ 2125422 h 2258295"/>
                    <a:gd name="connsiteX57" fmla="*/ 374447 w 691248"/>
                    <a:gd name="connsiteY57" fmla="*/ 2091513 h 2258295"/>
                    <a:gd name="connsiteX58" fmla="*/ 369970 w 691248"/>
                    <a:gd name="connsiteY58" fmla="*/ 1964735 h 2258295"/>
                    <a:gd name="connsiteX59" fmla="*/ 369399 w 691248"/>
                    <a:gd name="connsiteY59" fmla="*/ 1961592 h 2258295"/>
                    <a:gd name="connsiteX60" fmla="*/ 365684 w 691248"/>
                    <a:gd name="connsiteY60" fmla="*/ 1963402 h 2258295"/>
                    <a:gd name="connsiteX61" fmla="*/ 358731 w 691248"/>
                    <a:gd name="connsiteY61" fmla="*/ 1861675 h 2258295"/>
                    <a:gd name="connsiteX62" fmla="*/ 356635 w 691248"/>
                    <a:gd name="connsiteY62" fmla="*/ 1819955 h 2258295"/>
                    <a:gd name="connsiteX63" fmla="*/ 361017 w 691248"/>
                    <a:gd name="connsiteY63" fmla="*/ 1780712 h 2258295"/>
                    <a:gd name="connsiteX64" fmla="*/ 365303 w 691248"/>
                    <a:gd name="connsiteY64" fmla="*/ 1772902 h 2258295"/>
                    <a:gd name="connsiteX65" fmla="*/ 365303 w 691248"/>
                    <a:gd name="connsiteY65" fmla="*/ 1715085 h 2258295"/>
                    <a:gd name="connsiteX66" fmla="*/ 362064 w 691248"/>
                    <a:gd name="connsiteY66" fmla="*/ 1707560 h 2258295"/>
                    <a:gd name="connsiteX67" fmla="*/ 364541 w 691248"/>
                    <a:gd name="connsiteY67" fmla="*/ 1599451 h 2258295"/>
                    <a:gd name="connsiteX68" fmla="*/ 362255 w 691248"/>
                    <a:gd name="connsiteY68" fmla="*/ 1439050 h 2258295"/>
                    <a:gd name="connsiteX69" fmla="*/ 349491 w 691248"/>
                    <a:gd name="connsiteY69" fmla="*/ 1347706 h 2258295"/>
                    <a:gd name="connsiteX70" fmla="*/ 347301 w 691248"/>
                    <a:gd name="connsiteY70" fmla="*/ 1337895 h 2258295"/>
                    <a:gd name="connsiteX71" fmla="*/ 344443 w 691248"/>
                    <a:gd name="connsiteY71" fmla="*/ 1337704 h 2258295"/>
                    <a:gd name="connsiteX72" fmla="*/ 328822 w 691248"/>
                    <a:gd name="connsiteY72" fmla="*/ 1462958 h 2258295"/>
                    <a:gd name="connsiteX73" fmla="*/ 325203 w 691248"/>
                    <a:gd name="connsiteY73" fmla="*/ 1511440 h 2258295"/>
                    <a:gd name="connsiteX74" fmla="*/ 325203 w 691248"/>
                    <a:gd name="connsiteY74" fmla="*/ 1538110 h 2258295"/>
                    <a:gd name="connsiteX75" fmla="*/ 326917 w 691248"/>
                    <a:gd name="connsiteY75" fmla="*/ 1570591 h 2258295"/>
                    <a:gd name="connsiteX76" fmla="*/ 331394 w 691248"/>
                    <a:gd name="connsiteY76" fmla="*/ 1634408 h 2258295"/>
                    <a:gd name="connsiteX77" fmla="*/ 331870 w 691248"/>
                    <a:gd name="connsiteY77" fmla="*/ 1701083 h 2258295"/>
                    <a:gd name="connsiteX78" fmla="*/ 331775 w 691248"/>
                    <a:gd name="connsiteY78" fmla="*/ 1705084 h 2258295"/>
                    <a:gd name="connsiteX79" fmla="*/ 331108 w 691248"/>
                    <a:gd name="connsiteY79" fmla="*/ 1707179 h 2258295"/>
                    <a:gd name="connsiteX80" fmla="*/ 330251 w 691248"/>
                    <a:gd name="connsiteY80" fmla="*/ 1761853 h 2258295"/>
                    <a:gd name="connsiteX81" fmla="*/ 333966 w 691248"/>
                    <a:gd name="connsiteY81" fmla="*/ 1798429 h 2258295"/>
                    <a:gd name="connsiteX82" fmla="*/ 333680 w 691248"/>
                    <a:gd name="connsiteY82" fmla="*/ 1871962 h 2258295"/>
                    <a:gd name="connsiteX83" fmla="*/ 327012 w 691248"/>
                    <a:gd name="connsiteY83" fmla="*/ 1966735 h 2258295"/>
                    <a:gd name="connsiteX84" fmla="*/ 324726 w 691248"/>
                    <a:gd name="connsiteY84" fmla="*/ 2006264 h 2258295"/>
                    <a:gd name="connsiteX85" fmla="*/ 316059 w 691248"/>
                    <a:gd name="connsiteY85" fmla="*/ 2125993 h 2258295"/>
                    <a:gd name="connsiteX86" fmla="*/ 332632 w 691248"/>
                    <a:gd name="connsiteY86" fmla="*/ 2212290 h 2258295"/>
                    <a:gd name="connsiteX87" fmla="*/ 337585 w 691248"/>
                    <a:gd name="connsiteY87" fmla="*/ 2252962 h 2258295"/>
                    <a:gd name="connsiteX88" fmla="*/ 326822 w 691248"/>
                    <a:gd name="connsiteY88" fmla="*/ 2258296 h 2258295"/>
                    <a:gd name="connsiteX89" fmla="*/ 313773 w 691248"/>
                    <a:gd name="connsiteY89" fmla="*/ 2256200 h 2258295"/>
                    <a:gd name="connsiteX90" fmla="*/ 209474 w 691248"/>
                    <a:gd name="connsiteY90" fmla="*/ 2256010 h 2258295"/>
                    <a:gd name="connsiteX91" fmla="*/ 197663 w 691248"/>
                    <a:gd name="connsiteY91" fmla="*/ 2246294 h 2258295"/>
                    <a:gd name="connsiteX92" fmla="*/ 198996 w 691248"/>
                    <a:gd name="connsiteY92" fmla="*/ 2242294 h 2258295"/>
                    <a:gd name="connsiteX93" fmla="*/ 209569 w 691248"/>
                    <a:gd name="connsiteY93" fmla="*/ 2232483 h 2258295"/>
                    <a:gd name="connsiteX94" fmla="*/ 209760 w 691248"/>
                    <a:gd name="connsiteY94" fmla="*/ 2232292 h 2258295"/>
                    <a:gd name="connsiteX95" fmla="*/ 214903 w 691248"/>
                    <a:gd name="connsiteY95" fmla="*/ 2228482 h 2258295"/>
                    <a:gd name="connsiteX96" fmla="*/ 246621 w 691248"/>
                    <a:gd name="connsiteY96" fmla="*/ 2190001 h 2258295"/>
                    <a:gd name="connsiteX97" fmla="*/ 252717 w 691248"/>
                    <a:gd name="connsiteY97" fmla="*/ 2141995 h 2258295"/>
                    <a:gd name="connsiteX98" fmla="*/ 212998 w 691248"/>
                    <a:gd name="connsiteY98" fmla="*/ 2015980 h 2258295"/>
                    <a:gd name="connsiteX99" fmla="*/ 178899 w 691248"/>
                    <a:gd name="connsiteY99" fmla="*/ 1880344 h 2258295"/>
                    <a:gd name="connsiteX100" fmla="*/ 188519 w 691248"/>
                    <a:gd name="connsiteY100" fmla="*/ 1752328 h 2258295"/>
                    <a:gd name="connsiteX101" fmla="*/ 200711 w 691248"/>
                    <a:gd name="connsiteY101" fmla="*/ 1610786 h 2258295"/>
                    <a:gd name="connsiteX102" fmla="*/ 185280 w 691248"/>
                    <a:gd name="connsiteY102" fmla="*/ 1536682 h 2258295"/>
                    <a:gd name="connsiteX103" fmla="*/ 157467 w 691248"/>
                    <a:gd name="connsiteY103" fmla="*/ 1434669 h 2258295"/>
                    <a:gd name="connsiteX104" fmla="*/ 146704 w 691248"/>
                    <a:gd name="connsiteY104" fmla="*/ 1363041 h 2258295"/>
                    <a:gd name="connsiteX105" fmla="*/ 137941 w 691248"/>
                    <a:gd name="connsiteY105" fmla="*/ 1267696 h 2258295"/>
                    <a:gd name="connsiteX106" fmla="*/ 112795 w 691248"/>
                    <a:gd name="connsiteY106" fmla="*/ 1278173 h 2258295"/>
                    <a:gd name="connsiteX107" fmla="*/ 120034 w 691248"/>
                    <a:gd name="connsiteY107" fmla="*/ 1312082 h 2258295"/>
                    <a:gd name="connsiteX108" fmla="*/ 117939 w 691248"/>
                    <a:gd name="connsiteY108" fmla="*/ 1363327 h 2258295"/>
                    <a:gd name="connsiteX109" fmla="*/ 109747 w 691248"/>
                    <a:gd name="connsiteY109" fmla="*/ 1370851 h 2258295"/>
                    <a:gd name="connsiteX110" fmla="*/ 31261 w 691248"/>
                    <a:gd name="connsiteY110" fmla="*/ 1340562 h 2258295"/>
                    <a:gd name="connsiteX111" fmla="*/ 7830 w 691248"/>
                    <a:gd name="connsiteY111" fmla="*/ 1275411 h 2258295"/>
                    <a:gd name="connsiteX112" fmla="*/ 11354 w 691248"/>
                    <a:gd name="connsiteY112" fmla="*/ 1219785 h 2258295"/>
                    <a:gd name="connsiteX113" fmla="*/ 9925 w 691248"/>
                    <a:gd name="connsiteY113" fmla="*/ 1131298 h 2258295"/>
                    <a:gd name="connsiteX114" fmla="*/ 400 w 691248"/>
                    <a:gd name="connsiteY114" fmla="*/ 894792 h 2258295"/>
                    <a:gd name="connsiteX115" fmla="*/ 9163 w 691248"/>
                    <a:gd name="connsiteY115" fmla="*/ 850310 h 2258295"/>
                    <a:gd name="connsiteX116" fmla="*/ 18688 w 691248"/>
                    <a:gd name="connsiteY116" fmla="*/ 723247 h 2258295"/>
                    <a:gd name="connsiteX117" fmla="*/ 18879 w 691248"/>
                    <a:gd name="connsiteY117" fmla="*/ 681908 h 2258295"/>
                    <a:gd name="connsiteX118" fmla="*/ 18688 w 691248"/>
                    <a:gd name="connsiteY118" fmla="*/ 672955 h 2258295"/>
                    <a:gd name="connsiteX119" fmla="*/ 18498 w 691248"/>
                    <a:gd name="connsiteY119" fmla="*/ 659048 h 2258295"/>
                    <a:gd name="connsiteX120" fmla="*/ 9639 w 691248"/>
                    <a:gd name="connsiteY120" fmla="*/ 551701 h 2258295"/>
                    <a:gd name="connsiteX121" fmla="*/ 69171 w 691248"/>
                    <a:gd name="connsiteY121" fmla="*/ 409874 h 2258295"/>
                    <a:gd name="connsiteX122" fmla="*/ 153086 w 691248"/>
                    <a:gd name="connsiteY122" fmla="*/ 372536 h 2258295"/>
                    <a:gd name="connsiteX123" fmla="*/ 209664 w 691248"/>
                    <a:gd name="connsiteY123" fmla="*/ 347104 h 2258295"/>
                    <a:gd name="connsiteX124" fmla="*/ 259194 w 691248"/>
                    <a:gd name="connsiteY124" fmla="*/ 318815 h 2258295"/>
                    <a:gd name="connsiteX125" fmla="*/ 264719 w 691248"/>
                    <a:gd name="connsiteY125" fmla="*/ 310338 h 2258295"/>
                    <a:gd name="connsiteX126" fmla="*/ 253479 w 691248"/>
                    <a:gd name="connsiteY126" fmla="*/ 239758 h 2258295"/>
                    <a:gd name="connsiteX127" fmla="*/ 247288 w 691248"/>
                    <a:gd name="connsiteY127" fmla="*/ 219279 h 2258295"/>
                    <a:gd name="connsiteX128" fmla="*/ 238049 w 691248"/>
                    <a:gd name="connsiteY128" fmla="*/ 196800 h 2258295"/>
                    <a:gd name="connsiteX129" fmla="*/ 228810 w 691248"/>
                    <a:gd name="connsiteY129" fmla="*/ 163843 h 2258295"/>
                    <a:gd name="connsiteX130" fmla="*/ 228333 w 691248"/>
                    <a:gd name="connsiteY130" fmla="*/ 127363 h 2258295"/>
                    <a:gd name="connsiteX131" fmla="*/ 239763 w 691248"/>
                    <a:gd name="connsiteY131" fmla="*/ 115075 h 2258295"/>
                    <a:gd name="connsiteX132" fmla="*/ 247383 w 691248"/>
                    <a:gd name="connsiteY132" fmla="*/ 110980 h 2258295"/>
                    <a:gd name="connsiteX133" fmla="*/ 248050 w 691248"/>
                    <a:gd name="connsiteY133" fmla="*/ 110218 h 2258295"/>
                    <a:gd name="connsiteX134" fmla="*/ 247574 w 691248"/>
                    <a:gd name="connsiteY134" fmla="*/ 108408 h 2258295"/>
                    <a:gd name="connsiteX135" fmla="*/ 247479 w 691248"/>
                    <a:gd name="connsiteY135" fmla="*/ 104122 h 2258295"/>
                    <a:gd name="connsiteX136" fmla="*/ 249288 w 691248"/>
                    <a:gd name="connsiteY136" fmla="*/ 53925 h 2258295"/>
                    <a:gd name="connsiteX137" fmla="*/ 302247 w 691248"/>
                    <a:gd name="connsiteY137" fmla="*/ 5062 h 2258295"/>
                    <a:gd name="connsiteX138" fmla="*/ 402260 w 691248"/>
                    <a:gd name="connsiteY138" fmla="*/ 8491 h 2258295"/>
                    <a:gd name="connsiteX139" fmla="*/ 439026 w 691248"/>
                    <a:gd name="connsiteY139" fmla="*/ 41542 h 2258295"/>
                    <a:gd name="connsiteX140" fmla="*/ 443313 w 691248"/>
                    <a:gd name="connsiteY140" fmla="*/ 53734 h 2258295"/>
                    <a:gd name="connsiteX141" fmla="*/ 443598 w 691248"/>
                    <a:gd name="connsiteY141" fmla="*/ 55544 h 2258295"/>
                    <a:gd name="connsiteX142" fmla="*/ 443598 w 691248"/>
                    <a:gd name="connsiteY142" fmla="*/ 109075 h 2258295"/>
                    <a:gd name="connsiteX143" fmla="*/ 449885 w 691248"/>
                    <a:gd name="connsiteY143" fmla="*/ 120314 h 2258295"/>
                    <a:gd name="connsiteX144" fmla="*/ 461505 w 691248"/>
                    <a:gd name="connsiteY144" fmla="*/ 133840 h 2258295"/>
                    <a:gd name="connsiteX145" fmla="*/ 462744 w 691248"/>
                    <a:gd name="connsiteY145" fmla="*/ 167844 h 2258295"/>
                    <a:gd name="connsiteX146" fmla="*/ 462363 w 691248"/>
                    <a:gd name="connsiteY146" fmla="*/ 173083 h 2258295"/>
                    <a:gd name="connsiteX147" fmla="*/ 461791 w 691248"/>
                    <a:gd name="connsiteY147" fmla="*/ 175559 h 2258295"/>
                    <a:gd name="connsiteX148" fmla="*/ 461505 w 691248"/>
                    <a:gd name="connsiteY148" fmla="*/ 179560 h 2258295"/>
                    <a:gd name="connsiteX149" fmla="*/ 439217 w 691248"/>
                    <a:gd name="connsiteY149" fmla="*/ 239948 h 2258295"/>
                    <a:gd name="connsiteX150" fmla="*/ 561899 w 691248"/>
                    <a:gd name="connsiteY150" fmla="*/ 775729 h 2258295"/>
                    <a:gd name="connsiteX151" fmla="*/ 561804 w 691248"/>
                    <a:gd name="connsiteY151" fmla="*/ 707245 h 2258295"/>
                    <a:gd name="connsiteX152" fmla="*/ 557898 w 691248"/>
                    <a:gd name="connsiteY152" fmla="*/ 697910 h 2258295"/>
                    <a:gd name="connsiteX153" fmla="*/ 557898 w 691248"/>
                    <a:gd name="connsiteY153" fmla="*/ 636950 h 2258295"/>
                    <a:gd name="connsiteX154" fmla="*/ 541515 w 691248"/>
                    <a:gd name="connsiteY154" fmla="*/ 685242 h 2258295"/>
                    <a:gd name="connsiteX155" fmla="*/ 506559 w 691248"/>
                    <a:gd name="connsiteY155" fmla="*/ 805257 h 2258295"/>
                    <a:gd name="connsiteX156" fmla="*/ 502844 w 691248"/>
                    <a:gd name="connsiteY156" fmla="*/ 811353 h 2258295"/>
                    <a:gd name="connsiteX157" fmla="*/ 502844 w 691248"/>
                    <a:gd name="connsiteY157" fmla="*/ 867074 h 2258295"/>
                    <a:gd name="connsiteX158" fmla="*/ 507035 w 691248"/>
                    <a:gd name="connsiteY158" fmla="*/ 873932 h 2258295"/>
                    <a:gd name="connsiteX159" fmla="*/ 537039 w 691248"/>
                    <a:gd name="connsiteY159" fmla="*/ 981469 h 2258295"/>
                    <a:gd name="connsiteX160" fmla="*/ 555327 w 691248"/>
                    <a:gd name="connsiteY160" fmla="*/ 1104723 h 2258295"/>
                    <a:gd name="connsiteX161" fmla="*/ 555708 w 691248"/>
                    <a:gd name="connsiteY161" fmla="*/ 1121773 h 2258295"/>
                    <a:gd name="connsiteX162" fmla="*/ 555708 w 691248"/>
                    <a:gd name="connsiteY162" fmla="*/ 1197592 h 2258295"/>
                    <a:gd name="connsiteX163" fmla="*/ 555708 w 691248"/>
                    <a:gd name="connsiteY163" fmla="*/ 1236454 h 2258295"/>
                    <a:gd name="connsiteX164" fmla="*/ 566471 w 691248"/>
                    <a:gd name="connsiteY164" fmla="*/ 1227976 h 2258295"/>
                    <a:gd name="connsiteX165" fmla="*/ 590855 w 691248"/>
                    <a:gd name="connsiteY165" fmla="*/ 1190829 h 2258295"/>
                    <a:gd name="connsiteX166" fmla="*/ 602666 w 691248"/>
                    <a:gd name="connsiteY166" fmla="*/ 1137870 h 2258295"/>
                    <a:gd name="connsiteX167" fmla="*/ 590188 w 691248"/>
                    <a:gd name="connsiteY167" fmla="*/ 1060241 h 2258295"/>
                    <a:gd name="connsiteX168" fmla="*/ 570757 w 691248"/>
                    <a:gd name="connsiteY168" fmla="*/ 934321 h 2258295"/>
                    <a:gd name="connsiteX169" fmla="*/ 570757 w 691248"/>
                    <a:gd name="connsiteY169" fmla="*/ 897935 h 2258295"/>
                    <a:gd name="connsiteX170" fmla="*/ 562375 w 691248"/>
                    <a:gd name="connsiteY170" fmla="*/ 876123 h 2258295"/>
                    <a:gd name="connsiteX171" fmla="*/ 561804 w 691248"/>
                    <a:gd name="connsiteY171" fmla="*/ 855739 h 2258295"/>
                    <a:gd name="connsiteX172" fmla="*/ 561994 w 691248"/>
                    <a:gd name="connsiteY172" fmla="*/ 775825 h 2258295"/>
                    <a:gd name="connsiteX173" fmla="*/ 134798 w 691248"/>
                    <a:gd name="connsiteY173" fmla="*/ 702577 h 2258295"/>
                    <a:gd name="connsiteX174" fmla="*/ 132798 w 691248"/>
                    <a:gd name="connsiteY174" fmla="*/ 755822 h 2258295"/>
                    <a:gd name="connsiteX175" fmla="*/ 121368 w 691248"/>
                    <a:gd name="connsiteY175" fmla="*/ 951370 h 2258295"/>
                    <a:gd name="connsiteX176" fmla="*/ 92316 w 691248"/>
                    <a:gd name="connsiteY176" fmla="*/ 1123106 h 2258295"/>
                    <a:gd name="connsiteX177" fmla="*/ 102603 w 691248"/>
                    <a:gd name="connsiteY177" fmla="*/ 1191210 h 2258295"/>
                    <a:gd name="connsiteX178" fmla="*/ 130035 w 691248"/>
                    <a:gd name="connsiteY178" fmla="*/ 1231786 h 2258295"/>
                    <a:gd name="connsiteX179" fmla="*/ 135846 w 691248"/>
                    <a:gd name="connsiteY179" fmla="*/ 1238073 h 2258295"/>
                    <a:gd name="connsiteX180" fmla="*/ 135846 w 691248"/>
                    <a:gd name="connsiteY180" fmla="*/ 1177684 h 2258295"/>
                    <a:gd name="connsiteX181" fmla="*/ 136036 w 691248"/>
                    <a:gd name="connsiteY181" fmla="*/ 1140918 h 2258295"/>
                    <a:gd name="connsiteX182" fmla="*/ 136608 w 691248"/>
                    <a:gd name="connsiteY182" fmla="*/ 1112438 h 2258295"/>
                    <a:gd name="connsiteX183" fmla="*/ 141084 w 691248"/>
                    <a:gd name="connsiteY183" fmla="*/ 1044430 h 2258295"/>
                    <a:gd name="connsiteX184" fmla="*/ 177184 w 691248"/>
                    <a:gd name="connsiteY184" fmla="*/ 912032 h 2258295"/>
                    <a:gd name="connsiteX185" fmla="*/ 184042 w 691248"/>
                    <a:gd name="connsiteY185" fmla="*/ 795827 h 2258295"/>
                    <a:gd name="connsiteX186" fmla="*/ 139179 w 691248"/>
                    <a:gd name="connsiteY186" fmla="*/ 643141 h 2258295"/>
                    <a:gd name="connsiteX187" fmla="*/ 137084 w 691248"/>
                    <a:gd name="connsiteY187" fmla="*/ 631807 h 2258295"/>
                    <a:gd name="connsiteX188" fmla="*/ 134703 w 691248"/>
                    <a:gd name="connsiteY188" fmla="*/ 632378 h 2258295"/>
                    <a:gd name="connsiteX189" fmla="*/ 134703 w 691248"/>
                    <a:gd name="connsiteY189" fmla="*/ 702577 h 22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691248" h="2258295">
                      <a:moveTo>
                        <a:pt x="439122" y="239758"/>
                      </a:moveTo>
                      <a:cubicBezTo>
                        <a:pt x="438264" y="241758"/>
                        <a:pt x="437407" y="243758"/>
                        <a:pt x="436550" y="245758"/>
                      </a:cubicBezTo>
                      <a:cubicBezTo>
                        <a:pt x="434169" y="247854"/>
                        <a:pt x="430740" y="249473"/>
                        <a:pt x="429501" y="252045"/>
                      </a:cubicBezTo>
                      <a:cubicBezTo>
                        <a:pt x="420548" y="271381"/>
                        <a:pt x="426263" y="292050"/>
                        <a:pt x="425215" y="312148"/>
                      </a:cubicBezTo>
                      <a:cubicBezTo>
                        <a:pt x="425120" y="314243"/>
                        <a:pt x="429406" y="316529"/>
                        <a:pt x="431692" y="318815"/>
                      </a:cubicBezTo>
                      <a:cubicBezTo>
                        <a:pt x="446075" y="326435"/>
                        <a:pt x="460839" y="333388"/>
                        <a:pt x="474745" y="341866"/>
                      </a:cubicBezTo>
                      <a:cubicBezTo>
                        <a:pt x="501701" y="358153"/>
                        <a:pt x="527895" y="374251"/>
                        <a:pt x="560851" y="377203"/>
                      </a:cubicBezTo>
                      <a:cubicBezTo>
                        <a:pt x="589902" y="379870"/>
                        <a:pt x="612381" y="398063"/>
                        <a:pt x="632479" y="418066"/>
                      </a:cubicBezTo>
                      <a:cubicBezTo>
                        <a:pt x="664483" y="450070"/>
                        <a:pt x="683057" y="487979"/>
                        <a:pt x="680771" y="534175"/>
                      </a:cubicBezTo>
                      <a:cubicBezTo>
                        <a:pt x="678771" y="573514"/>
                        <a:pt x="675723" y="612852"/>
                        <a:pt x="674103" y="652190"/>
                      </a:cubicBezTo>
                      <a:cubicBezTo>
                        <a:pt x="673151" y="674955"/>
                        <a:pt x="674294" y="697815"/>
                        <a:pt x="674484" y="720580"/>
                      </a:cubicBezTo>
                      <a:cubicBezTo>
                        <a:pt x="674484" y="721532"/>
                        <a:pt x="674484" y="722389"/>
                        <a:pt x="674484" y="723342"/>
                      </a:cubicBezTo>
                      <a:cubicBezTo>
                        <a:pt x="674484" y="728581"/>
                        <a:pt x="674675" y="733724"/>
                        <a:pt x="674675" y="738963"/>
                      </a:cubicBezTo>
                      <a:cubicBezTo>
                        <a:pt x="674675" y="745154"/>
                        <a:pt x="674580" y="751345"/>
                        <a:pt x="674484" y="757537"/>
                      </a:cubicBezTo>
                      <a:cubicBezTo>
                        <a:pt x="674580" y="763537"/>
                        <a:pt x="674675" y="769538"/>
                        <a:pt x="674770" y="775539"/>
                      </a:cubicBezTo>
                      <a:cubicBezTo>
                        <a:pt x="675151" y="781730"/>
                        <a:pt x="675532" y="787921"/>
                        <a:pt x="675913" y="794113"/>
                      </a:cubicBezTo>
                      <a:cubicBezTo>
                        <a:pt x="676104" y="799923"/>
                        <a:pt x="676294" y="805733"/>
                        <a:pt x="676484" y="811543"/>
                      </a:cubicBezTo>
                      <a:cubicBezTo>
                        <a:pt x="676675" y="820211"/>
                        <a:pt x="675818" y="829069"/>
                        <a:pt x="677247" y="837642"/>
                      </a:cubicBezTo>
                      <a:cubicBezTo>
                        <a:pt x="680961" y="860216"/>
                        <a:pt x="687724" y="882505"/>
                        <a:pt x="689343" y="905174"/>
                      </a:cubicBezTo>
                      <a:cubicBezTo>
                        <a:pt x="691439" y="935464"/>
                        <a:pt x="689820" y="965944"/>
                        <a:pt x="689915" y="996328"/>
                      </a:cubicBezTo>
                      <a:cubicBezTo>
                        <a:pt x="689915" y="1000424"/>
                        <a:pt x="690772" y="1004520"/>
                        <a:pt x="691248" y="1008616"/>
                      </a:cubicBezTo>
                      <a:cubicBezTo>
                        <a:pt x="691153" y="1010330"/>
                        <a:pt x="691058" y="1011949"/>
                        <a:pt x="690963" y="1013664"/>
                      </a:cubicBezTo>
                      <a:cubicBezTo>
                        <a:pt x="690677" y="1016045"/>
                        <a:pt x="690391" y="1018331"/>
                        <a:pt x="690105" y="1020712"/>
                      </a:cubicBezTo>
                      <a:cubicBezTo>
                        <a:pt x="690105" y="1022046"/>
                        <a:pt x="690010" y="1023379"/>
                        <a:pt x="689915" y="1024808"/>
                      </a:cubicBezTo>
                      <a:cubicBezTo>
                        <a:pt x="688391" y="1027761"/>
                        <a:pt x="685629" y="1030714"/>
                        <a:pt x="685533" y="1033762"/>
                      </a:cubicBezTo>
                      <a:cubicBezTo>
                        <a:pt x="685248" y="1060717"/>
                        <a:pt x="685533" y="1087578"/>
                        <a:pt x="685533" y="1114534"/>
                      </a:cubicBezTo>
                      <a:cubicBezTo>
                        <a:pt x="684771" y="1122439"/>
                        <a:pt x="684962" y="1130631"/>
                        <a:pt x="682962" y="1138251"/>
                      </a:cubicBezTo>
                      <a:cubicBezTo>
                        <a:pt x="673151" y="1175779"/>
                        <a:pt x="683914" y="1212927"/>
                        <a:pt x="683914" y="1250265"/>
                      </a:cubicBezTo>
                      <a:cubicBezTo>
                        <a:pt x="683914" y="1268172"/>
                        <a:pt x="687057" y="1286269"/>
                        <a:pt x="684581" y="1303700"/>
                      </a:cubicBezTo>
                      <a:cubicBezTo>
                        <a:pt x="683057" y="1314749"/>
                        <a:pt x="674770" y="1325417"/>
                        <a:pt x="667722" y="1334942"/>
                      </a:cubicBezTo>
                      <a:cubicBezTo>
                        <a:pt x="654958" y="1351992"/>
                        <a:pt x="635432" y="1358374"/>
                        <a:pt x="616001" y="1364089"/>
                      </a:cubicBezTo>
                      <a:cubicBezTo>
                        <a:pt x="606952" y="1366756"/>
                        <a:pt x="597522" y="1368280"/>
                        <a:pt x="588283" y="1370661"/>
                      </a:cubicBezTo>
                      <a:cubicBezTo>
                        <a:pt x="582092" y="1372185"/>
                        <a:pt x="577710" y="1370661"/>
                        <a:pt x="575805" y="1364279"/>
                      </a:cubicBezTo>
                      <a:cubicBezTo>
                        <a:pt x="570567" y="1347420"/>
                        <a:pt x="563804" y="1330656"/>
                        <a:pt x="573329" y="1312844"/>
                      </a:cubicBezTo>
                      <a:cubicBezTo>
                        <a:pt x="575805" y="1308272"/>
                        <a:pt x="576948" y="1302652"/>
                        <a:pt x="577329" y="1297509"/>
                      </a:cubicBezTo>
                      <a:cubicBezTo>
                        <a:pt x="578187" y="1286746"/>
                        <a:pt x="581997" y="1274173"/>
                        <a:pt x="564375" y="1272363"/>
                      </a:cubicBezTo>
                      <a:cubicBezTo>
                        <a:pt x="561232" y="1272077"/>
                        <a:pt x="558470" y="1268362"/>
                        <a:pt x="553898" y="1264933"/>
                      </a:cubicBezTo>
                      <a:cubicBezTo>
                        <a:pt x="553517" y="1270267"/>
                        <a:pt x="553041" y="1274268"/>
                        <a:pt x="552945" y="1278173"/>
                      </a:cubicBezTo>
                      <a:cubicBezTo>
                        <a:pt x="551802" y="1339895"/>
                        <a:pt x="544373" y="1400855"/>
                        <a:pt x="528752" y="1460672"/>
                      </a:cubicBezTo>
                      <a:cubicBezTo>
                        <a:pt x="518751" y="1498772"/>
                        <a:pt x="507606" y="1536586"/>
                        <a:pt x="497224" y="1574591"/>
                      </a:cubicBezTo>
                      <a:cubicBezTo>
                        <a:pt x="495129" y="1582211"/>
                        <a:pt x="494271" y="1590307"/>
                        <a:pt x="492938" y="1598118"/>
                      </a:cubicBezTo>
                      <a:cubicBezTo>
                        <a:pt x="491604" y="1600785"/>
                        <a:pt x="489128" y="1603547"/>
                        <a:pt x="489033" y="1606214"/>
                      </a:cubicBezTo>
                      <a:cubicBezTo>
                        <a:pt x="488747" y="1628407"/>
                        <a:pt x="488652" y="1650601"/>
                        <a:pt x="489033" y="1672794"/>
                      </a:cubicBezTo>
                      <a:cubicBezTo>
                        <a:pt x="489033" y="1676032"/>
                        <a:pt x="491604" y="1679271"/>
                        <a:pt x="493033" y="1682509"/>
                      </a:cubicBezTo>
                      <a:cubicBezTo>
                        <a:pt x="500082" y="1722514"/>
                        <a:pt x="507606" y="1762424"/>
                        <a:pt x="513893" y="1802524"/>
                      </a:cubicBezTo>
                      <a:cubicBezTo>
                        <a:pt x="521132" y="1848340"/>
                        <a:pt x="515607" y="1893488"/>
                        <a:pt x="502463" y="1937684"/>
                      </a:cubicBezTo>
                      <a:cubicBezTo>
                        <a:pt x="483889" y="1999882"/>
                        <a:pt x="464458" y="2061890"/>
                        <a:pt x="445599" y="2123993"/>
                      </a:cubicBezTo>
                      <a:cubicBezTo>
                        <a:pt x="442836" y="2133042"/>
                        <a:pt x="440455" y="2142281"/>
                        <a:pt x="438836" y="2151616"/>
                      </a:cubicBezTo>
                      <a:cubicBezTo>
                        <a:pt x="434835" y="2175333"/>
                        <a:pt x="446551" y="2193621"/>
                        <a:pt x="460839" y="2210385"/>
                      </a:cubicBezTo>
                      <a:cubicBezTo>
                        <a:pt x="467697" y="2218386"/>
                        <a:pt x="475793" y="2225625"/>
                        <a:pt x="484461" y="2231626"/>
                      </a:cubicBezTo>
                      <a:cubicBezTo>
                        <a:pt x="493414" y="2237817"/>
                        <a:pt x="497510" y="2244961"/>
                        <a:pt x="495414" y="2255629"/>
                      </a:cubicBezTo>
                      <a:cubicBezTo>
                        <a:pt x="474936" y="2255724"/>
                        <a:pt x="454457" y="2255819"/>
                        <a:pt x="433978" y="2255914"/>
                      </a:cubicBezTo>
                      <a:cubicBezTo>
                        <a:pt x="411975" y="2255914"/>
                        <a:pt x="389973" y="2255629"/>
                        <a:pt x="367970" y="2256010"/>
                      </a:cubicBezTo>
                      <a:cubicBezTo>
                        <a:pt x="359397" y="2256200"/>
                        <a:pt x="355206" y="2254200"/>
                        <a:pt x="356159" y="2244675"/>
                      </a:cubicBezTo>
                      <a:cubicBezTo>
                        <a:pt x="356826" y="2238293"/>
                        <a:pt x="356064" y="2231816"/>
                        <a:pt x="355873" y="2225339"/>
                      </a:cubicBezTo>
                      <a:cubicBezTo>
                        <a:pt x="357111" y="2221053"/>
                        <a:pt x="357683" y="2216386"/>
                        <a:pt x="359778" y="2212671"/>
                      </a:cubicBezTo>
                      <a:cubicBezTo>
                        <a:pt x="375494" y="2185429"/>
                        <a:pt x="379019" y="2156283"/>
                        <a:pt x="375018" y="2125422"/>
                      </a:cubicBezTo>
                      <a:cubicBezTo>
                        <a:pt x="373590" y="2114278"/>
                        <a:pt x="374542" y="2102752"/>
                        <a:pt x="374447" y="2091513"/>
                      </a:cubicBezTo>
                      <a:cubicBezTo>
                        <a:pt x="372923" y="2049222"/>
                        <a:pt x="371494" y="2006931"/>
                        <a:pt x="369970" y="1964735"/>
                      </a:cubicBezTo>
                      <a:cubicBezTo>
                        <a:pt x="369970" y="1963687"/>
                        <a:pt x="369589" y="1962640"/>
                        <a:pt x="369399" y="1961592"/>
                      </a:cubicBezTo>
                      <a:lnTo>
                        <a:pt x="365684" y="1963402"/>
                      </a:lnTo>
                      <a:cubicBezTo>
                        <a:pt x="363303" y="1929493"/>
                        <a:pt x="360921" y="1895584"/>
                        <a:pt x="358731" y="1861675"/>
                      </a:cubicBezTo>
                      <a:cubicBezTo>
                        <a:pt x="357778" y="1847768"/>
                        <a:pt x="356254" y="1833862"/>
                        <a:pt x="356635" y="1819955"/>
                      </a:cubicBezTo>
                      <a:cubicBezTo>
                        <a:pt x="357016" y="1806906"/>
                        <a:pt x="359493" y="1793857"/>
                        <a:pt x="361017" y="1780712"/>
                      </a:cubicBezTo>
                      <a:cubicBezTo>
                        <a:pt x="362541" y="1778140"/>
                        <a:pt x="365208" y="1775473"/>
                        <a:pt x="365303" y="1772902"/>
                      </a:cubicBezTo>
                      <a:cubicBezTo>
                        <a:pt x="365684" y="1753661"/>
                        <a:pt x="365684" y="1734325"/>
                        <a:pt x="365303" y="1715085"/>
                      </a:cubicBezTo>
                      <a:cubicBezTo>
                        <a:pt x="365303" y="1712513"/>
                        <a:pt x="363207" y="1710037"/>
                        <a:pt x="362064" y="1707560"/>
                      </a:cubicBezTo>
                      <a:cubicBezTo>
                        <a:pt x="362731" y="1671556"/>
                        <a:pt x="361874" y="1635361"/>
                        <a:pt x="364541" y="1599451"/>
                      </a:cubicBezTo>
                      <a:cubicBezTo>
                        <a:pt x="368446" y="1545826"/>
                        <a:pt x="369589" y="1492486"/>
                        <a:pt x="362255" y="1439050"/>
                      </a:cubicBezTo>
                      <a:cubicBezTo>
                        <a:pt x="358064" y="1408570"/>
                        <a:pt x="353778" y="1378090"/>
                        <a:pt x="349491" y="1347706"/>
                      </a:cubicBezTo>
                      <a:cubicBezTo>
                        <a:pt x="349015" y="1344372"/>
                        <a:pt x="348063" y="1341133"/>
                        <a:pt x="347301" y="1337895"/>
                      </a:cubicBezTo>
                      <a:cubicBezTo>
                        <a:pt x="346348" y="1337895"/>
                        <a:pt x="345395" y="1337800"/>
                        <a:pt x="344443" y="1337704"/>
                      </a:cubicBezTo>
                      <a:cubicBezTo>
                        <a:pt x="339204" y="1379424"/>
                        <a:pt x="333966" y="1421239"/>
                        <a:pt x="328822" y="1462958"/>
                      </a:cubicBezTo>
                      <a:cubicBezTo>
                        <a:pt x="327584" y="1479151"/>
                        <a:pt x="326441" y="1495343"/>
                        <a:pt x="325203" y="1511440"/>
                      </a:cubicBezTo>
                      <a:cubicBezTo>
                        <a:pt x="325203" y="1520299"/>
                        <a:pt x="325203" y="1529252"/>
                        <a:pt x="325203" y="1538110"/>
                      </a:cubicBezTo>
                      <a:cubicBezTo>
                        <a:pt x="325774" y="1548969"/>
                        <a:pt x="326345" y="1559732"/>
                        <a:pt x="326917" y="1570591"/>
                      </a:cubicBezTo>
                      <a:cubicBezTo>
                        <a:pt x="328441" y="1591831"/>
                        <a:pt x="329870" y="1613167"/>
                        <a:pt x="331394" y="1634408"/>
                      </a:cubicBezTo>
                      <a:cubicBezTo>
                        <a:pt x="331584" y="1656601"/>
                        <a:pt x="331680" y="1678795"/>
                        <a:pt x="331870" y="1701083"/>
                      </a:cubicBezTo>
                      <a:cubicBezTo>
                        <a:pt x="331870" y="1702417"/>
                        <a:pt x="331870" y="1703750"/>
                        <a:pt x="331775" y="1705084"/>
                      </a:cubicBezTo>
                      <a:cubicBezTo>
                        <a:pt x="331394" y="1705750"/>
                        <a:pt x="331108" y="1706417"/>
                        <a:pt x="331108" y="1707179"/>
                      </a:cubicBezTo>
                      <a:cubicBezTo>
                        <a:pt x="330727" y="1725372"/>
                        <a:pt x="329870" y="1743660"/>
                        <a:pt x="330251" y="1761853"/>
                      </a:cubicBezTo>
                      <a:cubicBezTo>
                        <a:pt x="330537" y="1774045"/>
                        <a:pt x="332632" y="1786237"/>
                        <a:pt x="333966" y="1798429"/>
                      </a:cubicBezTo>
                      <a:cubicBezTo>
                        <a:pt x="333966" y="1822908"/>
                        <a:pt x="333775" y="1847482"/>
                        <a:pt x="333680" y="1871962"/>
                      </a:cubicBezTo>
                      <a:cubicBezTo>
                        <a:pt x="331394" y="1903585"/>
                        <a:pt x="329108" y="1935112"/>
                        <a:pt x="327012" y="1966735"/>
                      </a:cubicBezTo>
                      <a:cubicBezTo>
                        <a:pt x="326155" y="1979880"/>
                        <a:pt x="325679" y="1993120"/>
                        <a:pt x="324726" y="2006264"/>
                      </a:cubicBezTo>
                      <a:cubicBezTo>
                        <a:pt x="321774" y="2046174"/>
                        <a:pt x="317678" y="2086084"/>
                        <a:pt x="316059" y="2125993"/>
                      </a:cubicBezTo>
                      <a:cubicBezTo>
                        <a:pt x="314916" y="2155616"/>
                        <a:pt x="316725" y="2184858"/>
                        <a:pt x="332632" y="2212290"/>
                      </a:cubicBezTo>
                      <a:cubicBezTo>
                        <a:pt x="339014" y="2223244"/>
                        <a:pt x="336918" y="2239150"/>
                        <a:pt x="337585" y="2252962"/>
                      </a:cubicBezTo>
                      <a:cubicBezTo>
                        <a:pt x="337585" y="2254581"/>
                        <a:pt x="330632" y="2256486"/>
                        <a:pt x="326822" y="2258296"/>
                      </a:cubicBezTo>
                      <a:cubicBezTo>
                        <a:pt x="322440" y="2257534"/>
                        <a:pt x="318154" y="2256200"/>
                        <a:pt x="313773" y="2256200"/>
                      </a:cubicBezTo>
                      <a:cubicBezTo>
                        <a:pt x="279006" y="2255914"/>
                        <a:pt x="244240" y="2255724"/>
                        <a:pt x="209474" y="2256010"/>
                      </a:cubicBezTo>
                      <a:cubicBezTo>
                        <a:pt x="201854" y="2256010"/>
                        <a:pt x="198234" y="2253724"/>
                        <a:pt x="197663" y="2246294"/>
                      </a:cubicBezTo>
                      <a:cubicBezTo>
                        <a:pt x="198139" y="2244961"/>
                        <a:pt x="198615" y="2243627"/>
                        <a:pt x="198996" y="2242294"/>
                      </a:cubicBezTo>
                      <a:cubicBezTo>
                        <a:pt x="202521" y="2239055"/>
                        <a:pt x="206045" y="2235817"/>
                        <a:pt x="209569" y="2232483"/>
                      </a:cubicBezTo>
                      <a:cubicBezTo>
                        <a:pt x="209569" y="2232483"/>
                        <a:pt x="209760" y="2232292"/>
                        <a:pt x="209760" y="2232292"/>
                      </a:cubicBezTo>
                      <a:cubicBezTo>
                        <a:pt x="211474" y="2231054"/>
                        <a:pt x="213189" y="2229721"/>
                        <a:pt x="214903" y="2228482"/>
                      </a:cubicBezTo>
                      <a:cubicBezTo>
                        <a:pt x="225571" y="2215719"/>
                        <a:pt x="237001" y="2203527"/>
                        <a:pt x="246621" y="2190001"/>
                      </a:cubicBezTo>
                      <a:cubicBezTo>
                        <a:pt x="256813" y="2175523"/>
                        <a:pt x="258147" y="2159045"/>
                        <a:pt x="252717" y="2141995"/>
                      </a:cubicBezTo>
                      <a:cubicBezTo>
                        <a:pt x="239287" y="2100085"/>
                        <a:pt x="225000" y="2058366"/>
                        <a:pt x="212998" y="2015980"/>
                      </a:cubicBezTo>
                      <a:cubicBezTo>
                        <a:pt x="200330" y="1971117"/>
                        <a:pt x="188900" y="1925873"/>
                        <a:pt x="178899" y="1880344"/>
                      </a:cubicBezTo>
                      <a:cubicBezTo>
                        <a:pt x="169469" y="1837100"/>
                        <a:pt x="178994" y="1794428"/>
                        <a:pt x="188519" y="1752328"/>
                      </a:cubicBezTo>
                      <a:cubicBezTo>
                        <a:pt x="199092" y="1705655"/>
                        <a:pt x="204235" y="1658316"/>
                        <a:pt x="200711" y="1610786"/>
                      </a:cubicBezTo>
                      <a:cubicBezTo>
                        <a:pt x="198901" y="1585831"/>
                        <a:pt x="191472" y="1561161"/>
                        <a:pt x="185280" y="1536682"/>
                      </a:cubicBezTo>
                      <a:cubicBezTo>
                        <a:pt x="176517" y="1502582"/>
                        <a:pt x="165468" y="1468959"/>
                        <a:pt x="157467" y="1434669"/>
                      </a:cubicBezTo>
                      <a:cubicBezTo>
                        <a:pt x="151943" y="1411237"/>
                        <a:pt x="149371" y="1387044"/>
                        <a:pt x="146704" y="1363041"/>
                      </a:cubicBezTo>
                      <a:cubicBezTo>
                        <a:pt x="143180" y="1331418"/>
                        <a:pt x="140799" y="1299700"/>
                        <a:pt x="137941" y="1267696"/>
                      </a:cubicBezTo>
                      <a:cubicBezTo>
                        <a:pt x="130416" y="1270839"/>
                        <a:pt x="122987" y="1273982"/>
                        <a:pt x="112795" y="1278173"/>
                      </a:cubicBezTo>
                      <a:cubicBezTo>
                        <a:pt x="114986" y="1289032"/>
                        <a:pt x="116224" y="1301033"/>
                        <a:pt x="120034" y="1312082"/>
                      </a:cubicBezTo>
                      <a:cubicBezTo>
                        <a:pt x="126225" y="1329799"/>
                        <a:pt x="124225" y="1346563"/>
                        <a:pt x="117939" y="1363327"/>
                      </a:cubicBezTo>
                      <a:cubicBezTo>
                        <a:pt x="116700" y="1366565"/>
                        <a:pt x="111938" y="1371328"/>
                        <a:pt x="109747" y="1370851"/>
                      </a:cubicBezTo>
                      <a:cubicBezTo>
                        <a:pt x="82029" y="1364946"/>
                        <a:pt x="53359" y="1361326"/>
                        <a:pt x="31261" y="1340562"/>
                      </a:cubicBezTo>
                      <a:cubicBezTo>
                        <a:pt x="12306" y="1322750"/>
                        <a:pt x="2972" y="1302367"/>
                        <a:pt x="7830" y="1275411"/>
                      </a:cubicBezTo>
                      <a:cubicBezTo>
                        <a:pt x="11068" y="1257218"/>
                        <a:pt x="10401" y="1238359"/>
                        <a:pt x="11354" y="1219785"/>
                      </a:cubicBezTo>
                      <a:cubicBezTo>
                        <a:pt x="12878" y="1190257"/>
                        <a:pt x="13354" y="1161111"/>
                        <a:pt x="9925" y="1131298"/>
                      </a:cubicBezTo>
                      <a:cubicBezTo>
                        <a:pt x="781" y="1052812"/>
                        <a:pt x="-933" y="973754"/>
                        <a:pt x="400" y="894792"/>
                      </a:cubicBezTo>
                      <a:cubicBezTo>
                        <a:pt x="686" y="879933"/>
                        <a:pt x="5544" y="864979"/>
                        <a:pt x="9163" y="850310"/>
                      </a:cubicBezTo>
                      <a:cubicBezTo>
                        <a:pt x="19355" y="808400"/>
                        <a:pt x="18783" y="765823"/>
                        <a:pt x="18688" y="723247"/>
                      </a:cubicBezTo>
                      <a:cubicBezTo>
                        <a:pt x="18688" y="709435"/>
                        <a:pt x="18783" y="695719"/>
                        <a:pt x="18879" y="681908"/>
                      </a:cubicBezTo>
                      <a:cubicBezTo>
                        <a:pt x="18879" y="678955"/>
                        <a:pt x="18783" y="676003"/>
                        <a:pt x="18688" y="672955"/>
                      </a:cubicBezTo>
                      <a:cubicBezTo>
                        <a:pt x="19450" y="668287"/>
                        <a:pt x="26594" y="663525"/>
                        <a:pt x="18498" y="659048"/>
                      </a:cubicBezTo>
                      <a:cubicBezTo>
                        <a:pt x="15450" y="623329"/>
                        <a:pt x="11163" y="587611"/>
                        <a:pt x="9639" y="551701"/>
                      </a:cubicBezTo>
                      <a:cubicBezTo>
                        <a:pt x="7258" y="495504"/>
                        <a:pt x="26594" y="447498"/>
                        <a:pt x="69171" y="409874"/>
                      </a:cubicBezTo>
                      <a:cubicBezTo>
                        <a:pt x="93174" y="388633"/>
                        <a:pt x="120891" y="377584"/>
                        <a:pt x="153086" y="372536"/>
                      </a:cubicBezTo>
                      <a:cubicBezTo>
                        <a:pt x="172803" y="369488"/>
                        <a:pt x="191186" y="356534"/>
                        <a:pt x="209664" y="347104"/>
                      </a:cubicBezTo>
                      <a:cubicBezTo>
                        <a:pt x="226524" y="338437"/>
                        <a:pt x="242907" y="328626"/>
                        <a:pt x="259194" y="318815"/>
                      </a:cubicBezTo>
                      <a:cubicBezTo>
                        <a:pt x="261861" y="317196"/>
                        <a:pt x="264624" y="313291"/>
                        <a:pt x="264719" y="310338"/>
                      </a:cubicBezTo>
                      <a:cubicBezTo>
                        <a:pt x="265290" y="286240"/>
                        <a:pt x="268910" y="261665"/>
                        <a:pt x="253479" y="239758"/>
                      </a:cubicBezTo>
                      <a:cubicBezTo>
                        <a:pt x="249574" y="234233"/>
                        <a:pt x="247860" y="226327"/>
                        <a:pt x="247288" y="219279"/>
                      </a:cubicBezTo>
                      <a:cubicBezTo>
                        <a:pt x="246526" y="210421"/>
                        <a:pt x="244050" y="204325"/>
                        <a:pt x="238049" y="196800"/>
                      </a:cubicBezTo>
                      <a:cubicBezTo>
                        <a:pt x="231477" y="188608"/>
                        <a:pt x="230238" y="175178"/>
                        <a:pt x="228810" y="163843"/>
                      </a:cubicBezTo>
                      <a:cubicBezTo>
                        <a:pt x="227381" y="151842"/>
                        <a:pt x="228810" y="139459"/>
                        <a:pt x="228333" y="127363"/>
                      </a:cubicBezTo>
                      <a:cubicBezTo>
                        <a:pt x="227952" y="118790"/>
                        <a:pt x="230334" y="114409"/>
                        <a:pt x="239763" y="115075"/>
                      </a:cubicBezTo>
                      <a:cubicBezTo>
                        <a:pt x="242240" y="115266"/>
                        <a:pt x="244812" y="112408"/>
                        <a:pt x="247383" y="110980"/>
                      </a:cubicBezTo>
                      <a:cubicBezTo>
                        <a:pt x="247574" y="110694"/>
                        <a:pt x="248050" y="110408"/>
                        <a:pt x="248050" y="110218"/>
                      </a:cubicBezTo>
                      <a:cubicBezTo>
                        <a:pt x="248050" y="109551"/>
                        <a:pt x="247764" y="108979"/>
                        <a:pt x="247574" y="108408"/>
                      </a:cubicBezTo>
                      <a:cubicBezTo>
                        <a:pt x="247574" y="106979"/>
                        <a:pt x="247574" y="105550"/>
                        <a:pt x="247479" y="104122"/>
                      </a:cubicBezTo>
                      <a:cubicBezTo>
                        <a:pt x="248050" y="87358"/>
                        <a:pt x="248717" y="70689"/>
                        <a:pt x="249288" y="53925"/>
                      </a:cubicBezTo>
                      <a:cubicBezTo>
                        <a:pt x="256432" y="26207"/>
                        <a:pt x="275577" y="10396"/>
                        <a:pt x="302247" y="5062"/>
                      </a:cubicBezTo>
                      <a:cubicBezTo>
                        <a:pt x="335585" y="-1606"/>
                        <a:pt x="369399" y="-2844"/>
                        <a:pt x="402260" y="8491"/>
                      </a:cubicBezTo>
                      <a:cubicBezTo>
                        <a:pt x="418929" y="14301"/>
                        <a:pt x="432644" y="23921"/>
                        <a:pt x="439026" y="41542"/>
                      </a:cubicBezTo>
                      <a:cubicBezTo>
                        <a:pt x="440455" y="45638"/>
                        <a:pt x="441884" y="49639"/>
                        <a:pt x="443313" y="53734"/>
                      </a:cubicBezTo>
                      <a:cubicBezTo>
                        <a:pt x="443694" y="54306"/>
                        <a:pt x="443789" y="54877"/>
                        <a:pt x="443598" y="55544"/>
                      </a:cubicBezTo>
                      <a:cubicBezTo>
                        <a:pt x="443503" y="73356"/>
                        <a:pt x="442932" y="91263"/>
                        <a:pt x="443598" y="109075"/>
                      </a:cubicBezTo>
                      <a:cubicBezTo>
                        <a:pt x="443694" y="113075"/>
                        <a:pt x="448456" y="120600"/>
                        <a:pt x="449885" y="120314"/>
                      </a:cubicBezTo>
                      <a:cubicBezTo>
                        <a:pt x="462458" y="117933"/>
                        <a:pt x="461219" y="126315"/>
                        <a:pt x="461505" y="133840"/>
                      </a:cubicBezTo>
                      <a:cubicBezTo>
                        <a:pt x="461982" y="145174"/>
                        <a:pt x="462267" y="156509"/>
                        <a:pt x="462744" y="167844"/>
                      </a:cubicBezTo>
                      <a:cubicBezTo>
                        <a:pt x="462648" y="169558"/>
                        <a:pt x="462458" y="171368"/>
                        <a:pt x="462363" y="173083"/>
                      </a:cubicBezTo>
                      <a:cubicBezTo>
                        <a:pt x="462172" y="173940"/>
                        <a:pt x="461982" y="174702"/>
                        <a:pt x="461791" y="175559"/>
                      </a:cubicBezTo>
                      <a:cubicBezTo>
                        <a:pt x="461696" y="176893"/>
                        <a:pt x="461601" y="178226"/>
                        <a:pt x="461505" y="179560"/>
                      </a:cubicBezTo>
                      <a:cubicBezTo>
                        <a:pt x="443979" y="195943"/>
                        <a:pt x="441598" y="217945"/>
                        <a:pt x="439217" y="239948"/>
                      </a:cubicBezTo>
                      <a:close/>
                      <a:moveTo>
                        <a:pt x="561899" y="775729"/>
                      </a:moveTo>
                      <a:cubicBezTo>
                        <a:pt x="561899" y="752869"/>
                        <a:pt x="562089" y="730105"/>
                        <a:pt x="561804" y="707245"/>
                      </a:cubicBezTo>
                      <a:cubicBezTo>
                        <a:pt x="561804" y="704101"/>
                        <a:pt x="559232" y="701053"/>
                        <a:pt x="557898" y="697910"/>
                      </a:cubicBezTo>
                      <a:lnTo>
                        <a:pt x="557898" y="636950"/>
                      </a:lnTo>
                      <a:cubicBezTo>
                        <a:pt x="550755" y="652762"/>
                        <a:pt x="546278" y="669049"/>
                        <a:pt x="541515" y="685242"/>
                      </a:cubicBezTo>
                      <a:cubicBezTo>
                        <a:pt x="529895" y="725247"/>
                        <a:pt x="518179" y="765252"/>
                        <a:pt x="506559" y="805257"/>
                      </a:cubicBezTo>
                      <a:cubicBezTo>
                        <a:pt x="505225" y="807257"/>
                        <a:pt x="502939" y="809257"/>
                        <a:pt x="502844" y="811353"/>
                      </a:cubicBezTo>
                      <a:cubicBezTo>
                        <a:pt x="502558" y="829927"/>
                        <a:pt x="502558" y="848500"/>
                        <a:pt x="502844" y="867074"/>
                      </a:cubicBezTo>
                      <a:cubicBezTo>
                        <a:pt x="502844" y="869360"/>
                        <a:pt x="505511" y="871646"/>
                        <a:pt x="507035" y="873932"/>
                      </a:cubicBezTo>
                      <a:cubicBezTo>
                        <a:pt x="516941" y="909841"/>
                        <a:pt x="526085" y="945941"/>
                        <a:pt x="537039" y="981469"/>
                      </a:cubicBezTo>
                      <a:cubicBezTo>
                        <a:pt x="549421" y="1021760"/>
                        <a:pt x="558756" y="1062146"/>
                        <a:pt x="555327" y="1104723"/>
                      </a:cubicBezTo>
                      <a:cubicBezTo>
                        <a:pt x="554850" y="1110343"/>
                        <a:pt x="555708" y="1116058"/>
                        <a:pt x="555708" y="1121773"/>
                      </a:cubicBezTo>
                      <a:cubicBezTo>
                        <a:pt x="555708" y="1147014"/>
                        <a:pt x="555708" y="1172350"/>
                        <a:pt x="555708" y="1197592"/>
                      </a:cubicBezTo>
                      <a:cubicBezTo>
                        <a:pt x="555708" y="1210546"/>
                        <a:pt x="555708" y="1223500"/>
                        <a:pt x="555708" y="1236454"/>
                      </a:cubicBezTo>
                      <a:cubicBezTo>
                        <a:pt x="561137" y="1234072"/>
                        <a:pt x="564280" y="1231310"/>
                        <a:pt x="566471" y="1227976"/>
                      </a:cubicBezTo>
                      <a:cubicBezTo>
                        <a:pt x="574758" y="1215689"/>
                        <a:pt x="582568" y="1203116"/>
                        <a:pt x="590855" y="1190829"/>
                      </a:cubicBezTo>
                      <a:cubicBezTo>
                        <a:pt x="601713" y="1174636"/>
                        <a:pt x="605619" y="1157015"/>
                        <a:pt x="602666" y="1137870"/>
                      </a:cubicBezTo>
                      <a:cubicBezTo>
                        <a:pt x="598665" y="1111962"/>
                        <a:pt x="594284" y="1086149"/>
                        <a:pt x="590188" y="1060241"/>
                      </a:cubicBezTo>
                      <a:cubicBezTo>
                        <a:pt x="583616" y="1018236"/>
                        <a:pt x="577234" y="976231"/>
                        <a:pt x="570757" y="934321"/>
                      </a:cubicBezTo>
                      <a:cubicBezTo>
                        <a:pt x="570852" y="922224"/>
                        <a:pt x="572091" y="909937"/>
                        <a:pt x="570757" y="897935"/>
                      </a:cubicBezTo>
                      <a:cubicBezTo>
                        <a:pt x="569900" y="890410"/>
                        <a:pt x="565328" y="883362"/>
                        <a:pt x="562375" y="876123"/>
                      </a:cubicBezTo>
                      <a:cubicBezTo>
                        <a:pt x="562185" y="869360"/>
                        <a:pt x="561994" y="862502"/>
                        <a:pt x="561804" y="855739"/>
                      </a:cubicBezTo>
                      <a:cubicBezTo>
                        <a:pt x="561804" y="829069"/>
                        <a:pt x="561899" y="802495"/>
                        <a:pt x="561994" y="775825"/>
                      </a:cubicBezTo>
                      <a:close/>
                      <a:moveTo>
                        <a:pt x="134798" y="702577"/>
                      </a:moveTo>
                      <a:cubicBezTo>
                        <a:pt x="134131" y="720294"/>
                        <a:pt x="132702" y="738106"/>
                        <a:pt x="132798" y="755822"/>
                      </a:cubicBezTo>
                      <a:cubicBezTo>
                        <a:pt x="133179" y="821259"/>
                        <a:pt x="132321" y="886600"/>
                        <a:pt x="121368" y="951370"/>
                      </a:cubicBezTo>
                      <a:cubicBezTo>
                        <a:pt x="111747" y="1008616"/>
                        <a:pt x="102508" y="1065956"/>
                        <a:pt x="92316" y="1123106"/>
                      </a:cubicBezTo>
                      <a:cubicBezTo>
                        <a:pt x="88030" y="1147300"/>
                        <a:pt x="86506" y="1170160"/>
                        <a:pt x="102603" y="1191210"/>
                      </a:cubicBezTo>
                      <a:cubicBezTo>
                        <a:pt x="112509" y="1204164"/>
                        <a:pt x="120891" y="1218261"/>
                        <a:pt x="130035" y="1231786"/>
                      </a:cubicBezTo>
                      <a:cubicBezTo>
                        <a:pt x="131559" y="1233977"/>
                        <a:pt x="133655" y="1235787"/>
                        <a:pt x="135846" y="1238073"/>
                      </a:cubicBezTo>
                      <a:lnTo>
                        <a:pt x="135846" y="1177684"/>
                      </a:lnTo>
                      <a:cubicBezTo>
                        <a:pt x="135846" y="1165397"/>
                        <a:pt x="135941" y="1153205"/>
                        <a:pt x="136036" y="1140918"/>
                      </a:cubicBezTo>
                      <a:cubicBezTo>
                        <a:pt x="136227" y="1131393"/>
                        <a:pt x="136131" y="1121963"/>
                        <a:pt x="136608" y="1112438"/>
                      </a:cubicBezTo>
                      <a:cubicBezTo>
                        <a:pt x="137751" y="1089769"/>
                        <a:pt x="136131" y="1066337"/>
                        <a:pt x="141084" y="1044430"/>
                      </a:cubicBezTo>
                      <a:cubicBezTo>
                        <a:pt x="151181" y="999853"/>
                        <a:pt x="164325" y="955942"/>
                        <a:pt x="177184" y="912032"/>
                      </a:cubicBezTo>
                      <a:cubicBezTo>
                        <a:pt x="188424" y="873646"/>
                        <a:pt x="193472" y="834403"/>
                        <a:pt x="184042" y="795827"/>
                      </a:cubicBezTo>
                      <a:cubicBezTo>
                        <a:pt x="171469" y="744392"/>
                        <a:pt x="154324" y="694005"/>
                        <a:pt x="139179" y="643141"/>
                      </a:cubicBezTo>
                      <a:cubicBezTo>
                        <a:pt x="138513" y="639331"/>
                        <a:pt x="137846" y="635617"/>
                        <a:pt x="137084" y="631807"/>
                      </a:cubicBezTo>
                      <a:cubicBezTo>
                        <a:pt x="136322" y="631997"/>
                        <a:pt x="135560" y="632188"/>
                        <a:pt x="134703" y="632378"/>
                      </a:cubicBezTo>
                      <a:lnTo>
                        <a:pt x="134703" y="702577"/>
                      </a:lnTo>
                      <a:close/>
                    </a:path>
                  </a:pathLst>
                </a:custGeom>
                <a:solidFill>
                  <a:srgbClr val="9DB0AC"/>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nvGrpSpPr>
              <p:cNvPr id="7" name="Group 6">
                <a:extLst>
                  <a:ext uri="{FF2B5EF4-FFF2-40B4-BE49-F238E27FC236}">
                    <a16:creationId xmlns:a16="http://schemas.microsoft.com/office/drawing/2014/main" id="{719A67BF-92F2-4969-375B-FCC555E72BC9}"/>
                  </a:ext>
                </a:extLst>
              </p:cNvPr>
              <p:cNvGrpSpPr/>
              <p:nvPr/>
            </p:nvGrpSpPr>
            <p:grpSpPr>
              <a:xfrm>
                <a:off x="8626121" y="1814947"/>
                <a:ext cx="3104701" cy="1828800"/>
                <a:chOff x="8626121" y="1814947"/>
                <a:chExt cx="3104701" cy="1828800"/>
              </a:xfrm>
            </p:grpSpPr>
            <p:sp>
              <p:nvSpPr>
                <p:cNvPr id="16" name="TextBox 15">
                  <a:extLst>
                    <a:ext uri="{FF2B5EF4-FFF2-40B4-BE49-F238E27FC236}">
                      <a16:creationId xmlns:a16="http://schemas.microsoft.com/office/drawing/2014/main" id="{8A6573D1-F062-4716-367B-0BCB2520D5AC}"/>
                    </a:ext>
                  </a:extLst>
                </p:cNvPr>
                <p:cNvSpPr txBox="1"/>
                <p:nvPr/>
              </p:nvSpPr>
              <p:spPr>
                <a:xfrm>
                  <a:off x="8626121" y="1814947"/>
                  <a:ext cx="2869892" cy="1828800"/>
                </a:xfrm>
                <a:prstGeom prst="roundRect">
                  <a:avLst>
                    <a:gd name="adj" fmla="val 8471"/>
                  </a:avLst>
                </a:prstGeom>
                <a:gradFill>
                  <a:gsLst>
                    <a:gs pos="100000">
                      <a:srgbClr val="9DB0AC">
                        <a:lumMod val="40000"/>
                        <a:lumOff val="60000"/>
                        <a:alpha val="0"/>
                      </a:srgbClr>
                    </a:gs>
                    <a:gs pos="28000">
                      <a:schemeClr val="bg2">
                        <a:lumMod val="40000"/>
                        <a:lumOff val="60000"/>
                      </a:schemeClr>
                    </a:gs>
                  </a:gsLst>
                  <a:lin ang="10800000" scaled="1"/>
                </a:gradFill>
              </p:spPr>
              <p:txBody>
                <a:bodyPr wrap="square" lIns="360000" tIns="91440" bIns="91440" rtlCol="0" anchor="ctr">
                  <a:noAutofit/>
                </a:bodyPr>
                <a:lstStyle/>
                <a:p>
                  <a:pPr marL="0" marR="0" lvl="0" indent="0" defTabSz="457200" eaLnBrk="1" fontAlgn="auto" latinLnBrk="0" hangingPunct="1">
                    <a:lnSpc>
                      <a:spcPct val="100000"/>
                    </a:lnSpc>
                    <a:spcBef>
                      <a:spcPts val="0"/>
                    </a:spcBef>
                    <a:spcAft>
                      <a:spcPts val="300"/>
                    </a:spcAft>
                    <a:buClrTx/>
                    <a:buSzTx/>
                    <a:buFontTx/>
                    <a:buNone/>
                    <a:tabLst/>
                    <a:defRPr/>
                  </a:pPr>
                  <a:r>
                    <a:rPr kumimoji="0" lang="en-GB" sz="1100" b="1" i="0" u="none" strike="noStrike" kern="0" cap="none" spc="0" normalizeH="0" baseline="0" noProof="0">
                      <a:ln>
                        <a:noFill/>
                      </a:ln>
                      <a:effectLst/>
                      <a:uLnTx/>
                      <a:uFillTx/>
                    </a:rPr>
                    <a:t>Behavioral factors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Physical activity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Sedentary </a:t>
                  </a:r>
                  <a:r>
                    <a:rPr kumimoji="0" lang="en-GB" sz="1100" b="0" i="0" u="none" strike="noStrike" kern="0" cap="none" spc="0" normalizeH="0" baseline="0" noProof="0" err="1">
                      <a:ln>
                        <a:noFill/>
                      </a:ln>
                      <a:effectLst/>
                      <a:uLnTx/>
                      <a:uFillTx/>
                    </a:rPr>
                    <a:t>behavior</a:t>
                  </a:r>
                  <a:endParaRPr kumimoji="0" lang="en-GB" sz="1100" b="0" i="0" u="none" strike="noStrike" kern="0" cap="none" spc="0" normalizeH="0" baseline="0" noProof="0">
                    <a:ln>
                      <a:noFill/>
                    </a:ln>
                    <a:effectLst/>
                    <a:uLnTx/>
                    <a:uFillTx/>
                  </a:endParaRP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Sleep quality/quantity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Dietary patterns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Sodium and potassium intake</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Obesity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Alcohol consumption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Drugs or substances that </a:t>
                  </a:r>
                  <a:br>
                    <a:rPr kumimoji="0" lang="en-GB" sz="1100" b="0" i="0" u="none" strike="noStrike" kern="0" cap="none" spc="0" normalizeH="0" baseline="0" noProof="0">
                      <a:ln>
                        <a:noFill/>
                      </a:ln>
                      <a:effectLst/>
                      <a:uLnTx/>
                      <a:uFillTx/>
                    </a:rPr>
                  </a:br>
                  <a:r>
                    <a:rPr kumimoji="0" lang="en-GB" sz="1100" b="0" i="0" u="none" strike="noStrike" kern="0" cap="none" spc="0" normalizeH="0" baseline="0" noProof="0">
                      <a:ln>
                        <a:noFill/>
                      </a:ln>
                      <a:effectLst/>
                      <a:uLnTx/>
                      <a:uFillTx/>
                    </a:rPr>
                    <a:t>increase BP</a:t>
                  </a:r>
                </a:p>
              </p:txBody>
            </p:sp>
            <p:grpSp>
              <p:nvGrpSpPr>
                <p:cNvPr id="37" name="Group 36">
                  <a:extLst>
                    <a:ext uri="{FF2B5EF4-FFF2-40B4-BE49-F238E27FC236}">
                      <a16:creationId xmlns:a16="http://schemas.microsoft.com/office/drawing/2014/main" id="{82952379-8BD8-F4A3-C67E-C7C29085FB2D}"/>
                    </a:ext>
                  </a:extLst>
                </p:cNvPr>
                <p:cNvGrpSpPr/>
                <p:nvPr/>
              </p:nvGrpSpPr>
              <p:grpSpPr>
                <a:xfrm>
                  <a:off x="11244441" y="2486157"/>
                  <a:ext cx="486381" cy="486381"/>
                  <a:chOff x="10544266" y="2530699"/>
                  <a:chExt cx="486381" cy="486381"/>
                </a:xfrm>
              </p:grpSpPr>
              <p:sp>
                <p:nvSpPr>
                  <p:cNvPr id="38" name="Oval 37">
                    <a:extLst>
                      <a:ext uri="{FF2B5EF4-FFF2-40B4-BE49-F238E27FC236}">
                        <a16:creationId xmlns:a16="http://schemas.microsoft.com/office/drawing/2014/main" id="{29833533-01F0-6797-B783-E48F64B66D85}"/>
                      </a:ext>
                    </a:extLst>
                  </p:cNvPr>
                  <p:cNvSpPr/>
                  <p:nvPr/>
                </p:nvSpPr>
                <p:spPr>
                  <a:xfrm>
                    <a:off x="10544266" y="2530699"/>
                    <a:ext cx="486381" cy="48638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39" name="Group 38">
                    <a:extLst>
                      <a:ext uri="{FF2B5EF4-FFF2-40B4-BE49-F238E27FC236}">
                        <a16:creationId xmlns:a16="http://schemas.microsoft.com/office/drawing/2014/main" id="{ED03D6EA-9FF7-D3CD-42F5-A4FD0647129E}"/>
                      </a:ext>
                    </a:extLst>
                  </p:cNvPr>
                  <p:cNvGrpSpPr/>
                  <p:nvPr/>
                </p:nvGrpSpPr>
                <p:grpSpPr>
                  <a:xfrm>
                    <a:off x="10604261" y="2585615"/>
                    <a:ext cx="376548" cy="376545"/>
                    <a:chOff x="3608979" y="1590675"/>
                    <a:chExt cx="1729740" cy="1729739"/>
                  </a:xfrm>
                  <a:solidFill>
                    <a:srgbClr val="FFFFFF"/>
                  </a:solidFill>
                </p:grpSpPr>
                <p:sp>
                  <p:nvSpPr>
                    <p:cNvPr id="40" name="Freeform: Shape 81">
                      <a:extLst>
                        <a:ext uri="{FF2B5EF4-FFF2-40B4-BE49-F238E27FC236}">
                          <a16:creationId xmlns:a16="http://schemas.microsoft.com/office/drawing/2014/main" id="{6CC03F6F-B3A6-5837-FFAF-3732999F550C}"/>
                        </a:ext>
                      </a:extLst>
                    </p:cNvPr>
                    <p:cNvSpPr/>
                    <p:nvPr/>
                  </p:nvSpPr>
                  <p:spPr>
                    <a:xfrm>
                      <a:off x="4220484" y="2316479"/>
                      <a:ext cx="508635" cy="422910"/>
                    </a:xfrm>
                    <a:custGeom>
                      <a:avLst/>
                      <a:gdLst>
                        <a:gd name="connsiteX0" fmla="*/ 0 w 508635"/>
                        <a:gd name="connsiteY0" fmla="*/ 422910 h 422910"/>
                        <a:gd name="connsiteX1" fmla="*/ 0 w 508635"/>
                        <a:gd name="connsiteY1" fmla="*/ 254318 h 422910"/>
                        <a:gd name="connsiteX2" fmla="*/ 254318 w 508635"/>
                        <a:gd name="connsiteY2" fmla="*/ 0 h 422910"/>
                        <a:gd name="connsiteX3" fmla="*/ 508635 w 508635"/>
                        <a:gd name="connsiteY3" fmla="*/ 254318 h 422910"/>
                        <a:gd name="connsiteX4" fmla="*/ 508635 w 508635"/>
                        <a:gd name="connsiteY4" fmla="*/ 422910 h 422910"/>
                        <a:gd name="connsiteX5" fmla="*/ 952 w 508635"/>
                        <a:gd name="connsiteY5" fmla="*/ 422910 h 4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635" h="422910">
                          <a:moveTo>
                            <a:pt x="0" y="422910"/>
                          </a:moveTo>
                          <a:lnTo>
                            <a:pt x="0" y="254318"/>
                          </a:lnTo>
                          <a:cubicBezTo>
                            <a:pt x="0" y="114300"/>
                            <a:pt x="113348" y="0"/>
                            <a:pt x="254318" y="0"/>
                          </a:cubicBezTo>
                          <a:cubicBezTo>
                            <a:pt x="395288" y="0"/>
                            <a:pt x="508635" y="113348"/>
                            <a:pt x="508635" y="254318"/>
                          </a:cubicBezTo>
                          <a:lnTo>
                            <a:pt x="508635" y="422910"/>
                          </a:lnTo>
                          <a:lnTo>
                            <a:pt x="952" y="42291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1" name="Freeform: Shape 82">
                      <a:extLst>
                        <a:ext uri="{FF2B5EF4-FFF2-40B4-BE49-F238E27FC236}">
                          <a16:creationId xmlns:a16="http://schemas.microsoft.com/office/drawing/2014/main" id="{18438FB0-C46F-FBE1-A186-7E3C78BAB302}"/>
                        </a:ext>
                      </a:extLst>
                    </p:cNvPr>
                    <p:cNvSpPr/>
                    <p:nvPr/>
                  </p:nvSpPr>
                  <p:spPr>
                    <a:xfrm>
                      <a:off x="4323354" y="2009775"/>
                      <a:ext cx="306704" cy="306705"/>
                    </a:xfrm>
                    <a:custGeom>
                      <a:avLst/>
                      <a:gdLst>
                        <a:gd name="connsiteX0" fmla="*/ 306705 w 306704"/>
                        <a:gd name="connsiteY0" fmla="*/ 153352 h 306705"/>
                        <a:gd name="connsiteX1" fmla="*/ 153353 w 306704"/>
                        <a:gd name="connsiteY1" fmla="*/ 306705 h 306705"/>
                        <a:gd name="connsiteX2" fmla="*/ 0 w 306704"/>
                        <a:gd name="connsiteY2" fmla="*/ 153352 h 306705"/>
                        <a:gd name="connsiteX3" fmla="*/ 153353 w 306704"/>
                        <a:gd name="connsiteY3" fmla="*/ 0 h 306705"/>
                        <a:gd name="connsiteX4" fmla="*/ 306705 w 306704"/>
                        <a:gd name="connsiteY4" fmla="*/ 153352 h 30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04" h="306705">
                          <a:moveTo>
                            <a:pt x="306705" y="153352"/>
                          </a:moveTo>
                          <a:cubicBezTo>
                            <a:pt x="306705" y="238047"/>
                            <a:pt x="238047" y="306705"/>
                            <a:pt x="153353" y="306705"/>
                          </a:cubicBezTo>
                          <a:cubicBezTo>
                            <a:pt x="68658" y="306705"/>
                            <a:pt x="0" y="238047"/>
                            <a:pt x="0" y="153352"/>
                          </a:cubicBezTo>
                          <a:cubicBezTo>
                            <a:pt x="0" y="68658"/>
                            <a:pt x="68658" y="0"/>
                            <a:pt x="153353" y="0"/>
                          </a:cubicBezTo>
                          <a:cubicBezTo>
                            <a:pt x="238047" y="0"/>
                            <a:pt x="306705" y="68658"/>
                            <a:pt x="306705" y="153352"/>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2" name="Freeform: Shape 83">
                      <a:extLst>
                        <a:ext uri="{FF2B5EF4-FFF2-40B4-BE49-F238E27FC236}">
                          <a16:creationId xmlns:a16="http://schemas.microsoft.com/office/drawing/2014/main" id="{108F51DA-F6E6-A223-C49E-7E844D5CA99E}"/>
                        </a:ext>
                      </a:extLst>
                    </p:cNvPr>
                    <p:cNvSpPr/>
                    <p:nvPr/>
                  </p:nvSpPr>
                  <p:spPr>
                    <a:xfrm>
                      <a:off x="3764237" y="1732597"/>
                      <a:ext cx="418147" cy="348615"/>
                    </a:xfrm>
                    <a:custGeom>
                      <a:avLst/>
                      <a:gdLst>
                        <a:gd name="connsiteX0" fmla="*/ 88582 w 418147"/>
                        <a:gd name="connsiteY0" fmla="*/ 277178 h 348615"/>
                        <a:gd name="connsiteX1" fmla="*/ 418147 w 418147"/>
                        <a:gd name="connsiteY1" fmla="*/ 277178 h 348615"/>
                        <a:gd name="connsiteX2" fmla="*/ 418147 w 418147"/>
                        <a:gd name="connsiteY2" fmla="*/ 0 h 348615"/>
                        <a:gd name="connsiteX3" fmla="*/ 88582 w 418147"/>
                        <a:gd name="connsiteY3" fmla="*/ 0 h 348615"/>
                        <a:gd name="connsiteX4" fmla="*/ 0 w 418147"/>
                        <a:gd name="connsiteY4" fmla="*/ 71438 h 348615"/>
                        <a:gd name="connsiteX5" fmla="*/ 0 w 418147"/>
                        <a:gd name="connsiteY5" fmla="*/ 348615 h 348615"/>
                        <a:gd name="connsiteX6" fmla="*/ 88582 w 418147"/>
                        <a:gd name="connsiteY6" fmla="*/ 277178 h 34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 h="348615">
                          <a:moveTo>
                            <a:pt x="88582" y="277178"/>
                          </a:moveTo>
                          <a:lnTo>
                            <a:pt x="418147" y="277178"/>
                          </a:lnTo>
                          <a:lnTo>
                            <a:pt x="418147" y="0"/>
                          </a:lnTo>
                          <a:lnTo>
                            <a:pt x="88582" y="0"/>
                          </a:lnTo>
                          <a:cubicBezTo>
                            <a:pt x="39052" y="0"/>
                            <a:pt x="0" y="32385"/>
                            <a:pt x="0" y="71438"/>
                          </a:cubicBezTo>
                          <a:lnTo>
                            <a:pt x="0" y="348615"/>
                          </a:lnTo>
                          <a:cubicBezTo>
                            <a:pt x="0" y="309563"/>
                            <a:pt x="40005" y="277178"/>
                            <a:pt x="88582" y="277178"/>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3" name="Freeform: Shape 84">
                      <a:extLst>
                        <a:ext uri="{FF2B5EF4-FFF2-40B4-BE49-F238E27FC236}">
                          <a16:creationId xmlns:a16="http://schemas.microsoft.com/office/drawing/2014/main" id="{6481D2E5-2AA6-826A-F6E6-39FFCA7B129C}"/>
                        </a:ext>
                      </a:extLst>
                    </p:cNvPr>
                    <p:cNvSpPr/>
                    <p:nvPr/>
                  </p:nvSpPr>
                  <p:spPr>
                    <a:xfrm>
                      <a:off x="3778524" y="2025014"/>
                      <a:ext cx="391477" cy="142875"/>
                    </a:xfrm>
                    <a:custGeom>
                      <a:avLst/>
                      <a:gdLst>
                        <a:gd name="connsiteX0" fmla="*/ 352425 w 391477"/>
                        <a:gd name="connsiteY0" fmla="*/ 71438 h 142875"/>
                        <a:gd name="connsiteX1" fmla="*/ 391478 w 391477"/>
                        <a:gd name="connsiteY1" fmla="*/ 0 h 142875"/>
                        <a:gd name="connsiteX2" fmla="*/ 88582 w 391477"/>
                        <a:gd name="connsiteY2" fmla="*/ 0 h 142875"/>
                        <a:gd name="connsiteX3" fmla="*/ 0 w 391477"/>
                        <a:gd name="connsiteY3" fmla="*/ 71438 h 142875"/>
                        <a:gd name="connsiteX4" fmla="*/ 88582 w 391477"/>
                        <a:gd name="connsiteY4" fmla="*/ 142875 h 142875"/>
                        <a:gd name="connsiteX5" fmla="*/ 391478 w 391477"/>
                        <a:gd name="connsiteY5" fmla="*/ 142875 h 142875"/>
                        <a:gd name="connsiteX6" fmla="*/ 352425 w 391477"/>
                        <a:gd name="connsiteY6" fmla="*/ 7143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477" h="142875">
                          <a:moveTo>
                            <a:pt x="352425" y="71438"/>
                          </a:moveTo>
                          <a:cubicBezTo>
                            <a:pt x="352425" y="37148"/>
                            <a:pt x="369570" y="8573"/>
                            <a:pt x="391478" y="0"/>
                          </a:cubicBezTo>
                          <a:lnTo>
                            <a:pt x="88582" y="0"/>
                          </a:lnTo>
                          <a:cubicBezTo>
                            <a:pt x="39052" y="0"/>
                            <a:pt x="0" y="32385"/>
                            <a:pt x="0" y="71438"/>
                          </a:cubicBezTo>
                          <a:cubicBezTo>
                            <a:pt x="0" y="110490"/>
                            <a:pt x="40005" y="142875"/>
                            <a:pt x="88582" y="142875"/>
                          </a:cubicBezTo>
                          <a:lnTo>
                            <a:pt x="391478" y="142875"/>
                          </a:lnTo>
                          <a:cubicBezTo>
                            <a:pt x="368618" y="134303"/>
                            <a:pt x="352425" y="105728"/>
                            <a:pt x="352425" y="71438"/>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4" name="Freeform: Shape 85">
                      <a:extLst>
                        <a:ext uri="{FF2B5EF4-FFF2-40B4-BE49-F238E27FC236}">
                          <a16:creationId xmlns:a16="http://schemas.microsoft.com/office/drawing/2014/main" id="{832CF241-CA31-E95D-2D5A-A519FA1A3037}"/>
                        </a:ext>
                      </a:extLst>
                    </p:cNvPr>
                    <p:cNvSpPr/>
                    <p:nvPr/>
                  </p:nvSpPr>
                  <p:spPr>
                    <a:xfrm>
                      <a:off x="4811986" y="2739391"/>
                      <a:ext cx="427751" cy="401002"/>
                    </a:xfrm>
                    <a:custGeom>
                      <a:avLst/>
                      <a:gdLst>
                        <a:gd name="connsiteX0" fmla="*/ 318135 w 427672"/>
                        <a:gd name="connsiteY0" fmla="*/ 13207 h 414209"/>
                        <a:gd name="connsiteX1" fmla="*/ 214313 w 427672"/>
                        <a:gd name="connsiteY1" fmla="*/ 84645 h 414209"/>
                        <a:gd name="connsiteX2" fmla="*/ 110490 w 427672"/>
                        <a:gd name="connsiteY2" fmla="*/ 13207 h 414209"/>
                        <a:gd name="connsiteX3" fmla="*/ 0 w 427672"/>
                        <a:gd name="connsiteY3" fmla="*/ 123697 h 414209"/>
                        <a:gd name="connsiteX4" fmla="*/ 218123 w 427672"/>
                        <a:gd name="connsiteY4" fmla="*/ 414209 h 414209"/>
                        <a:gd name="connsiteX5" fmla="*/ 427673 w 427672"/>
                        <a:gd name="connsiteY5" fmla="*/ 123697 h 414209"/>
                        <a:gd name="connsiteX6" fmla="*/ 317183 w 427672"/>
                        <a:gd name="connsiteY6" fmla="*/ 13207 h 414209"/>
                        <a:gd name="connsiteX0" fmla="*/ 318135 w 427751"/>
                        <a:gd name="connsiteY0" fmla="*/ 0 h 401002"/>
                        <a:gd name="connsiteX1" fmla="*/ 214313 w 427751"/>
                        <a:gd name="connsiteY1" fmla="*/ 71438 h 401002"/>
                        <a:gd name="connsiteX2" fmla="*/ 110490 w 427751"/>
                        <a:gd name="connsiteY2" fmla="*/ 0 h 401002"/>
                        <a:gd name="connsiteX3" fmla="*/ 0 w 427751"/>
                        <a:gd name="connsiteY3" fmla="*/ 110490 h 401002"/>
                        <a:gd name="connsiteX4" fmla="*/ 218123 w 427751"/>
                        <a:gd name="connsiteY4" fmla="*/ 401002 h 401002"/>
                        <a:gd name="connsiteX5" fmla="*/ 427673 w 427751"/>
                        <a:gd name="connsiteY5" fmla="*/ 110490 h 401002"/>
                        <a:gd name="connsiteX6" fmla="*/ 317183 w 427751"/>
                        <a:gd name="connsiteY6" fmla="*/ 0 h 401002"/>
                        <a:gd name="connsiteX7" fmla="*/ 318135 w 427751"/>
                        <a:gd name="connsiteY7" fmla="*/ 0 h 401002"/>
                        <a:gd name="connsiteX0" fmla="*/ 318135 w 427751"/>
                        <a:gd name="connsiteY0" fmla="*/ 0 h 401002"/>
                        <a:gd name="connsiteX1" fmla="*/ 214313 w 427751"/>
                        <a:gd name="connsiteY1" fmla="*/ 71438 h 401002"/>
                        <a:gd name="connsiteX2" fmla="*/ 110490 w 427751"/>
                        <a:gd name="connsiteY2" fmla="*/ 0 h 401002"/>
                        <a:gd name="connsiteX3" fmla="*/ 0 w 427751"/>
                        <a:gd name="connsiteY3" fmla="*/ 110490 h 401002"/>
                        <a:gd name="connsiteX4" fmla="*/ 218123 w 427751"/>
                        <a:gd name="connsiteY4" fmla="*/ 401002 h 401002"/>
                        <a:gd name="connsiteX5" fmla="*/ 427673 w 427751"/>
                        <a:gd name="connsiteY5" fmla="*/ 110490 h 401002"/>
                        <a:gd name="connsiteX6" fmla="*/ 317183 w 427751"/>
                        <a:gd name="connsiteY6" fmla="*/ 0 h 401002"/>
                        <a:gd name="connsiteX7" fmla="*/ 318135 w 427751"/>
                        <a:gd name="connsiteY7" fmla="*/ 0 h 401002"/>
                        <a:gd name="connsiteX0" fmla="*/ 318135 w 427751"/>
                        <a:gd name="connsiteY0" fmla="*/ 0 h 401002"/>
                        <a:gd name="connsiteX1" fmla="*/ 214313 w 427751"/>
                        <a:gd name="connsiteY1" fmla="*/ 71438 h 401002"/>
                        <a:gd name="connsiteX2" fmla="*/ 110490 w 427751"/>
                        <a:gd name="connsiteY2" fmla="*/ 0 h 401002"/>
                        <a:gd name="connsiteX3" fmla="*/ 0 w 427751"/>
                        <a:gd name="connsiteY3" fmla="*/ 110490 h 401002"/>
                        <a:gd name="connsiteX4" fmla="*/ 218123 w 427751"/>
                        <a:gd name="connsiteY4" fmla="*/ 401002 h 401002"/>
                        <a:gd name="connsiteX5" fmla="*/ 427673 w 427751"/>
                        <a:gd name="connsiteY5" fmla="*/ 110490 h 401002"/>
                        <a:gd name="connsiteX6" fmla="*/ 317183 w 427751"/>
                        <a:gd name="connsiteY6" fmla="*/ 0 h 401002"/>
                        <a:gd name="connsiteX7" fmla="*/ 318135 w 427751"/>
                        <a:gd name="connsiteY7" fmla="*/ 0 h 40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751" h="401002">
                          <a:moveTo>
                            <a:pt x="318135" y="0"/>
                          </a:moveTo>
                          <a:cubicBezTo>
                            <a:pt x="270510" y="0"/>
                            <a:pt x="230505" y="29527"/>
                            <a:pt x="214313" y="71438"/>
                          </a:cubicBezTo>
                          <a:cubicBezTo>
                            <a:pt x="198120" y="29527"/>
                            <a:pt x="158115" y="0"/>
                            <a:pt x="110490" y="0"/>
                          </a:cubicBezTo>
                          <a:cubicBezTo>
                            <a:pt x="62865" y="0"/>
                            <a:pt x="0" y="49530"/>
                            <a:pt x="0" y="110490"/>
                          </a:cubicBezTo>
                          <a:cubicBezTo>
                            <a:pt x="0" y="294323"/>
                            <a:pt x="218123" y="401002"/>
                            <a:pt x="218123" y="401002"/>
                          </a:cubicBezTo>
                          <a:cubicBezTo>
                            <a:pt x="218123" y="401002"/>
                            <a:pt x="425291" y="283368"/>
                            <a:pt x="427673" y="110490"/>
                          </a:cubicBezTo>
                          <a:cubicBezTo>
                            <a:pt x="430055" y="25718"/>
                            <a:pt x="378142" y="0"/>
                            <a:pt x="317183" y="0"/>
                          </a:cubicBezTo>
                          <a:lnTo>
                            <a:pt x="318135" y="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5" name="Freeform: Shape 86">
                      <a:extLst>
                        <a:ext uri="{FF2B5EF4-FFF2-40B4-BE49-F238E27FC236}">
                          <a16:creationId xmlns:a16="http://schemas.microsoft.com/office/drawing/2014/main" id="{4285BDB9-4D46-E50A-BBE6-61BBC537A31D}"/>
                        </a:ext>
                      </a:extLst>
                    </p:cNvPr>
                    <p:cNvSpPr/>
                    <p:nvPr/>
                  </p:nvSpPr>
                  <p:spPr>
                    <a:xfrm>
                      <a:off x="4729051" y="1727010"/>
                      <a:ext cx="446870" cy="441746"/>
                    </a:xfrm>
                    <a:custGeom>
                      <a:avLst/>
                      <a:gdLst>
                        <a:gd name="connsiteX0" fmla="*/ 343920 w 446870"/>
                        <a:gd name="connsiteY0" fmla="*/ 68452 h 441746"/>
                        <a:gd name="connsiteX1" fmla="*/ 262958 w 446870"/>
                        <a:gd name="connsiteY1" fmla="*/ 85597 h 441746"/>
                        <a:gd name="connsiteX2" fmla="*/ 247718 w 446870"/>
                        <a:gd name="connsiteY2" fmla="*/ 93217 h 441746"/>
                        <a:gd name="connsiteX3" fmla="*/ 240098 w 446870"/>
                        <a:gd name="connsiteY3" fmla="*/ 57975 h 441746"/>
                        <a:gd name="connsiteX4" fmla="*/ 196283 w 446870"/>
                        <a:gd name="connsiteY4" fmla="*/ 4635 h 441746"/>
                        <a:gd name="connsiteX5" fmla="*/ 162945 w 446870"/>
                        <a:gd name="connsiteY5" fmla="*/ 9397 h 441746"/>
                        <a:gd name="connsiteX6" fmla="*/ 167708 w 446870"/>
                        <a:gd name="connsiteY6" fmla="*/ 42735 h 441746"/>
                        <a:gd name="connsiteX7" fmla="*/ 196283 w 446870"/>
                        <a:gd name="connsiteY7" fmla="*/ 77025 h 441746"/>
                        <a:gd name="connsiteX8" fmla="*/ 201045 w 446870"/>
                        <a:gd name="connsiteY8" fmla="*/ 97027 h 441746"/>
                        <a:gd name="connsiteX9" fmla="*/ 180090 w 446870"/>
                        <a:gd name="connsiteY9" fmla="*/ 88455 h 441746"/>
                        <a:gd name="connsiteX10" fmla="*/ 91508 w 446870"/>
                        <a:gd name="connsiteY10" fmla="*/ 72262 h 441746"/>
                        <a:gd name="connsiteX11" fmla="*/ 8640 w 446870"/>
                        <a:gd name="connsiteY11" fmla="*/ 289432 h 441746"/>
                        <a:gd name="connsiteX12" fmla="*/ 188663 w 446870"/>
                        <a:gd name="connsiteY12" fmla="*/ 437070 h 441746"/>
                        <a:gd name="connsiteX13" fmla="*/ 226763 w 446870"/>
                        <a:gd name="connsiteY13" fmla="*/ 418020 h 441746"/>
                        <a:gd name="connsiteX14" fmla="*/ 272483 w 446870"/>
                        <a:gd name="connsiteY14" fmla="*/ 439927 h 441746"/>
                        <a:gd name="connsiteX15" fmla="*/ 442028 w 446870"/>
                        <a:gd name="connsiteY15" fmla="*/ 280860 h 441746"/>
                        <a:gd name="connsiteX16" fmla="*/ 344873 w 446870"/>
                        <a:gd name="connsiteY16" fmla="*/ 69405 h 44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870" h="441746">
                          <a:moveTo>
                            <a:pt x="343920" y="68452"/>
                          </a:moveTo>
                          <a:cubicBezTo>
                            <a:pt x="316298" y="62737"/>
                            <a:pt x="288675" y="69405"/>
                            <a:pt x="262958" y="85597"/>
                          </a:cubicBezTo>
                          <a:cubicBezTo>
                            <a:pt x="258195" y="88455"/>
                            <a:pt x="252480" y="91312"/>
                            <a:pt x="247718" y="93217"/>
                          </a:cubicBezTo>
                          <a:cubicBezTo>
                            <a:pt x="247718" y="83692"/>
                            <a:pt x="245813" y="71310"/>
                            <a:pt x="240098" y="57975"/>
                          </a:cubicBezTo>
                          <a:cubicBezTo>
                            <a:pt x="228668" y="29400"/>
                            <a:pt x="199140" y="6540"/>
                            <a:pt x="196283" y="4635"/>
                          </a:cubicBezTo>
                          <a:cubicBezTo>
                            <a:pt x="185805" y="-2985"/>
                            <a:pt x="170565" y="-1080"/>
                            <a:pt x="162945" y="9397"/>
                          </a:cubicBezTo>
                          <a:cubicBezTo>
                            <a:pt x="155325" y="19875"/>
                            <a:pt x="157230" y="35115"/>
                            <a:pt x="167708" y="42735"/>
                          </a:cubicBezTo>
                          <a:cubicBezTo>
                            <a:pt x="173423" y="47497"/>
                            <a:pt x="190568" y="62737"/>
                            <a:pt x="196283" y="77025"/>
                          </a:cubicBezTo>
                          <a:cubicBezTo>
                            <a:pt x="200093" y="85597"/>
                            <a:pt x="201045" y="92265"/>
                            <a:pt x="201045" y="97027"/>
                          </a:cubicBezTo>
                          <a:cubicBezTo>
                            <a:pt x="194378" y="95122"/>
                            <a:pt x="186758" y="92265"/>
                            <a:pt x="180090" y="88455"/>
                          </a:cubicBezTo>
                          <a:cubicBezTo>
                            <a:pt x="151515" y="71310"/>
                            <a:pt x="121035" y="64642"/>
                            <a:pt x="91508" y="72262"/>
                          </a:cubicBezTo>
                          <a:cubicBezTo>
                            <a:pt x="19118" y="91312"/>
                            <a:pt x="-18030" y="188467"/>
                            <a:pt x="8640" y="289432"/>
                          </a:cubicBezTo>
                          <a:cubicBezTo>
                            <a:pt x="35310" y="390397"/>
                            <a:pt x="116273" y="456120"/>
                            <a:pt x="188663" y="437070"/>
                          </a:cubicBezTo>
                          <a:cubicBezTo>
                            <a:pt x="202950" y="433260"/>
                            <a:pt x="215333" y="426592"/>
                            <a:pt x="226763" y="418020"/>
                          </a:cubicBezTo>
                          <a:cubicBezTo>
                            <a:pt x="240098" y="429450"/>
                            <a:pt x="255338" y="437070"/>
                            <a:pt x="272483" y="439927"/>
                          </a:cubicBezTo>
                          <a:cubicBezTo>
                            <a:pt x="346778" y="454215"/>
                            <a:pt x="422025" y="382777"/>
                            <a:pt x="442028" y="280860"/>
                          </a:cubicBezTo>
                          <a:cubicBezTo>
                            <a:pt x="462030" y="178942"/>
                            <a:pt x="418215" y="83692"/>
                            <a:pt x="344873" y="69405"/>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6" name="Freeform: Shape 87">
                      <a:extLst>
                        <a:ext uri="{FF2B5EF4-FFF2-40B4-BE49-F238E27FC236}">
                          <a16:creationId xmlns:a16="http://schemas.microsoft.com/office/drawing/2014/main" id="{9B994493-6DE9-EC52-26DA-00BA1F1DD70A}"/>
                        </a:ext>
                      </a:extLst>
                    </p:cNvPr>
                    <p:cNvSpPr/>
                    <p:nvPr/>
                  </p:nvSpPr>
                  <p:spPr>
                    <a:xfrm>
                      <a:off x="3720422" y="2760345"/>
                      <a:ext cx="655320" cy="392429"/>
                    </a:xfrm>
                    <a:custGeom>
                      <a:avLst/>
                      <a:gdLst>
                        <a:gd name="connsiteX0" fmla="*/ 655320 w 655320"/>
                        <a:gd name="connsiteY0" fmla="*/ 148590 h 392429"/>
                        <a:gd name="connsiteX1" fmla="*/ 612458 w 655320"/>
                        <a:gd name="connsiteY1" fmla="*/ 148590 h 392429"/>
                        <a:gd name="connsiteX2" fmla="*/ 612458 w 655320"/>
                        <a:gd name="connsiteY2" fmla="*/ 109538 h 392429"/>
                        <a:gd name="connsiteX3" fmla="*/ 566738 w 655320"/>
                        <a:gd name="connsiteY3" fmla="*/ 63817 h 392429"/>
                        <a:gd name="connsiteX4" fmla="*/ 528638 w 655320"/>
                        <a:gd name="connsiteY4" fmla="*/ 84772 h 392429"/>
                        <a:gd name="connsiteX5" fmla="*/ 528638 w 655320"/>
                        <a:gd name="connsiteY5" fmla="*/ 76200 h 392429"/>
                        <a:gd name="connsiteX6" fmla="*/ 452437 w 655320"/>
                        <a:gd name="connsiteY6" fmla="*/ 0 h 392429"/>
                        <a:gd name="connsiteX7" fmla="*/ 376237 w 655320"/>
                        <a:gd name="connsiteY7" fmla="*/ 76200 h 392429"/>
                        <a:gd name="connsiteX8" fmla="*/ 376237 w 655320"/>
                        <a:gd name="connsiteY8" fmla="*/ 148590 h 392429"/>
                        <a:gd name="connsiteX9" fmla="*/ 279083 w 655320"/>
                        <a:gd name="connsiteY9" fmla="*/ 148590 h 392429"/>
                        <a:gd name="connsiteX10" fmla="*/ 279083 w 655320"/>
                        <a:gd name="connsiteY10" fmla="*/ 76200 h 392429"/>
                        <a:gd name="connsiteX11" fmla="*/ 202883 w 655320"/>
                        <a:gd name="connsiteY11" fmla="*/ 0 h 392429"/>
                        <a:gd name="connsiteX12" fmla="*/ 202883 w 655320"/>
                        <a:gd name="connsiteY12" fmla="*/ 0 h 392429"/>
                        <a:gd name="connsiteX13" fmla="*/ 126682 w 655320"/>
                        <a:gd name="connsiteY13" fmla="*/ 76200 h 392429"/>
                        <a:gd name="connsiteX14" fmla="*/ 126682 w 655320"/>
                        <a:gd name="connsiteY14" fmla="*/ 84772 h 392429"/>
                        <a:gd name="connsiteX15" fmla="*/ 88582 w 655320"/>
                        <a:gd name="connsiteY15" fmla="*/ 63817 h 392429"/>
                        <a:gd name="connsiteX16" fmla="*/ 42863 w 655320"/>
                        <a:gd name="connsiteY16" fmla="*/ 109538 h 392429"/>
                        <a:gd name="connsiteX17" fmla="*/ 42863 w 655320"/>
                        <a:gd name="connsiteY17" fmla="*/ 148590 h 392429"/>
                        <a:gd name="connsiteX18" fmla="*/ 0 w 655320"/>
                        <a:gd name="connsiteY18" fmla="*/ 148590 h 392429"/>
                        <a:gd name="connsiteX19" fmla="*/ 0 w 655320"/>
                        <a:gd name="connsiteY19" fmla="*/ 243840 h 392429"/>
                        <a:gd name="connsiteX20" fmla="*/ 42863 w 655320"/>
                        <a:gd name="connsiteY20" fmla="*/ 243840 h 392429"/>
                        <a:gd name="connsiteX21" fmla="*/ 42863 w 655320"/>
                        <a:gd name="connsiteY21" fmla="*/ 282892 h 392429"/>
                        <a:gd name="connsiteX22" fmla="*/ 88582 w 655320"/>
                        <a:gd name="connsiteY22" fmla="*/ 328613 h 392429"/>
                        <a:gd name="connsiteX23" fmla="*/ 126682 w 655320"/>
                        <a:gd name="connsiteY23" fmla="*/ 307658 h 392429"/>
                        <a:gd name="connsiteX24" fmla="*/ 126682 w 655320"/>
                        <a:gd name="connsiteY24" fmla="*/ 316230 h 392429"/>
                        <a:gd name="connsiteX25" fmla="*/ 202883 w 655320"/>
                        <a:gd name="connsiteY25" fmla="*/ 392430 h 392429"/>
                        <a:gd name="connsiteX26" fmla="*/ 202883 w 655320"/>
                        <a:gd name="connsiteY26" fmla="*/ 392430 h 392429"/>
                        <a:gd name="connsiteX27" fmla="*/ 279083 w 655320"/>
                        <a:gd name="connsiteY27" fmla="*/ 316230 h 392429"/>
                        <a:gd name="connsiteX28" fmla="*/ 279083 w 655320"/>
                        <a:gd name="connsiteY28" fmla="*/ 243840 h 392429"/>
                        <a:gd name="connsiteX29" fmla="*/ 376237 w 655320"/>
                        <a:gd name="connsiteY29" fmla="*/ 243840 h 392429"/>
                        <a:gd name="connsiteX30" fmla="*/ 376237 w 655320"/>
                        <a:gd name="connsiteY30" fmla="*/ 316230 h 392429"/>
                        <a:gd name="connsiteX31" fmla="*/ 452437 w 655320"/>
                        <a:gd name="connsiteY31" fmla="*/ 392430 h 392429"/>
                        <a:gd name="connsiteX32" fmla="*/ 528638 w 655320"/>
                        <a:gd name="connsiteY32" fmla="*/ 316230 h 392429"/>
                        <a:gd name="connsiteX33" fmla="*/ 528638 w 655320"/>
                        <a:gd name="connsiteY33" fmla="*/ 307658 h 392429"/>
                        <a:gd name="connsiteX34" fmla="*/ 566738 w 655320"/>
                        <a:gd name="connsiteY34" fmla="*/ 328613 h 392429"/>
                        <a:gd name="connsiteX35" fmla="*/ 612458 w 655320"/>
                        <a:gd name="connsiteY35" fmla="*/ 282892 h 392429"/>
                        <a:gd name="connsiteX36" fmla="*/ 612458 w 655320"/>
                        <a:gd name="connsiteY36" fmla="*/ 243840 h 392429"/>
                        <a:gd name="connsiteX37" fmla="*/ 655320 w 655320"/>
                        <a:gd name="connsiteY37" fmla="*/ 243840 h 392429"/>
                        <a:gd name="connsiteX38" fmla="*/ 655320 w 655320"/>
                        <a:gd name="connsiteY38" fmla="*/ 14859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55320" h="392429">
                          <a:moveTo>
                            <a:pt x="655320" y="148590"/>
                          </a:moveTo>
                          <a:lnTo>
                            <a:pt x="612458" y="148590"/>
                          </a:lnTo>
                          <a:lnTo>
                            <a:pt x="612458" y="109538"/>
                          </a:lnTo>
                          <a:cubicBezTo>
                            <a:pt x="612458" y="84772"/>
                            <a:pt x="592455" y="63817"/>
                            <a:pt x="566738" y="63817"/>
                          </a:cubicBezTo>
                          <a:cubicBezTo>
                            <a:pt x="541020" y="63817"/>
                            <a:pt x="537210" y="72390"/>
                            <a:pt x="528638" y="84772"/>
                          </a:cubicBezTo>
                          <a:lnTo>
                            <a:pt x="528638" y="76200"/>
                          </a:lnTo>
                          <a:cubicBezTo>
                            <a:pt x="528638" y="34290"/>
                            <a:pt x="494348" y="0"/>
                            <a:pt x="452437" y="0"/>
                          </a:cubicBezTo>
                          <a:cubicBezTo>
                            <a:pt x="410528" y="0"/>
                            <a:pt x="376237" y="34290"/>
                            <a:pt x="376237" y="76200"/>
                          </a:cubicBezTo>
                          <a:lnTo>
                            <a:pt x="376237" y="148590"/>
                          </a:lnTo>
                          <a:lnTo>
                            <a:pt x="279083" y="148590"/>
                          </a:lnTo>
                          <a:lnTo>
                            <a:pt x="279083" y="76200"/>
                          </a:lnTo>
                          <a:cubicBezTo>
                            <a:pt x="279083" y="34290"/>
                            <a:pt x="244792" y="0"/>
                            <a:pt x="202883" y="0"/>
                          </a:cubicBezTo>
                          <a:lnTo>
                            <a:pt x="202883" y="0"/>
                          </a:lnTo>
                          <a:cubicBezTo>
                            <a:pt x="160973" y="0"/>
                            <a:pt x="126682" y="34290"/>
                            <a:pt x="126682" y="76200"/>
                          </a:cubicBezTo>
                          <a:lnTo>
                            <a:pt x="126682" y="84772"/>
                          </a:lnTo>
                          <a:cubicBezTo>
                            <a:pt x="118110" y="72390"/>
                            <a:pt x="104775" y="63817"/>
                            <a:pt x="88582" y="63817"/>
                          </a:cubicBezTo>
                          <a:cubicBezTo>
                            <a:pt x="63817" y="63817"/>
                            <a:pt x="42863" y="83820"/>
                            <a:pt x="42863" y="109538"/>
                          </a:cubicBezTo>
                          <a:lnTo>
                            <a:pt x="42863" y="148590"/>
                          </a:lnTo>
                          <a:lnTo>
                            <a:pt x="0" y="148590"/>
                          </a:lnTo>
                          <a:lnTo>
                            <a:pt x="0" y="243840"/>
                          </a:lnTo>
                          <a:lnTo>
                            <a:pt x="42863" y="243840"/>
                          </a:lnTo>
                          <a:lnTo>
                            <a:pt x="42863" y="282892"/>
                          </a:lnTo>
                          <a:cubicBezTo>
                            <a:pt x="42863" y="307658"/>
                            <a:pt x="62865" y="328613"/>
                            <a:pt x="88582" y="328613"/>
                          </a:cubicBezTo>
                          <a:cubicBezTo>
                            <a:pt x="114300" y="328613"/>
                            <a:pt x="118110" y="320040"/>
                            <a:pt x="126682" y="307658"/>
                          </a:cubicBezTo>
                          <a:lnTo>
                            <a:pt x="126682" y="316230"/>
                          </a:lnTo>
                          <a:cubicBezTo>
                            <a:pt x="126682" y="358140"/>
                            <a:pt x="160973" y="392430"/>
                            <a:pt x="202883" y="392430"/>
                          </a:cubicBezTo>
                          <a:lnTo>
                            <a:pt x="202883" y="392430"/>
                          </a:lnTo>
                          <a:cubicBezTo>
                            <a:pt x="244792" y="392430"/>
                            <a:pt x="279083" y="358140"/>
                            <a:pt x="279083" y="316230"/>
                          </a:cubicBezTo>
                          <a:lnTo>
                            <a:pt x="279083" y="243840"/>
                          </a:lnTo>
                          <a:lnTo>
                            <a:pt x="376237" y="243840"/>
                          </a:lnTo>
                          <a:lnTo>
                            <a:pt x="376237" y="316230"/>
                          </a:lnTo>
                          <a:cubicBezTo>
                            <a:pt x="376237" y="358140"/>
                            <a:pt x="410528" y="392430"/>
                            <a:pt x="452437" y="392430"/>
                          </a:cubicBezTo>
                          <a:cubicBezTo>
                            <a:pt x="494348" y="392430"/>
                            <a:pt x="528638" y="358140"/>
                            <a:pt x="528638" y="316230"/>
                          </a:cubicBezTo>
                          <a:lnTo>
                            <a:pt x="528638" y="307658"/>
                          </a:lnTo>
                          <a:cubicBezTo>
                            <a:pt x="537210" y="320040"/>
                            <a:pt x="550545" y="328613"/>
                            <a:pt x="566738" y="328613"/>
                          </a:cubicBezTo>
                          <a:cubicBezTo>
                            <a:pt x="591502" y="328613"/>
                            <a:pt x="612458" y="308610"/>
                            <a:pt x="612458" y="282892"/>
                          </a:cubicBezTo>
                          <a:lnTo>
                            <a:pt x="612458" y="243840"/>
                          </a:lnTo>
                          <a:lnTo>
                            <a:pt x="655320" y="243840"/>
                          </a:lnTo>
                          <a:lnTo>
                            <a:pt x="655320" y="14859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7" name="Freeform: Shape 107">
                      <a:extLst>
                        <a:ext uri="{FF2B5EF4-FFF2-40B4-BE49-F238E27FC236}">
                          <a16:creationId xmlns:a16="http://schemas.microsoft.com/office/drawing/2014/main" id="{196570A5-66BF-B05B-FC64-70ED0C9437C5}"/>
                        </a:ext>
                      </a:extLst>
                    </p:cNvPr>
                    <p:cNvSpPr/>
                    <p:nvPr/>
                  </p:nvSpPr>
                  <p:spPr>
                    <a:xfrm>
                      <a:off x="4223615" y="1590675"/>
                      <a:ext cx="561103" cy="228600"/>
                    </a:xfrm>
                    <a:custGeom>
                      <a:avLst/>
                      <a:gdLst>
                        <a:gd name="connsiteX0" fmla="*/ 529317 w 561103"/>
                        <a:gd name="connsiteY0" fmla="*/ 117158 h 228600"/>
                        <a:gd name="connsiteX1" fmla="*/ 355962 w 561103"/>
                        <a:gd name="connsiteY1" fmla="*/ 73343 h 228600"/>
                        <a:gd name="connsiteX2" fmla="*/ 249282 w 561103"/>
                        <a:gd name="connsiteY2" fmla="*/ 0 h 228600"/>
                        <a:gd name="connsiteX3" fmla="*/ 142602 w 561103"/>
                        <a:gd name="connsiteY3" fmla="*/ 73343 h 228600"/>
                        <a:gd name="connsiteX4" fmla="*/ 34969 w 561103"/>
                        <a:gd name="connsiteY4" fmla="*/ 95250 h 228600"/>
                        <a:gd name="connsiteX5" fmla="*/ 1632 w 561103"/>
                        <a:gd name="connsiteY5" fmla="*/ 154305 h 228600"/>
                        <a:gd name="connsiteX6" fmla="*/ 60687 w 561103"/>
                        <a:gd name="connsiteY6" fmla="*/ 187643 h 228600"/>
                        <a:gd name="connsiteX7" fmla="*/ 149269 w 561103"/>
                        <a:gd name="connsiteY7" fmla="*/ 169545 h 228600"/>
                        <a:gd name="connsiteX8" fmla="*/ 249282 w 561103"/>
                        <a:gd name="connsiteY8" fmla="*/ 228600 h 228600"/>
                        <a:gd name="connsiteX9" fmla="*/ 349294 w 561103"/>
                        <a:gd name="connsiteY9" fmla="*/ 169545 h 228600"/>
                        <a:gd name="connsiteX10" fmla="*/ 495979 w 561103"/>
                        <a:gd name="connsiteY10" fmla="*/ 206693 h 228600"/>
                        <a:gd name="connsiteX11" fmla="*/ 513124 w 561103"/>
                        <a:gd name="connsiteY11" fmla="*/ 209550 h 228600"/>
                        <a:gd name="connsiteX12" fmla="*/ 557892 w 561103"/>
                        <a:gd name="connsiteY12" fmla="*/ 179070 h 228600"/>
                        <a:gd name="connsiteX13" fmla="*/ 530269 w 561103"/>
                        <a:gd name="connsiteY13" fmla="*/ 11811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103" h="228600">
                          <a:moveTo>
                            <a:pt x="529317" y="117158"/>
                          </a:moveTo>
                          <a:cubicBezTo>
                            <a:pt x="473119" y="96203"/>
                            <a:pt x="415017" y="81915"/>
                            <a:pt x="355962" y="73343"/>
                          </a:cubicBezTo>
                          <a:cubicBezTo>
                            <a:pt x="339769" y="30480"/>
                            <a:pt x="297859" y="0"/>
                            <a:pt x="249282" y="0"/>
                          </a:cubicBezTo>
                          <a:cubicBezTo>
                            <a:pt x="200704" y="0"/>
                            <a:pt x="158794" y="30480"/>
                            <a:pt x="142602" y="73343"/>
                          </a:cubicBezTo>
                          <a:cubicBezTo>
                            <a:pt x="106407" y="78105"/>
                            <a:pt x="70212" y="85725"/>
                            <a:pt x="34969" y="95250"/>
                          </a:cubicBezTo>
                          <a:cubicBezTo>
                            <a:pt x="9252" y="101918"/>
                            <a:pt x="-5036" y="128588"/>
                            <a:pt x="1632" y="154305"/>
                          </a:cubicBezTo>
                          <a:cubicBezTo>
                            <a:pt x="8299" y="180023"/>
                            <a:pt x="34969" y="194310"/>
                            <a:pt x="60687" y="187643"/>
                          </a:cubicBezTo>
                          <a:cubicBezTo>
                            <a:pt x="90214" y="180023"/>
                            <a:pt x="119742" y="173355"/>
                            <a:pt x="149269" y="169545"/>
                          </a:cubicBezTo>
                          <a:cubicBezTo>
                            <a:pt x="168319" y="204788"/>
                            <a:pt x="206419" y="228600"/>
                            <a:pt x="249282" y="228600"/>
                          </a:cubicBezTo>
                          <a:cubicBezTo>
                            <a:pt x="292144" y="228600"/>
                            <a:pt x="330244" y="204788"/>
                            <a:pt x="349294" y="169545"/>
                          </a:cubicBezTo>
                          <a:cubicBezTo>
                            <a:pt x="398824" y="176213"/>
                            <a:pt x="448354" y="188595"/>
                            <a:pt x="495979" y="206693"/>
                          </a:cubicBezTo>
                          <a:cubicBezTo>
                            <a:pt x="501694" y="208598"/>
                            <a:pt x="507409" y="209550"/>
                            <a:pt x="513124" y="209550"/>
                          </a:cubicBezTo>
                          <a:cubicBezTo>
                            <a:pt x="532174" y="209550"/>
                            <a:pt x="550272" y="198120"/>
                            <a:pt x="557892" y="179070"/>
                          </a:cubicBezTo>
                          <a:cubicBezTo>
                            <a:pt x="567417" y="154305"/>
                            <a:pt x="555034" y="126683"/>
                            <a:pt x="530269" y="11811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8" name="Freeform: Shape 108">
                      <a:extLst>
                        <a:ext uri="{FF2B5EF4-FFF2-40B4-BE49-F238E27FC236}">
                          <a16:creationId xmlns:a16="http://schemas.microsoft.com/office/drawing/2014/main" id="{BD74D7AC-145D-9EE3-4DDC-D96911B40705}"/>
                        </a:ext>
                      </a:extLst>
                    </p:cNvPr>
                    <p:cNvSpPr/>
                    <p:nvPr/>
                  </p:nvSpPr>
                  <p:spPr>
                    <a:xfrm>
                      <a:off x="4245651" y="3062103"/>
                      <a:ext cx="646528" cy="258311"/>
                    </a:xfrm>
                    <a:custGeom>
                      <a:avLst/>
                      <a:gdLst>
                        <a:gd name="connsiteX0" fmla="*/ 639678 w 646528"/>
                        <a:gd name="connsiteY0" fmla="*/ 23996 h 258311"/>
                        <a:gd name="connsiteX1" fmla="*/ 574908 w 646528"/>
                        <a:gd name="connsiteY1" fmla="*/ 5899 h 258311"/>
                        <a:gd name="connsiteX2" fmla="*/ 329163 w 646528"/>
                        <a:gd name="connsiteY2" fmla="*/ 89719 h 258311"/>
                        <a:gd name="connsiteX3" fmla="*/ 228198 w 646528"/>
                        <a:gd name="connsiteY3" fmla="*/ 28759 h 258311"/>
                        <a:gd name="connsiteX4" fmla="*/ 127233 w 646528"/>
                        <a:gd name="connsiteY4" fmla="*/ 90671 h 258311"/>
                        <a:gd name="connsiteX5" fmla="*/ 59605 w 646528"/>
                        <a:gd name="connsiteY5" fmla="*/ 77336 h 258311"/>
                        <a:gd name="connsiteX6" fmla="*/ 1503 w 646528"/>
                        <a:gd name="connsiteY6" fmla="*/ 112579 h 258311"/>
                        <a:gd name="connsiteX7" fmla="*/ 36745 w 646528"/>
                        <a:gd name="connsiteY7" fmla="*/ 170681 h 258311"/>
                        <a:gd name="connsiteX8" fmla="*/ 122470 w 646528"/>
                        <a:gd name="connsiteY8" fmla="*/ 186874 h 258311"/>
                        <a:gd name="connsiteX9" fmla="*/ 228198 w 646528"/>
                        <a:gd name="connsiteY9" fmla="*/ 258311 h 258311"/>
                        <a:gd name="connsiteX10" fmla="*/ 333925 w 646528"/>
                        <a:gd name="connsiteY10" fmla="*/ 186874 h 258311"/>
                        <a:gd name="connsiteX11" fmla="*/ 622533 w 646528"/>
                        <a:gd name="connsiteY11" fmla="*/ 89719 h 258311"/>
                        <a:gd name="connsiteX12" fmla="*/ 640630 w 646528"/>
                        <a:gd name="connsiteY12" fmla="*/ 24949 h 2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528" h="258311">
                          <a:moveTo>
                            <a:pt x="639678" y="23996"/>
                          </a:moveTo>
                          <a:cubicBezTo>
                            <a:pt x="626343" y="1136"/>
                            <a:pt x="597768" y="-6484"/>
                            <a:pt x="574908" y="5899"/>
                          </a:cubicBezTo>
                          <a:cubicBezTo>
                            <a:pt x="498708" y="48761"/>
                            <a:pt x="414888" y="77336"/>
                            <a:pt x="329163" y="89719"/>
                          </a:cubicBezTo>
                          <a:cubicBezTo>
                            <a:pt x="310113" y="53524"/>
                            <a:pt x="272013" y="28759"/>
                            <a:pt x="228198" y="28759"/>
                          </a:cubicBezTo>
                          <a:cubicBezTo>
                            <a:pt x="184383" y="28759"/>
                            <a:pt x="146283" y="53524"/>
                            <a:pt x="127233" y="90671"/>
                          </a:cubicBezTo>
                          <a:cubicBezTo>
                            <a:pt x="104373" y="87814"/>
                            <a:pt x="81513" y="83051"/>
                            <a:pt x="59605" y="77336"/>
                          </a:cubicBezTo>
                          <a:cubicBezTo>
                            <a:pt x="33888" y="70669"/>
                            <a:pt x="8170" y="86861"/>
                            <a:pt x="1503" y="112579"/>
                          </a:cubicBezTo>
                          <a:cubicBezTo>
                            <a:pt x="-5165" y="138296"/>
                            <a:pt x="11028" y="164014"/>
                            <a:pt x="36745" y="170681"/>
                          </a:cubicBezTo>
                          <a:cubicBezTo>
                            <a:pt x="65320" y="177349"/>
                            <a:pt x="93895" y="183064"/>
                            <a:pt x="122470" y="186874"/>
                          </a:cubicBezTo>
                          <a:cubicBezTo>
                            <a:pt x="139615" y="228784"/>
                            <a:pt x="180573" y="258311"/>
                            <a:pt x="228198" y="258311"/>
                          </a:cubicBezTo>
                          <a:cubicBezTo>
                            <a:pt x="275823" y="258311"/>
                            <a:pt x="317733" y="228784"/>
                            <a:pt x="333925" y="186874"/>
                          </a:cubicBezTo>
                          <a:cubicBezTo>
                            <a:pt x="434890" y="173539"/>
                            <a:pt x="533950" y="140201"/>
                            <a:pt x="622533" y="89719"/>
                          </a:cubicBezTo>
                          <a:cubicBezTo>
                            <a:pt x="645393" y="76384"/>
                            <a:pt x="653013" y="47809"/>
                            <a:pt x="640630" y="24949"/>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49" name="Freeform: Shape 109">
                      <a:extLst>
                        <a:ext uri="{FF2B5EF4-FFF2-40B4-BE49-F238E27FC236}">
                          <a16:creationId xmlns:a16="http://schemas.microsoft.com/office/drawing/2014/main" id="{9BC98EEF-A041-CF67-836B-5F579417663A}"/>
                        </a:ext>
                      </a:extLst>
                    </p:cNvPr>
                    <p:cNvSpPr/>
                    <p:nvPr/>
                  </p:nvSpPr>
                  <p:spPr>
                    <a:xfrm>
                      <a:off x="3608979" y="2158622"/>
                      <a:ext cx="229552" cy="627440"/>
                    </a:xfrm>
                    <a:custGeom>
                      <a:avLst/>
                      <a:gdLst>
                        <a:gd name="connsiteX0" fmla="*/ 167640 w 229552"/>
                        <a:gd name="connsiteY0" fmla="*/ 399793 h 627440"/>
                        <a:gd name="connsiteX1" fmla="*/ 229553 w 229552"/>
                        <a:gd name="connsiteY1" fmla="*/ 297875 h 627440"/>
                        <a:gd name="connsiteX2" fmla="*/ 167640 w 229552"/>
                        <a:gd name="connsiteY2" fmla="*/ 195958 h 627440"/>
                        <a:gd name="connsiteX3" fmla="*/ 200025 w 229552"/>
                        <a:gd name="connsiteY3" fmla="*/ 63560 h 627440"/>
                        <a:gd name="connsiteX4" fmla="*/ 170498 w 229552"/>
                        <a:gd name="connsiteY4" fmla="*/ 2600 h 627440"/>
                        <a:gd name="connsiteX5" fmla="*/ 109538 w 229552"/>
                        <a:gd name="connsiteY5" fmla="*/ 32128 h 627440"/>
                        <a:gd name="connsiteX6" fmla="*/ 71438 w 229552"/>
                        <a:gd name="connsiteY6" fmla="*/ 192148 h 627440"/>
                        <a:gd name="connsiteX7" fmla="*/ 0 w 229552"/>
                        <a:gd name="connsiteY7" fmla="*/ 297875 h 627440"/>
                        <a:gd name="connsiteX8" fmla="*/ 71438 w 229552"/>
                        <a:gd name="connsiteY8" fmla="*/ 403603 h 627440"/>
                        <a:gd name="connsiteX9" fmla="*/ 122873 w 229552"/>
                        <a:gd name="connsiteY9" fmla="*/ 597913 h 627440"/>
                        <a:gd name="connsiteX10" fmla="*/ 166688 w 229552"/>
                        <a:gd name="connsiteY10" fmla="*/ 627440 h 627440"/>
                        <a:gd name="connsiteX11" fmla="*/ 184785 w 229552"/>
                        <a:gd name="connsiteY11" fmla="*/ 623630 h 627440"/>
                        <a:gd name="connsiteX12" fmla="*/ 210503 w 229552"/>
                        <a:gd name="connsiteY12" fmla="*/ 561718 h 627440"/>
                        <a:gd name="connsiteX13" fmla="*/ 166688 w 229552"/>
                        <a:gd name="connsiteY13" fmla="*/ 398840 h 62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552" h="627440">
                          <a:moveTo>
                            <a:pt x="167640" y="399793"/>
                          </a:moveTo>
                          <a:cubicBezTo>
                            <a:pt x="204788" y="380743"/>
                            <a:pt x="229553" y="342643"/>
                            <a:pt x="229553" y="297875"/>
                          </a:cubicBezTo>
                          <a:cubicBezTo>
                            <a:pt x="229553" y="253108"/>
                            <a:pt x="204788" y="215008"/>
                            <a:pt x="167640" y="195958"/>
                          </a:cubicBezTo>
                          <a:cubicBezTo>
                            <a:pt x="174308" y="151190"/>
                            <a:pt x="184785" y="106423"/>
                            <a:pt x="200025" y="63560"/>
                          </a:cubicBezTo>
                          <a:cubicBezTo>
                            <a:pt x="208598" y="38795"/>
                            <a:pt x="195263" y="11173"/>
                            <a:pt x="170498" y="2600"/>
                          </a:cubicBezTo>
                          <a:cubicBezTo>
                            <a:pt x="145733" y="-5972"/>
                            <a:pt x="118110" y="7363"/>
                            <a:pt x="109538" y="32128"/>
                          </a:cubicBezTo>
                          <a:cubicBezTo>
                            <a:pt x="91440" y="83563"/>
                            <a:pt x="79058" y="137855"/>
                            <a:pt x="71438" y="192148"/>
                          </a:cubicBezTo>
                          <a:cubicBezTo>
                            <a:pt x="29528" y="209293"/>
                            <a:pt x="0" y="250250"/>
                            <a:pt x="0" y="297875"/>
                          </a:cubicBezTo>
                          <a:cubicBezTo>
                            <a:pt x="0" y="345500"/>
                            <a:pt x="29528" y="386458"/>
                            <a:pt x="71438" y="403603"/>
                          </a:cubicBezTo>
                          <a:cubicBezTo>
                            <a:pt x="80010" y="470278"/>
                            <a:pt x="97155" y="535048"/>
                            <a:pt x="122873" y="597913"/>
                          </a:cubicBezTo>
                          <a:cubicBezTo>
                            <a:pt x="130493" y="616010"/>
                            <a:pt x="148590" y="627440"/>
                            <a:pt x="166688" y="627440"/>
                          </a:cubicBezTo>
                          <a:cubicBezTo>
                            <a:pt x="184785" y="627440"/>
                            <a:pt x="179070" y="626488"/>
                            <a:pt x="184785" y="623630"/>
                          </a:cubicBezTo>
                          <a:cubicBezTo>
                            <a:pt x="209550" y="614105"/>
                            <a:pt x="220980" y="585530"/>
                            <a:pt x="210503" y="561718"/>
                          </a:cubicBezTo>
                          <a:cubicBezTo>
                            <a:pt x="189548" y="509330"/>
                            <a:pt x="174308" y="455038"/>
                            <a:pt x="166688" y="39884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50" name="Freeform: Shape 110">
                      <a:extLst>
                        <a:ext uri="{FF2B5EF4-FFF2-40B4-BE49-F238E27FC236}">
                          <a16:creationId xmlns:a16="http://schemas.microsoft.com/office/drawing/2014/main" id="{2534F984-5163-4A07-E174-3F88B2E0B698}"/>
                        </a:ext>
                      </a:extLst>
                    </p:cNvPr>
                    <p:cNvSpPr/>
                    <p:nvPr/>
                  </p:nvSpPr>
                  <p:spPr>
                    <a:xfrm>
                      <a:off x="5110119" y="2120190"/>
                      <a:ext cx="228600" cy="588719"/>
                    </a:xfrm>
                    <a:custGeom>
                      <a:avLst/>
                      <a:gdLst>
                        <a:gd name="connsiteX0" fmla="*/ 228600 w 228600"/>
                        <a:gd name="connsiteY0" fmla="*/ 337260 h 588719"/>
                        <a:gd name="connsiteX1" fmla="*/ 155258 w 228600"/>
                        <a:gd name="connsiteY1" fmla="*/ 230580 h 588719"/>
                        <a:gd name="connsiteX2" fmla="*/ 110490 w 228600"/>
                        <a:gd name="connsiteY2" fmla="*/ 52462 h 588719"/>
                        <a:gd name="connsiteX3" fmla="*/ 101917 w 228600"/>
                        <a:gd name="connsiteY3" fmla="*/ 29602 h 588719"/>
                        <a:gd name="connsiteX4" fmla="*/ 40005 w 228600"/>
                        <a:gd name="connsiteY4" fmla="*/ 3885 h 588719"/>
                        <a:gd name="connsiteX5" fmla="*/ 14288 w 228600"/>
                        <a:gd name="connsiteY5" fmla="*/ 65797 h 588719"/>
                        <a:gd name="connsiteX6" fmla="*/ 21908 w 228600"/>
                        <a:gd name="connsiteY6" fmla="*/ 85800 h 588719"/>
                        <a:gd name="connsiteX7" fmla="*/ 60008 w 228600"/>
                        <a:gd name="connsiteY7" fmla="*/ 236295 h 588719"/>
                        <a:gd name="connsiteX8" fmla="*/ 0 w 228600"/>
                        <a:gd name="connsiteY8" fmla="*/ 336307 h 588719"/>
                        <a:gd name="connsiteX9" fmla="*/ 59055 w 228600"/>
                        <a:gd name="connsiteY9" fmla="*/ 436320 h 588719"/>
                        <a:gd name="connsiteX10" fmla="*/ 40005 w 228600"/>
                        <a:gd name="connsiteY10" fmla="*/ 527760 h 588719"/>
                        <a:gd name="connsiteX11" fmla="*/ 72390 w 228600"/>
                        <a:gd name="connsiteY11" fmla="*/ 586815 h 588719"/>
                        <a:gd name="connsiteX12" fmla="*/ 85725 w 228600"/>
                        <a:gd name="connsiteY12" fmla="*/ 588720 h 588719"/>
                        <a:gd name="connsiteX13" fmla="*/ 131445 w 228600"/>
                        <a:gd name="connsiteY13" fmla="*/ 554430 h 588719"/>
                        <a:gd name="connsiteX14" fmla="*/ 154305 w 228600"/>
                        <a:gd name="connsiteY14" fmla="*/ 443940 h 588719"/>
                        <a:gd name="connsiteX15" fmla="*/ 228600 w 228600"/>
                        <a:gd name="connsiteY15" fmla="*/ 337260 h 58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8600" h="588719">
                          <a:moveTo>
                            <a:pt x="228600" y="337260"/>
                          </a:moveTo>
                          <a:cubicBezTo>
                            <a:pt x="228600" y="288682"/>
                            <a:pt x="198120" y="246772"/>
                            <a:pt x="155258" y="230580"/>
                          </a:cubicBezTo>
                          <a:cubicBezTo>
                            <a:pt x="147638" y="169620"/>
                            <a:pt x="132397" y="110565"/>
                            <a:pt x="110490" y="52462"/>
                          </a:cubicBezTo>
                          <a:cubicBezTo>
                            <a:pt x="107633" y="44842"/>
                            <a:pt x="104775" y="37222"/>
                            <a:pt x="101917" y="29602"/>
                          </a:cubicBezTo>
                          <a:cubicBezTo>
                            <a:pt x="91440" y="4837"/>
                            <a:pt x="63817" y="-6593"/>
                            <a:pt x="40005" y="3885"/>
                          </a:cubicBezTo>
                          <a:cubicBezTo>
                            <a:pt x="15240" y="14362"/>
                            <a:pt x="3810" y="41985"/>
                            <a:pt x="14288" y="65797"/>
                          </a:cubicBezTo>
                          <a:cubicBezTo>
                            <a:pt x="17145" y="72465"/>
                            <a:pt x="20003" y="79132"/>
                            <a:pt x="21908" y="85800"/>
                          </a:cubicBezTo>
                          <a:cubicBezTo>
                            <a:pt x="40005" y="134377"/>
                            <a:pt x="53340" y="184860"/>
                            <a:pt x="60008" y="236295"/>
                          </a:cubicBezTo>
                          <a:cubicBezTo>
                            <a:pt x="24765" y="255345"/>
                            <a:pt x="0" y="293445"/>
                            <a:pt x="0" y="336307"/>
                          </a:cubicBezTo>
                          <a:cubicBezTo>
                            <a:pt x="0" y="379170"/>
                            <a:pt x="23813" y="417270"/>
                            <a:pt x="59055" y="436320"/>
                          </a:cubicBezTo>
                          <a:cubicBezTo>
                            <a:pt x="54292" y="466800"/>
                            <a:pt x="48578" y="498232"/>
                            <a:pt x="40005" y="527760"/>
                          </a:cubicBezTo>
                          <a:cubicBezTo>
                            <a:pt x="32385" y="553477"/>
                            <a:pt x="47625" y="579195"/>
                            <a:pt x="72390" y="586815"/>
                          </a:cubicBezTo>
                          <a:cubicBezTo>
                            <a:pt x="77153" y="587767"/>
                            <a:pt x="80963" y="588720"/>
                            <a:pt x="85725" y="588720"/>
                          </a:cubicBezTo>
                          <a:cubicBezTo>
                            <a:pt x="106680" y="588720"/>
                            <a:pt x="125730" y="575385"/>
                            <a:pt x="131445" y="554430"/>
                          </a:cubicBezTo>
                          <a:cubicBezTo>
                            <a:pt x="141922" y="518235"/>
                            <a:pt x="149542" y="481087"/>
                            <a:pt x="154305" y="443940"/>
                          </a:cubicBezTo>
                          <a:cubicBezTo>
                            <a:pt x="197167" y="427747"/>
                            <a:pt x="228600" y="385837"/>
                            <a:pt x="228600" y="33726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grpSp>
          <p:grpSp>
            <p:nvGrpSpPr>
              <p:cNvPr id="58" name="Group 57">
                <a:extLst>
                  <a:ext uri="{FF2B5EF4-FFF2-40B4-BE49-F238E27FC236}">
                    <a16:creationId xmlns:a16="http://schemas.microsoft.com/office/drawing/2014/main" id="{2178DAF9-CCA8-2013-EE47-272D58F2F13B}"/>
                  </a:ext>
                </a:extLst>
              </p:cNvPr>
              <p:cNvGrpSpPr/>
              <p:nvPr/>
            </p:nvGrpSpPr>
            <p:grpSpPr>
              <a:xfrm>
                <a:off x="8626121" y="3778136"/>
                <a:ext cx="3104701" cy="1737360"/>
                <a:chOff x="8626121" y="3778136"/>
                <a:chExt cx="3104701" cy="1737360"/>
              </a:xfrm>
            </p:grpSpPr>
            <p:sp>
              <p:nvSpPr>
                <p:cNvPr id="15" name="TextBox 14">
                  <a:extLst>
                    <a:ext uri="{FF2B5EF4-FFF2-40B4-BE49-F238E27FC236}">
                      <a16:creationId xmlns:a16="http://schemas.microsoft.com/office/drawing/2014/main" id="{D8924C09-3B40-A780-26F8-0ECF50EE3518}"/>
                    </a:ext>
                  </a:extLst>
                </p:cNvPr>
                <p:cNvSpPr txBox="1"/>
                <p:nvPr/>
              </p:nvSpPr>
              <p:spPr>
                <a:xfrm>
                  <a:off x="8626121" y="3778136"/>
                  <a:ext cx="2869892" cy="1737360"/>
                </a:xfrm>
                <a:prstGeom prst="roundRect">
                  <a:avLst>
                    <a:gd name="adj" fmla="val 8471"/>
                  </a:avLst>
                </a:prstGeom>
                <a:gradFill>
                  <a:gsLst>
                    <a:gs pos="100000">
                      <a:srgbClr val="9DB0AC">
                        <a:lumMod val="40000"/>
                        <a:lumOff val="60000"/>
                        <a:alpha val="0"/>
                      </a:srgbClr>
                    </a:gs>
                    <a:gs pos="28000">
                      <a:schemeClr val="bg2">
                        <a:lumMod val="40000"/>
                        <a:lumOff val="60000"/>
                      </a:schemeClr>
                    </a:gs>
                  </a:gsLst>
                  <a:lin ang="10800000" scaled="1"/>
                </a:gradFill>
              </p:spPr>
              <p:txBody>
                <a:bodyPr wrap="square" lIns="360000" tIns="91440" bIns="91440" rtlCol="0" anchor="ctr">
                  <a:noAutofit/>
                </a:bodyPr>
                <a:lstStyle/>
                <a:p>
                  <a:pPr marL="0" marR="0" lvl="0" indent="0" defTabSz="457200" eaLnBrk="1" fontAlgn="auto" latinLnBrk="0" hangingPunct="1">
                    <a:lnSpc>
                      <a:spcPct val="100000"/>
                    </a:lnSpc>
                    <a:spcBef>
                      <a:spcPts val="0"/>
                    </a:spcBef>
                    <a:spcAft>
                      <a:spcPts val="300"/>
                    </a:spcAft>
                    <a:buClrTx/>
                    <a:buSzTx/>
                    <a:buFontTx/>
                    <a:buNone/>
                    <a:tabLst/>
                    <a:defRPr/>
                  </a:pPr>
                  <a:r>
                    <a:rPr kumimoji="0" lang="en-GB" sz="1100" b="1" i="0" u="none" strike="noStrike" kern="0" cap="none" spc="0" normalizeH="0" baseline="0" noProof="0">
                      <a:ln>
                        <a:noFill/>
                      </a:ln>
                      <a:effectLst/>
                      <a:uLnTx/>
                      <a:uFillTx/>
                    </a:rPr>
                    <a:t>Socioeconomic and </a:t>
                  </a:r>
                  <a:br>
                    <a:rPr kumimoji="0" lang="en-GB" sz="1100" b="1" i="0" u="none" strike="noStrike" kern="0" cap="none" spc="0" normalizeH="0" baseline="0" noProof="0">
                      <a:ln>
                        <a:noFill/>
                      </a:ln>
                      <a:effectLst/>
                      <a:uLnTx/>
                      <a:uFillTx/>
                    </a:rPr>
                  </a:br>
                  <a:r>
                    <a:rPr kumimoji="0" lang="en-GB" sz="1100" b="1" i="0" u="none" strike="noStrike" kern="0" cap="none" spc="0" normalizeH="0" baseline="0" noProof="0">
                      <a:ln>
                        <a:noFill/>
                      </a:ln>
                      <a:effectLst/>
                      <a:uLnTx/>
                      <a:uFillTx/>
                    </a:rPr>
                    <a:t>psychosocial factors</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Stress</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Low socioeconomic status</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Social deprivation</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Healthcare access</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Gender identity, roles, and norms</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Gender-based violence</a:t>
                  </a:r>
                </a:p>
                <a:p>
                  <a:pPr marL="171450" marR="0" lvl="0" indent="-171450" defTabSz="457200" eaLnBrk="1" fontAlgn="auto" latinLnBrk="0" hangingPunct="1">
                    <a:lnSpc>
                      <a:spcPct val="100000"/>
                    </a:lnSpc>
                    <a:spcBef>
                      <a:spcPts val="0"/>
                    </a:spcBef>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Discrimination</a:t>
                  </a:r>
                </a:p>
              </p:txBody>
            </p:sp>
            <p:grpSp>
              <p:nvGrpSpPr>
                <p:cNvPr id="53" name="Group 52">
                  <a:extLst>
                    <a:ext uri="{FF2B5EF4-FFF2-40B4-BE49-F238E27FC236}">
                      <a16:creationId xmlns:a16="http://schemas.microsoft.com/office/drawing/2014/main" id="{0CA31CE7-6F00-1D0E-6DCC-72C92E351531}"/>
                    </a:ext>
                  </a:extLst>
                </p:cNvPr>
                <p:cNvGrpSpPr/>
                <p:nvPr/>
              </p:nvGrpSpPr>
              <p:grpSpPr>
                <a:xfrm>
                  <a:off x="11244441" y="4403626"/>
                  <a:ext cx="486381" cy="486381"/>
                  <a:chOff x="10544266" y="4236290"/>
                  <a:chExt cx="486381" cy="486381"/>
                </a:xfrm>
              </p:grpSpPr>
              <p:sp>
                <p:nvSpPr>
                  <p:cNvPr id="54" name="Oval 53">
                    <a:extLst>
                      <a:ext uri="{FF2B5EF4-FFF2-40B4-BE49-F238E27FC236}">
                        <a16:creationId xmlns:a16="http://schemas.microsoft.com/office/drawing/2014/main" id="{FC6B5953-20D1-057B-A9A4-D8E11E639CD0}"/>
                      </a:ext>
                    </a:extLst>
                  </p:cNvPr>
                  <p:cNvSpPr/>
                  <p:nvPr/>
                </p:nvSpPr>
                <p:spPr>
                  <a:xfrm>
                    <a:off x="10544266" y="4236290"/>
                    <a:ext cx="486381" cy="48638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E2E3AF99-C72C-6D54-B85E-EBF2FFA71D54}"/>
                      </a:ext>
                    </a:extLst>
                  </p:cNvPr>
                  <p:cNvGrpSpPr/>
                  <p:nvPr/>
                </p:nvGrpSpPr>
                <p:grpSpPr>
                  <a:xfrm>
                    <a:off x="10638401" y="4334039"/>
                    <a:ext cx="306798" cy="290883"/>
                    <a:chOff x="4232191" y="1214273"/>
                    <a:chExt cx="1652588" cy="1566862"/>
                  </a:xfrm>
                  <a:solidFill>
                    <a:srgbClr val="FFFFFF"/>
                  </a:solidFill>
                </p:grpSpPr>
                <p:sp>
                  <p:nvSpPr>
                    <p:cNvPr id="56" name="Freeform: Shape 112">
                      <a:extLst>
                        <a:ext uri="{FF2B5EF4-FFF2-40B4-BE49-F238E27FC236}">
                          <a16:creationId xmlns:a16="http://schemas.microsoft.com/office/drawing/2014/main" id="{9EFCC0B2-E5AC-A88A-065E-B602FB765237}"/>
                        </a:ext>
                      </a:extLst>
                    </p:cNvPr>
                    <p:cNvSpPr/>
                    <p:nvPr/>
                  </p:nvSpPr>
                  <p:spPr>
                    <a:xfrm>
                      <a:off x="4232191" y="2135203"/>
                      <a:ext cx="1652588" cy="645932"/>
                    </a:xfrm>
                    <a:custGeom>
                      <a:avLst/>
                      <a:gdLst>
                        <a:gd name="connsiteX0" fmla="*/ 1502093 w 1652587"/>
                        <a:gd name="connsiteY0" fmla="*/ 282077 h 645932"/>
                        <a:gd name="connsiteX1" fmla="*/ 1541145 w 1652587"/>
                        <a:gd name="connsiteY1" fmla="*/ 154442 h 645932"/>
                        <a:gd name="connsiteX2" fmla="*/ 1391603 w 1652587"/>
                        <a:gd name="connsiteY2" fmla="*/ 2995 h 645932"/>
                        <a:gd name="connsiteX3" fmla="*/ 1202055 w 1652587"/>
                        <a:gd name="connsiteY3" fmla="*/ 171587 h 645932"/>
                        <a:gd name="connsiteX4" fmla="*/ 1241108 w 1652587"/>
                        <a:gd name="connsiteY4" fmla="*/ 280172 h 645932"/>
                        <a:gd name="connsiteX5" fmla="*/ 1098233 w 1652587"/>
                        <a:gd name="connsiteY5" fmla="*/ 456385 h 645932"/>
                        <a:gd name="connsiteX6" fmla="*/ 958215 w 1652587"/>
                        <a:gd name="connsiteY6" fmla="*/ 281125 h 645932"/>
                        <a:gd name="connsiteX7" fmla="*/ 997268 w 1652587"/>
                        <a:gd name="connsiteY7" fmla="*/ 153490 h 645932"/>
                        <a:gd name="connsiteX8" fmla="*/ 847725 w 1652587"/>
                        <a:gd name="connsiteY8" fmla="*/ 2042 h 645932"/>
                        <a:gd name="connsiteX9" fmla="*/ 658178 w 1652587"/>
                        <a:gd name="connsiteY9" fmla="*/ 170635 h 645932"/>
                        <a:gd name="connsiteX10" fmla="*/ 697230 w 1652587"/>
                        <a:gd name="connsiteY10" fmla="*/ 279220 h 645932"/>
                        <a:gd name="connsiteX11" fmla="*/ 554355 w 1652587"/>
                        <a:gd name="connsiteY11" fmla="*/ 455432 h 645932"/>
                        <a:gd name="connsiteX12" fmla="*/ 414338 w 1652587"/>
                        <a:gd name="connsiteY12" fmla="*/ 280172 h 645932"/>
                        <a:gd name="connsiteX13" fmla="*/ 453390 w 1652587"/>
                        <a:gd name="connsiteY13" fmla="*/ 152537 h 645932"/>
                        <a:gd name="connsiteX14" fmla="*/ 303848 w 1652587"/>
                        <a:gd name="connsiteY14" fmla="*/ 1090 h 645932"/>
                        <a:gd name="connsiteX15" fmla="*/ 114300 w 1652587"/>
                        <a:gd name="connsiteY15" fmla="*/ 169682 h 645932"/>
                        <a:gd name="connsiteX16" fmla="*/ 153353 w 1652587"/>
                        <a:gd name="connsiteY16" fmla="*/ 278267 h 645932"/>
                        <a:gd name="connsiteX17" fmla="*/ 0 w 1652587"/>
                        <a:gd name="connsiteY17" fmla="*/ 529727 h 645932"/>
                        <a:gd name="connsiteX18" fmla="*/ 116205 w 1652587"/>
                        <a:gd name="connsiteY18" fmla="*/ 645932 h 645932"/>
                        <a:gd name="connsiteX19" fmla="*/ 1536383 w 1652587"/>
                        <a:gd name="connsiteY19" fmla="*/ 645932 h 645932"/>
                        <a:gd name="connsiteX20" fmla="*/ 1652588 w 1652587"/>
                        <a:gd name="connsiteY20" fmla="*/ 529727 h 645932"/>
                        <a:gd name="connsiteX21" fmla="*/ 1502093 w 1652587"/>
                        <a:gd name="connsiteY21" fmla="*/ 280172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 name="connsiteX0" fmla="*/ 1502093 w 1652588"/>
                        <a:gd name="connsiteY0" fmla="*/ 282077 h 645932"/>
                        <a:gd name="connsiteX1" fmla="*/ 1541145 w 1652588"/>
                        <a:gd name="connsiteY1" fmla="*/ 154442 h 645932"/>
                        <a:gd name="connsiteX2" fmla="*/ 1391603 w 1652588"/>
                        <a:gd name="connsiteY2" fmla="*/ 2995 h 645932"/>
                        <a:gd name="connsiteX3" fmla="*/ 1202055 w 1652588"/>
                        <a:gd name="connsiteY3" fmla="*/ 171587 h 645932"/>
                        <a:gd name="connsiteX4" fmla="*/ 1241108 w 1652588"/>
                        <a:gd name="connsiteY4" fmla="*/ 280172 h 645932"/>
                        <a:gd name="connsiteX5" fmla="*/ 1098233 w 1652588"/>
                        <a:gd name="connsiteY5" fmla="*/ 456385 h 645932"/>
                        <a:gd name="connsiteX6" fmla="*/ 958215 w 1652588"/>
                        <a:gd name="connsiteY6" fmla="*/ 281125 h 645932"/>
                        <a:gd name="connsiteX7" fmla="*/ 997268 w 1652588"/>
                        <a:gd name="connsiteY7" fmla="*/ 153490 h 645932"/>
                        <a:gd name="connsiteX8" fmla="*/ 847725 w 1652588"/>
                        <a:gd name="connsiteY8" fmla="*/ 2042 h 645932"/>
                        <a:gd name="connsiteX9" fmla="*/ 658178 w 1652588"/>
                        <a:gd name="connsiteY9" fmla="*/ 170635 h 645932"/>
                        <a:gd name="connsiteX10" fmla="*/ 697230 w 1652588"/>
                        <a:gd name="connsiteY10" fmla="*/ 279220 h 645932"/>
                        <a:gd name="connsiteX11" fmla="*/ 554355 w 1652588"/>
                        <a:gd name="connsiteY11" fmla="*/ 455432 h 645932"/>
                        <a:gd name="connsiteX12" fmla="*/ 414338 w 1652588"/>
                        <a:gd name="connsiteY12" fmla="*/ 280172 h 645932"/>
                        <a:gd name="connsiteX13" fmla="*/ 453390 w 1652588"/>
                        <a:gd name="connsiteY13" fmla="*/ 152537 h 645932"/>
                        <a:gd name="connsiteX14" fmla="*/ 303848 w 1652588"/>
                        <a:gd name="connsiteY14" fmla="*/ 1090 h 645932"/>
                        <a:gd name="connsiteX15" fmla="*/ 114300 w 1652588"/>
                        <a:gd name="connsiteY15" fmla="*/ 169682 h 645932"/>
                        <a:gd name="connsiteX16" fmla="*/ 153353 w 1652588"/>
                        <a:gd name="connsiteY16" fmla="*/ 278267 h 645932"/>
                        <a:gd name="connsiteX17" fmla="*/ 0 w 1652588"/>
                        <a:gd name="connsiteY17" fmla="*/ 529727 h 645932"/>
                        <a:gd name="connsiteX18" fmla="*/ 116205 w 1652588"/>
                        <a:gd name="connsiteY18" fmla="*/ 645932 h 645932"/>
                        <a:gd name="connsiteX19" fmla="*/ 1536383 w 1652588"/>
                        <a:gd name="connsiteY19" fmla="*/ 645932 h 645932"/>
                        <a:gd name="connsiteX20" fmla="*/ 1652588 w 1652588"/>
                        <a:gd name="connsiteY20" fmla="*/ 529727 h 645932"/>
                        <a:gd name="connsiteX21" fmla="*/ 1502093 w 1652588"/>
                        <a:gd name="connsiteY21" fmla="*/ 280172 h 645932"/>
                        <a:gd name="connsiteX22" fmla="*/ 1502093 w 1652588"/>
                        <a:gd name="connsiteY22" fmla="*/ 282077 h 64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2588" h="645932">
                          <a:moveTo>
                            <a:pt x="1502093" y="282077"/>
                          </a:moveTo>
                          <a:cubicBezTo>
                            <a:pt x="1530668" y="248740"/>
                            <a:pt x="1546860" y="203020"/>
                            <a:pt x="1541145" y="154442"/>
                          </a:cubicBezTo>
                          <a:cubicBezTo>
                            <a:pt x="1533525" y="75385"/>
                            <a:pt x="1469708" y="11567"/>
                            <a:pt x="1391603" y="2995"/>
                          </a:cubicBezTo>
                          <a:cubicBezTo>
                            <a:pt x="1288733" y="-8435"/>
                            <a:pt x="1202055" y="71575"/>
                            <a:pt x="1202055" y="171587"/>
                          </a:cubicBezTo>
                          <a:cubicBezTo>
                            <a:pt x="1202055" y="221593"/>
                            <a:pt x="1216343" y="250645"/>
                            <a:pt x="1241108" y="280172"/>
                          </a:cubicBezTo>
                          <a:cubicBezTo>
                            <a:pt x="1171575" y="316367"/>
                            <a:pt x="1119188" y="379232"/>
                            <a:pt x="1098233" y="456385"/>
                          </a:cubicBezTo>
                          <a:cubicBezTo>
                            <a:pt x="1077278" y="380185"/>
                            <a:pt x="1025843" y="317320"/>
                            <a:pt x="958215" y="281125"/>
                          </a:cubicBezTo>
                          <a:cubicBezTo>
                            <a:pt x="986790" y="247787"/>
                            <a:pt x="1002983" y="202067"/>
                            <a:pt x="997268" y="153490"/>
                          </a:cubicBezTo>
                          <a:cubicBezTo>
                            <a:pt x="989648" y="74432"/>
                            <a:pt x="925830" y="10615"/>
                            <a:pt x="847725" y="2042"/>
                          </a:cubicBezTo>
                          <a:cubicBezTo>
                            <a:pt x="744855" y="-9388"/>
                            <a:pt x="658178" y="70622"/>
                            <a:pt x="658178" y="170635"/>
                          </a:cubicBezTo>
                          <a:cubicBezTo>
                            <a:pt x="655796" y="223022"/>
                            <a:pt x="672465" y="249692"/>
                            <a:pt x="697230" y="279220"/>
                          </a:cubicBezTo>
                          <a:cubicBezTo>
                            <a:pt x="627698" y="315415"/>
                            <a:pt x="575310" y="378280"/>
                            <a:pt x="554355" y="455432"/>
                          </a:cubicBezTo>
                          <a:cubicBezTo>
                            <a:pt x="533400" y="379232"/>
                            <a:pt x="481965" y="316367"/>
                            <a:pt x="414338" y="280172"/>
                          </a:cubicBezTo>
                          <a:cubicBezTo>
                            <a:pt x="442913" y="246835"/>
                            <a:pt x="459105" y="201115"/>
                            <a:pt x="453390" y="152537"/>
                          </a:cubicBezTo>
                          <a:cubicBezTo>
                            <a:pt x="445770" y="73480"/>
                            <a:pt x="381953" y="9662"/>
                            <a:pt x="303848" y="1090"/>
                          </a:cubicBezTo>
                          <a:cubicBezTo>
                            <a:pt x="200978" y="-10340"/>
                            <a:pt x="114300" y="69670"/>
                            <a:pt x="114300" y="169682"/>
                          </a:cubicBezTo>
                          <a:cubicBezTo>
                            <a:pt x="116682" y="222070"/>
                            <a:pt x="128588" y="248740"/>
                            <a:pt x="153353" y="278267"/>
                          </a:cubicBezTo>
                          <a:cubicBezTo>
                            <a:pt x="61913" y="324940"/>
                            <a:pt x="0" y="420190"/>
                            <a:pt x="0" y="529727"/>
                          </a:cubicBezTo>
                          <a:cubicBezTo>
                            <a:pt x="0" y="639265"/>
                            <a:pt x="52388" y="645932"/>
                            <a:pt x="116205" y="645932"/>
                          </a:cubicBezTo>
                          <a:lnTo>
                            <a:pt x="1536383" y="645932"/>
                          </a:lnTo>
                          <a:cubicBezTo>
                            <a:pt x="1601153" y="645932"/>
                            <a:pt x="1652588" y="593545"/>
                            <a:pt x="1652588" y="529727"/>
                          </a:cubicBezTo>
                          <a:cubicBezTo>
                            <a:pt x="1652588" y="421142"/>
                            <a:pt x="1591628" y="327797"/>
                            <a:pt x="1502093" y="280172"/>
                          </a:cubicBezTo>
                          <a:lnTo>
                            <a:pt x="1502093" y="282077"/>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57" name="Freeform: Shape 113">
                      <a:extLst>
                        <a:ext uri="{FF2B5EF4-FFF2-40B4-BE49-F238E27FC236}">
                          <a16:creationId xmlns:a16="http://schemas.microsoft.com/office/drawing/2014/main" id="{F8A723CD-39AC-2F4D-F2D4-C9046EB84354}"/>
                        </a:ext>
                      </a:extLst>
                    </p:cNvPr>
                    <p:cNvSpPr/>
                    <p:nvPr/>
                  </p:nvSpPr>
                  <p:spPr>
                    <a:xfrm>
                      <a:off x="5480917" y="1376198"/>
                      <a:ext cx="227647" cy="414337"/>
                    </a:xfrm>
                    <a:custGeom>
                      <a:avLst/>
                      <a:gdLst>
                        <a:gd name="connsiteX0" fmla="*/ 75248 w 227647"/>
                        <a:gd name="connsiteY0" fmla="*/ 298133 h 414337"/>
                        <a:gd name="connsiteX1" fmla="*/ 60960 w 227647"/>
                        <a:gd name="connsiteY1" fmla="*/ 265748 h 414337"/>
                        <a:gd name="connsiteX2" fmla="*/ 0 w 227647"/>
                        <a:gd name="connsiteY2" fmla="*/ 272415 h 414337"/>
                        <a:gd name="connsiteX3" fmla="*/ 32385 w 227647"/>
                        <a:gd name="connsiteY3" fmla="*/ 342900 h 414337"/>
                        <a:gd name="connsiteX4" fmla="*/ 98108 w 227647"/>
                        <a:gd name="connsiteY4" fmla="*/ 372428 h 414337"/>
                        <a:gd name="connsiteX5" fmla="*/ 98108 w 227647"/>
                        <a:gd name="connsiteY5" fmla="*/ 414338 h 414337"/>
                        <a:gd name="connsiteX6" fmla="*/ 131445 w 227647"/>
                        <a:gd name="connsiteY6" fmla="*/ 414338 h 414337"/>
                        <a:gd name="connsiteX7" fmla="*/ 131445 w 227647"/>
                        <a:gd name="connsiteY7" fmla="*/ 370523 h 414337"/>
                        <a:gd name="connsiteX8" fmla="*/ 201930 w 227647"/>
                        <a:gd name="connsiteY8" fmla="*/ 335280 h 414337"/>
                        <a:gd name="connsiteX9" fmla="*/ 227648 w 227647"/>
                        <a:gd name="connsiteY9" fmla="*/ 264795 h 414337"/>
                        <a:gd name="connsiteX10" fmla="*/ 207645 w 227647"/>
                        <a:gd name="connsiteY10" fmla="*/ 202883 h 414337"/>
                        <a:gd name="connsiteX11" fmla="*/ 131445 w 227647"/>
                        <a:gd name="connsiteY11" fmla="*/ 163830 h 414337"/>
                        <a:gd name="connsiteX12" fmla="*/ 131445 w 227647"/>
                        <a:gd name="connsiteY12" fmla="*/ 73343 h 414337"/>
                        <a:gd name="connsiteX13" fmla="*/ 159067 w 227647"/>
                        <a:gd name="connsiteY13" fmla="*/ 110490 h 414337"/>
                        <a:gd name="connsiteX14" fmla="*/ 218123 w 227647"/>
                        <a:gd name="connsiteY14" fmla="*/ 102870 h 414337"/>
                        <a:gd name="connsiteX15" fmla="*/ 190500 w 227647"/>
                        <a:gd name="connsiteY15" fmla="*/ 47625 h 414337"/>
                        <a:gd name="connsiteX16" fmla="*/ 131445 w 227647"/>
                        <a:gd name="connsiteY16" fmla="*/ 22860 h 414337"/>
                        <a:gd name="connsiteX17" fmla="*/ 131445 w 227647"/>
                        <a:gd name="connsiteY17" fmla="*/ 0 h 414337"/>
                        <a:gd name="connsiteX18" fmla="*/ 98108 w 227647"/>
                        <a:gd name="connsiteY18" fmla="*/ 0 h 414337"/>
                        <a:gd name="connsiteX19" fmla="*/ 98108 w 227647"/>
                        <a:gd name="connsiteY19" fmla="*/ 22860 h 414337"/>
                        <a:gd name="connsiteX20" fmla="*/ 34290 w 227647"/>
                        <a:gd name="connsiteY20" fmla="*/ 52388 h 414337"/>
                        <a:gd name="connsiteX21" fmla="*/ 10478 w 227647"/>
                        <a:gd name="connsiteY21" fmla="*/ 116205 h 414337"/>
                        <a:gd name="connsiteX22" fmla="*/ 31433 w 227647"/>
                        <a:gd name="connsiteY22" fmla="*/ 180023 h 414337"/>
                        <a:gd name="connsiteX23" fmla="*/ 98108 w 227647"/>
                        <a:gd name="connsiteY23" fmla="*/ 219075 h 414337"/>
                        <a:gd name="connsiteX24" fmla="*/ 98108 w 227647"/>
                        <a:gd name="connsiteY24" fmla="*/ 316230 h 414337"/>
                        <a:gd name="connsiteX25" fmla="*/ 75248 w 227647"/>
                        <a:gd name="connsiteY25" fmla="*/ 296228 h 414337"/>
                        <a:gd name="connsiteX26" fmla="*/ 132398 w 227647"/>
                        <a:gd name="connsiteY26" fmla="*/ 230505 h 414337"/>
                        <a:gd name="connsiteX27" fmla="*/ 162878 w 227647"/>
                        <a:gd name="connsiteY27" fmla="*/ 247650 h 414337"/>
                        <a:gd name="connsiteX28" fmla="*/ 172403 w 227647"/>
                        <a:gd name="connsiteY28" fmla="*/ 274320 h 414337"/>
                        <a:gd name="connsiteX29" fmla="*/ 161925 w 227647"/>
                        <a:gd name="connsiteY29" fmla="*/ 304800 h 414337"/>
                        <a:gd name="connsiteX30" fmla="*/ 133350 w 227647"/>
                        <a:gd name="connsiteY30" fmla="*/ 320993 h 414337"/>
                        <a:gd name="connsiteX31" fmla="*/ 133350 w 227647"/>
                        <a:gd name="connsiteY31" fmla="*/ 230505 h 414337"/>
                        <a:gd name="connsiteX32" fmla="*/ 76200 w 227647"/>
                        <a:gd name="connsiteY32" fmla="*/ 137160 h 414337"/>
                        <a:gd name="connsiteX33" fmla="*/ 68580 w 227647"/>
                        <a:gd name="connsiteY33" fmla="*/ 114300 h 414337"/>
                        <a:gd name="connsiteX34" fmla="*/ 77153 w 227647"/>
                        <a:gd name="connsiteY34" fmla="*/ 89535 h 414337"/>
                        <a:gd name="connsiteX35" fmla="*/ 99060 w 227647"/>
                        <a:gd name="connsiteY35" fmla="*/ 73343 h 414337"/>
                        <a:gd name="connsiteX36" fmla="*/ 99060 w 227647"/>
                        <a:gd name="connsiteY36" fmla="*/ 153352 h 414337"/>
                        <a:gd name="connsiteX37" fmla="*/ 76200 w 227647"/>
                        <a:gd name="connsiteY37" fmla="*/ 136208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7647" h="414337">
                          <a:moveTo>
                            <a:pt x="75248" y="298133"/>
                          </a:moveTo>
                          <a:cubicBezTo>
                            <a:pt x="68580" y="289560"/>
                            <a:pt x="63817" y="278130"/>
                            <a:pt x="60960" y="265748"/>
                          </a:cubicBezTo>
                          <a:lnTo>
                            <a:pt x="0" y="272415"/>
                          </a:lnTo>
                          <a:cubicBezTo>
                            <a:pt x="4763" y="302895"/>
                            <a:pt x="15240" y="326708"/>
                            <a:pt x="32385" y="342900"/>
                          </a:cubicBezTo>
                          <a:cubicBezTo>
                            <a:pt x="49530" y="359093"/>
                            <a:pt x="70485" y="369570"/>
                            <a:pt x="98108" y="372428"/>
                          </a:cubicBezTo>
                          <a:lnTo>
                            <a:pt x="98108" y="414338"/>
                          </a:lnTo>
                          <a:lnTo>
                            <a:pt x="131445" y="414338"/>
                          </a:lnTo>
                          <a:lnTo>
                            <a:pt x="131445" y="370523"/>
                          </a:lnTo>
                          <a:cubicBezTo>
                            <a:pt x="161925" y="365760"/>
                            <a:pt x="185738" y="354330"/>
                            <a:pt x="201930" y="335280"/>
                          </a:cubicBezTo>
                          <a:cubicBezTo>
                            <a:pt x="219075" y="316230"/>
                            <a:pt x="227648" y="292418"/>
                            <a:pt x="227648" y="264795"/>
                          </a:cubicBezTo>
                          <a:cubicBezTo>
                            <a:pt x="227648" y="237173"/>
                            <a:pt x="220980" y="219075"/>
                            <a:pt x="207645" y="202883"/>
                          </a:cubicBezTo>
                          <a:cubicBezTo>
                            <a:pt x="194310" y="186690"/>
                            <a:pt x="168592" y="173355"/>
                            <a:pt x="131445" y="163830"/>
                          </a:cubicBezTo>
                          <a:lnTo>
                            <a:pt x="131445" y="73343"/>
                          </a:lnTo>
                          <a:cubicBezTo>
                            <a:pt x="146685" y="80010"/>
                            <a:pt x="156210" y="92393"/>
                            <a:pt x="159067" y="110490"/>
                          </a:cubicBezTo>
                          <a:lnTo>
                            <a:pt x="218123" y="102870"/>
                          </a:lnTo>
                          <a:cubicBezTo>
                            <a:pt x="214313" y="80010"/>
                            <a:pt x="204788" y="60960"/>
                            <a:pt x="190500" y="47625"/>
                          </a:cubicBezTo>
                          <a:cubicBezTo>
                            <a:pt x="176213" y="33338"/>
                            <a:pt x="156210" y="25718"/>
                            <a:pt x="131445" y="22860"/>
                          </a:cubicBezTo>
                          <a:lnTo>
                            <a:pt x="131445" y="0"/>
                          </a:lnTo>
                          <a:lnTo>
                            <a:pt x="98108" y="0"/>
                          </a:lnTo>
                          <a:lnTo>
                            <a:pt x="98108" y="22860"/>
                          </a:lnTo>
                          <a:cubicBezTo>
                            <a:pt x="71438" y="25718"/>
                            <a:pt x="50483" y="35243"/>
                            <a:pt x="34290" y="52388"/>
                          </a:cubicBezTo>
                          <a:cubicBezTo>
                            <a:pt x="18098" y="69532"/>
                            <a:pt x="10478" y="91440"/>
                            <a:pt x="10478" y="116205"/>
                          </a:cubicBezTo>
                          <a:cubicBezTo>
                            <a:pt x="10478" y="140970"/>
                            <a:pt x="17145" y="162877"/>
                            <a:pt x="31433" y="180023"/>
                          </a:cubicBezTo>
                          <a:cubicBezTo>
                            <a:pt x="45720" y="197168"/>
                            <a:pt x="67628" y="210502"/>
                            <a:pt x="98108" y="219075"/>
                          </a:cubicBezTo>
                          <a:lnTo>
                            <a:pt x="98108" y="316230"/>
                          </a:lnTo>
                          <a:cubicBezTo>
                            <a:pt x="89535" y="312420"/>
                            <a:pt x="81915" y="305753"/>
                            <a:pt x="75248" y="296228"/>
                          </a:cubicBezTo>
                          <a:close/>
                          <a:moveTo>
                            <a:pt x="132398" y="230505"/>
                          </a:moveTo>
                          <a:cubicBezTo>
                            <a:pt x="146685" y="234315"/>
                            <a:pt x="156210" y="240030"/>
                            <a:pt x="162878" y="247650"/>
                          </a:cubicBezTo>
                          <a:cubicBezTo>
                            <a:pt x="168592" y="255270"/>
                            <a:pt x="172403" y="263843"/>
                            <a:pt x="172403" y="274320"/>
                          </a:cubicBezTo>
                          <a:cubicBezTo>
                            <a:pt x="172403" y="284798"/>
                            <a:pt x="168592" y="296228"/>
                            <a:pt x="161925" y="304800"/>
                          </a:cubicBezTo>
                          <a:cubicBezTo>
                            <a:pt x="154305" y="313373"/>
                            <a:pt x="144780" y="319088"/>
                            <a:pt x="133350" y="320993"/>
                          </a:cubicBezTo>
                          <a:lnTo>
                            <a:pt x="133350" y="230505"/>
                          </a:lnTo>
                          <a:close/>
                          <a:moveTo>
                            <a:pt x="76200" y="137160"/>
                          </a:moveTo>
                          <a:cubicBezTo>
                            <a:pt x="71438" y="130493"/>
                            <a:pt x="68580" y="122873"/>
                            <a:pt x="68580" y="114300"/>
                          </a:cubicBezTo>
                          <a:cubicBezTo>
                            <a:pt x="68580" y="105728"/>
                            <a:pt x="71438" y="97155"/>
                            <a:pt x="77153" y="89535"/>
                          </a:cubicBezTo>
                          <a:cubicBezTo>
                            <a:pt x="82867" y="81915"/>
                            <a:pt x="89535" y="77153"/>
                            <a:pt x="99060" y="73343"/>
                          </a:cubicBezTo>
                          <a:lnTo>
                            <a:pt x="99060" y="153352"/>
                          </a:lnTo>
                          <a:cubicBezTo>
                            <a:pt x="88583" y="148590"/>
                            <a:pt x="81915" y="142875"/>
                            <a:pt x="76200" y="136208"/>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10" name="Freeform: Shape 114">
                      <a:extLst>
                        <a:ext uri="{FF2B5EF4-FFF2-40B4-BE49-F238E27FC236}">
                          <a16:creationId xmlns:a16="http://schemas.microsoft.com/office/drawing/2014/main" id="{B85E3361-9BCA-188F-CA30-6949C08BDFCD}"/>
                        </a:ext>
                      </a:extLst>
                    </p:cNvPr>
                    <p:cNvSpPr/>
                    <p:nvPr/>
                  </p:nvSpPr>
                  <p:spPr>
                    <a:xfrm>
                      <a:off x="4480793" y="1901025"/>
                      <a:ext cx="1170622" cy="182880"/>
                    </a:xfrm>
                    <a:custGeom>
                      <a:avLst/>
                      <a:gdLst>
                        <a:gd name="connsiteX0" fmla="*/ 1170623 w 1170622"/>
                        <a:gd name="connsiteY0" fmla="*/ 182880 h 182880"/>
                        <a:gd name="connsiteX1" fmla="*/ 1170623 w 1170622"/>
                        <a:gd name="connsiteY1" fmla="*/ 132398 h 182880"/>
                        <a:gd name="connsiteX2" fmla="*/ 1008698 w 1170622"/>
                        <a:gd name="connsiteY2" fmla="*/ 0 h 182880"/>
                        <a:gd name="connsiteX3" fmla="*/ 161925 w 1170622"/>
                        <a:gd name="connsiteY3" fmla="*/ 0 h 182880"/>
                        <a:gd name="connsiteX4" fmla="*/ 0 w 1170622"/>
                        <a:gd name="connsiteY4" fmla="*/ 132398 h 182880"/>
                        <a:gd name="connsiteX5" fmla="*/ 0 w 1170622"/>
                        <a:gd name="connsiteY5" fmla="*/ 182880 h 182880"/>
                        <a:gd name="connsiteX6" fmla="*/ 95250 w 1170622"/>
                        <a:gd name="connsiteY6" fmla="*/ 182880 h 182880"/>
                        <a:gd name="connsiteX7" fmla="*/ 95250 w 1170622"/>
                        <a:gd name="connsiteY7" fmla="*/ 132398 h 182880"/>
                        <a:gd name="connsiteX8" fmla="*/ 161925 w 1170622"/>
                        <a:gd name="connsiteY8" fmla="*/ 95250 h 182880"/>
                        <a:gd name="connsiteX9" fmla="*/ 531495 w 1170622"/>
                        <a:gd name="connsiteY9" fmla="*/ 95250 h 182880"/>
                        <a:gd name="connsiteX10" fmla="*/ 531495 w 1170622"/>
                        <a:gd name="connsiteY10" fmla="*/ 182880 h 182880"/>
                        <a:gd name="connsiteX11" fmla="*/ 626745 w 1170622"/>
                        <a:gd name="connsiteY11" fmla="*/ 182880 h 182880"/>
                        <a:gd name="connsiteX12" fmla="*/ 626745 w 1170622"/>
                        <a:gd name="connsiteY12" fmla="*/ 95250 h 182880"/>
                        <a:gd name="connsiteX13" fmla="*/ 1008698 w 1170622"/>
                        <a:gd name="connsiteY13" fmla="*/ 95250 h 182880"/>
                        <a:gd name="connsiteX14" fmla="*/ 1075373 w 1170622"/>
                        <a:gd name="connsiteY14" fmla="*/ 132398 h 182880"/>
                        <a:gd name="connsiteX15" fmla="*/ 1075373 w 1170622"/>
                        <a:gd name="connsiteY15" fmla="*/ 182880 h 182880"/>
                        <a:gd name="connsiteX16" fmla="*/ 1170623 w 1170622"/>
                        <a:gd name="connsiteY16"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0622" h="182880">
                          <a:moveTo>
                            <a:pt x="1170623" y="182880"/>
                          </a:moveTo>
                          <a:lnTo>
                            <a:pt x="1170623" y="132398"/>
                          </a:lnTo>
                          <a:cubicBezTo>
                            <a:pt x="1170623" y="60008"/>
                            <a:pt x="1098233" y="0"/>
                            <a:pt x="1008698" y="0"/>
                          </a:cubicBezTo>
                          <a:lnTo>
                            <a:pt x="161925" y="0"/>
                          </a:lnTo>
                          <a:cubicBezTo>
                            <a:pt x="72390" y="0"/>
                            <a:pt x="0" y="59055"/>
                            <a:pt x="0" y="132398"/>
                          </a:cubicBezTo>
                          <a:lnTo>
                            <a:pt x="0" y="182880"/>
                          </a:lnTo>
                          <a:lnTo>
                            <a:pt x="95250" y="182880"/>
                          </a:lnTo>
                          <a:lnTo>
                            <a:pt x="95250" y="132398"/>
                          </a:lnTo>
                          <a:cubicBezTo>
                            <a:pt x="95250" y="117158"/>
                            <a:pt x="120968" y="95250"/>
                            <a:pt x="161925" y="95250"/>
                          </a:cubicBezTo>
                          <a:lnTo>
                            <a:pt x="531495" y="95250"/>
                          </a:lnTo>
                          <a:lnTo>
                            <a:pt x="531495" y="182880"/>
                          </a:lnTo>
                          <a:lnTo>
                            <a:pt x="626745" y="182880"/>
                          </a:lnTo>
                          <a:lnTo>
                            <a:pt x="626745" y="95250"/>
                          </a:lnTo>
                          <a:lnTo>
                            <a:pt x="1008698" y="95250"/>
                          </a:lnTo>
                          <a:cubicBezTo>
                            <a:pt x="1049655" y="95250"/>
                            <a:pt x="1075373" y="117158"/>
                            <a:pt x="1075373" y="132398"/>
                          </a:cubicBezTo>
                          <a:lnTo>
                            <a:pt x="1075373" y="182880"/>
                          </a:lnTo>
                          <a:lnTo>
                            <a:pt x="1170623" y="18288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11" name="Freeform: Shape 115">
                      <a:extLst>
                        <a:ext uri="{FF2B5EF4-FFF2-40B4-BE49-F238E27FC236}">
                          <a16:creationId xmlns:a16="http://schemas.microsoft.com/office/drawing/2014/main" id="{EE6C015E-C142-94A4-44F1-0197B539FFE2}"/>
                        </a:ext>
                      </a:extLst>
                    </p:cNvPr>
                    <p:cNvSpPr/>
                    <p:nvPr/>
                  </p:nvSpPr>
                  <p:spPr>
                    <a:xfrm>
                      <a:off x="4668435" y="1671473"/>
                      <a:ext cx="172402" cy="140969"/>
                    </a:xfrm>
                    <a:custGeom>
                      <a:avLst/>
                      <a:gdLst>
                        <a:gd name="connsiteX0" fmla="*/ 0 w 172402"/>
                        <a:gd name="connsiteY0" fmla="*/ 0 h 140969"/>
                        <a:gd name="connsiteX1" fmla="*/ 172403 w 172402"/>
                        <a:gd name="connsiteY1" fmla="*/ 0 h 140969"/>
                        <a:gd name="connsiteX2" fmla="*/ 172403 w 172402"/>
                        <a:gd name="connsiteY2" fmla="*/ 140970 h 140969"/>
                        <a:gd name="connsiteX3" fmla="*/ 0 w 172402"/>
                        <a:gd name="connsiteY3" fmla="*/ 140970 h 140969"/>
                      </a:gdLst>
                      <a:ahLst/>
                      <a:cxnLst>
                        <a:cxn ang="0">
                          <a:pos x="connsiteX0" y="connsiteY0"/>
                        </a:cxn>
                        <a:cxn ang="0">
                          <a:pos x="connsiteX1" y="connsiteY1"/>
                        </a:cxn>
                        <a:cxn ang="0">
                          <a:pos x="connsiteX2" y="connsiteY2"/>
                        </a:cxn>
                        <a:cxn ang="0">
                          <a:pos x="connsiteX3" y="connsiteY3"/>
                        </a:cxn>
                      </a:cxnLst>
                      <a:rect l="l" t="t" r="r" b="b"/>
                      <a:pathLst>
                        <a:path w="172402" h="140969">
                          <a:moveTo>
                            <a:pt x="0" y="0"/>
                          </a:moveTo>
                          <a:lnTo>
                            <a:pt x="172403" y="0"/>
                          </a:lnTo>
                          <a:lnTo>
                            <a:pt x="172403" y="140970"/>
                          </a:lnTo>
                          <a:lnTo>
                            <a:pt x="0" y="140970"/>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12" name="Freeform: Shape 116">
                      <a:extLst>
                        <a:ext uri="{FF2B5EF4-FFF2-40B4-BE49-F238E27FC236}">
                          <a16:creationId xmlns:a16="http://schemas.microsoft.com/office/drawing/2014/main" id="{51B5742A-E7F5-AFD8-5F3B-C7DCDEA22DD9}"/>
                        </a:ext>
                      </a:extLst>
                    </p:cNvPr>
                    <p:cNvSpPr/>
                    <p:nvPr/>
                  </p:nvSpPr>
                  <p:spPr>
                    <a:xfrm>
                      <a:off x="4946565" y="1575270"/>
                      <a:ext cx="172402" cy="237172"/>
                    </a:xfrm>
                    <a:custGeom>
                      <a:avLst/>
                      <a:gdLst>
                        <a:gd name="connsiteX0" fmla="*/ 0 w 172402"/>
                        <a:gd name="connsiteY0" fmla="*/ 0 h 237172"/>
                        <a:gd name="connsiteX1" fmla="*/ 172402 w 172402"/>
                        <a:gd name="connsiteY1" fmla="*/ 0 h 237172"/>
                        <a:gd name="connsiteX2" fmla="*/ 172402 w 172402"/>
                        <a:gd name="connsiteY2" fmla="*/ 237173 h 237172"/>
                        <a:gd name="connsiteX3" fmla="*/ 0 w 172402"/>
                        <a:gd name="connsiteY3" fmla="*/ 237173 h 237172"/>
                      </a:gdLst>
                      <a:ahLst/>
                      <a:cxnLst>
                        <a:cxn ang="0">
                          <a:pos x="connsiteX0" y="connsiteY0"/>
                        </a:cxn>
                        <a:cxn ang="0">
                          <a:pos x="connsiteX1" y="connsiteY1"/>
                        </a:cxn>
                        <a:cxn ang="0">
                          <a:pos x="connsiteX2" y="connsiteY2"/>
                        </a:cxn>
                        <a:cxn ang="0">
                          <a:pos x="connsiteX3" y="connsiteY3"/>
                        </a:cxn>
                      </a:cxnLst>
                      <a:rect l="l" t="t" r="r" b="b"/>
                      <a:pathLst>
                        <a:path w="172402" h="237172">
                          <a:moveTo>
                            <a:pt x="0" y="0"/>
                          </a:moveTo>
                          <a:lnTo>
                            <a:pt x="172402" y="0"/>
                          </a:lnTo>
                          <a:lnTo>
                            <a:pt x="172402" y="237173"/>
                          </a:lnTo>
                          <a:lnTo>
                            <a:pt x="0" y="237173"/>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13" name="Freeform: Shape 117">
                      <a:extLst>
                        <a:ext uri="{FF2B5EF4-FFF2-40B4-BE49-F238E27FC236}">
                          <a16:creationId xmlns:a16="http://schemas.microsoft.com/office/drawing/2014/main" id="{D4BCA628-3C4E-70DF-05D7-03F319EF5110}"/>
                        </a:ext>
                      </a:extLst>
                    </p:cNvPr>
                    <p:cNvSpPr/>
                    <p:nvPr/>
                  </p:nvSpPr>
                  <p:spPr>
                    <a:xfrm>
                      <a:off x="5224695" y="1303808"/>
                      <a:ext cx="172402" cy="508635"/>
                    </a:xfrm>
                    <a:custGeom>
                      <a:avLst/>
                      <a:gdLst>
                        <a:gd name="connsiteX0" fmla="*/ 0 w 172402"/>
                        <a:gd name="connsiteY0" fmla="*/ 0 h 508635"/>
                        <a:gd name="connsiteX1" fmla="*/ 172403 w 172402"/>
                        <a:gd name="connsiteY1" fmla="*/ 0 h 508635"/>
                        <a:gd name="connsiteX2" fmla="*/ 172403 w 172402"/>
                        <a:gd name="connsiteY2" fmla="*/ 508635 h 508635"/>
                        <a:gd name="connsiteX3" fmla="*/ 0 w 172402"/>
                        <a:gd name="connsiteY3" fmla="*/ 508635 h 508635"/>
                      </a:gdLst>
                      <a:ahLst/>
                      <a:cxnLst>
                        <a:cxn ang="0">
                          <a:pos x="connsiteX0" y="connsiteY0"/>
                        </a:cxn>
                        <a:cxn ang="0">
                          <a:pos x="connsiteX1" y="connsiteY1"/>
                        </a:cxn>
                        <a:cxn ang="0">
                          <a:pos x="connsiteX2" y="connsiteY2"/>
                        </a:cxn>
                        <a:cxn ang="0">
                          <a:pos x="connsiteX3" y="connsiteY3"/>
                        </a:cxn>
                      </a:cxnLst>
                      <a:rect l="l" t="t" r="r" b="b"/>
                      <a:pathLst>
                        <a:path w="172402" h="508635">
                          <a:moveTo>
                            <a:pt x="0" y="0"/>
                          </a:moveTo>
                          <a:lnTo>
                            <a:pt x="172403" y="0"/>
                          </a:lnTo>
                          <a:lnTo>
                            <a:pt x="172403" y="508635"/>
                          </a:lnTo>
                          <a:lnTo>
                            <a:pt x="0" y="508635"/>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sp>
                  <p:nvSpPr>
                    <p:cNvPr id="114" name="Freeform: Shape 118">
                      <a:extLst>
                        <a:ext uri="{FF2B5EF4-FFF2-40B4-BE49-F238E27FC236}">
                          <a16:creationId xmlns:a16="http://schemas.microsoft.com/office/drawing/2014/main" id="{CFB03AE0-D8C3-4514-939D-DC3AB688F361}"/>
                        </a:ext>
                      </a:extLst>
                    </p:cNvPr>
                    <p:cNvSpPr/>
                    <p:nvPr/>
                  </p:nvSpPr>
                  <p:spPr>
                    <a:xfrm>
                      <a:off x="4458885" y="1214273"/>
                      <a:ext cx="664844" cy="462914"/>
                    </a:xfrm>
                    <a:custGeom>
                      <a:avLst/>
                      <a:gdLst>
                        <a:gd name="connsiteX0" fmla="*/ 48578 w 664844"/>
                        <a:gd name="connsiteY0" fmla="*/ 462915 h 462914"/>
                        <a:gd name="connsiteX1" fmla="*/ 81915 w 664844"/>
                        <a:gd name="connsiteY1" fmla="*/ 449580 h 462914"/>
                        <a:gd name="connsiteX2" fmla="*/ 274320 w 664844"/>
                        <a:gd name="connsiteY2" fmla="*/ 259080 h 462914"/>
                        <a:gd name="connsiteX3" fmla="*/ 349568 w 664844"/>
                        <a:gd name="connsiteY3" fmla="*/ 322898 h 462914"/>
                        <a:gd name="connsiteX4" fmla="*/ 414338 w 664844"/>
                        <a:gd name="connsiteY4" fmla="*/ 320040 h 462914"/>
                        <a:gd name="connsiteX5" fmla="*/ 569595 w 664844"/>
                        <a:gd name="connsiteY5" fmla="*/ 162878 h 462914"/>
                        <a:gd name="connsiteX6" fmla="*/ 569595 w 664844"/>
                        <a:gd name="connsiteY6" fmla="*/ 200978 h 462914"/>
                        <a:gd name="connsiteX7" fmla="*/ 617220 w 664844"/>
                        <a:gd name="connsiteY7" fmla="*/ 248603 h 462914"/>
                        <a:gd name="connsiteX8" fmla="*/ 664845 w 664844"/>
                        <a:gd name="connsiteY8" fmla="*/ 200978 h 462914"/>
                        <a:gd name="connsiteX9" fmla="*/ 664845 w 664844"/>
                        <a:gd name="connsiteY9" fmla="*/ 47625 h 462914"/>
                        <a:gd name="connsiteX10" fmla="*/ 617220 w 664844"/>
                        <a:gd name="connsiteY10" fmla="*/ 0 h 462914"/>
                        <a:gd name="connsiteX11" fmla="*/ 458153 w 664844"/>
                        <a:gd name="connsiteY11" fmla="*/ 0 h 462914"/>
                        <a:gd name="connsiteX12" fmla="*/ 410528 w 664844"/>
                        <a:gd name="connsiteY12" fmla="*/ 47625 h 462914"/>
                        <a:gd name="connsiteX13" fmla="*/ 458153 w 664844"/>
                        <a:gd name="connsiteY13" fmla="*/ 95250 h 462914"/>
                        <a:gd name="connsiteX14" fmla="*/ 502920 w 664844"/>
                        <a:gd name="connsiteY14" fmla="*/ 95250 h 462914"/>
                        <a:gd name="connsiteX15" fmla="*/ 377190 w 664844"/>
                        <a:gd name="connsiteY15" fmla="*/ 221933 h 462914"/>
                        <a:gd name="connsiteX16" fmla="*/ 302895 w 664844"/>
                        <a:gd name="connsiteY16" fmla="*/ 158115 h 462914"/>
                        <a:gd name="connsiteX17" fmla="*/ 238125 w 664844"/>
                        <a:gd name="connsiteY17" fmla="*/ 160020 h 462914"/>
                        <a:gd name="connsiteX18" fmla="*/ 14288 w 664844"/>
                        <a:gd name="connsiteY18" fmla="*/ 381000 h 462914"/>
                        <a:gd name="connsiteX19" fmla="*/ 14288 w 664844"/>
                        <a:gd name="connsiteY19" fmla="*/ 448628 h 462914"/>
                        <a:gd name="connsiteX20" fmla="*/ 48578 w 664844"/>
                        <a:gd name="connsiteY20" fmla="*/ 462915 h 46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844" h="462914">
                          <a:moveTo>
                            <a:pt x="48578" y="462915"/>
                          </a:moveTo>
                          <a:cubicBezTo>
                            <a:pt x="60960" y="462915"/>
                            <a:pt x="72390" y="458153"/>
                            <a:pt x="81915" y="449580"/>
                          </a:cubicBezTo>
                          <a:lnTo>
                            <a:pt x="274320" y="259080"/>
                          </a:lnTo>
                          <a:lnTo>
                            <a:pt x="349568" y="322898"/>
                          </a:lnTo>
                          <a:cubicBezTo>
                            <a:pt x="368618" y="339090"/>
                            <a:pt x="397193" y="338138"/>
                            <a:pt x="414338" y="320040"/>
                          </a:cubicBezTo>
                          <a:lnTo>
                            <a:pt x="569595" y="162878"/>
                          </a:lnTo>
                          <a:lnTo>
                            <a:pt x="569595" y="200978"/>
                          </a:lnTo>
                          <a:cubicBezTo>
                            <a:pt x="569595" y="227648"/>
                            <a:pt x="590550" y="248603"/>
                            <a:pt x="617220" y="248603"/>
                          </a:cubicBezTo>
                          <a:cubicBezTo>
                            <a:pt x="643890" y="248603"/>
                            <a:pt x="664845" y="227648"/>
                            <a:pt x="664845" y="200978"/>
                          </a:cubicBezTo>
                          <a:lnTo>
                            <a:pt x="664845" y="47625"/>
                          </a:lnTo>
                          <a:cubicBezTo>
                            <a:pt x="664845" y="20955"/>
                            <a:pt x="643890" y="0"/>
                            <a:pt x="617220" y="0"/>
                          </a:cubicBezTo>
                          <a:lnTo>
                            <a:pt x="458153" y="0"/>
                          </a:lnTo>
                          <a:cubicBezTo>
                            <a:pt x="431482" y="0"/>
                            <a:pt x="410528" y="20955"/>
                            <a:pt x="410528" y="47625"/>
                          </a:cubicBezTo>
                          <a:cubicBezTo>
                            <a:pt x="410528" y="74295"/>
                            <a:pt x="431482" y="95250"/>
                            <a:pt x="458153" y="95250"/>
                          </a:cubicBezTo>
                          <a:lnTo>
                            <a:pt x="502920" y="95250"/>
                          </a:lnTo>
                          <a:lnTo>
                            <a:pt x="377190" y="221933"/>
                          </a:lnTo>
                          <a:lnTo>
                            <a:pt x="302895" y="158115"/>
                          </a:lnTo>
                          <a:cubicBezTo>
                            <a:pt x="283845" y="141923"/>
                            <a:pt x="256223" y="142875"/>
                            <a:pt x="238125" y="160020"/>
                          </a:cubicBezTo>
                          <a:lnTo>
                            <a:pt x="14288" y="381000"/>
                          </a:lnTo>
                          <a:cubicBezTo>
                            <a:pt x="-4763" y="399098"/>
                            <a:pt x="-4763" y="429578"/>
                            <a:pt x="14288" y="448628"/>
                          </a:cubicBezTo>
                          <a:cubicBezTo>
                            <a:pt x="23813" y="458153"/>
                            <a:pt x="36195" y="462915"/>
                            <a:pt x="48578" y="462915"/>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grpSp>
          <p:grpSp>
            <p:nvGrpSpPr>
              <p:cNvPr id="10" name="Group 9">
                <a:extLst>
                  <a:ext uri="{FF2B5EF4-FFF2-40B4-BE49-F238E27FC236}">
                    <a16:creationId xmlns:a16="http://schemas.microsoft.com/office/drawing/2014/main" id="{ABBA5F90-49A0-0A5F-AAD4-E77E77188CC2}"/>
                  </a:ext>
                </a:extLst>
              </p:cNvPr>
              <p:cNvGrpSpPr/>
              <p:nvPr/>
            </p:nvGrpSpPr>
            <p:grpSpPr>
              <a:xfrm>
                <a:off x="471621" y="1814947"/>
                <a:ext cx="3114204" cy="3700549"/>
                <a:chOff x="471621" y="1814947"/>
                <a:chExt cx="3114204" cy="3700549"/>
              </a:xfrm>
            </p:grpSpPr>
            <p:grpSp>
              <p:nvGrpSpPr>
                <p:cNvPr id="5" name="Group 4">
                  <a:extLst>
                    <a:ext uri="{FF2B5EF4-FFF2-40B4-BE49-F238E27FC236}">
                      <a16:creationId xmlns:a16="http://schemas.microsoft.com/office/drawing/2014/main" id="{52E9455C-A4FC-5E79-B36F-11F2176880FD}"/>
                    </a:ext>
                  </a:extLst>
                </p:cNvPr>
                <p:cNvGrpSpPr/>
                <p:nvPr/>
              </p:nvGrpSpPr>
              <p:grpSpPr>
                <a:xfrm>
                  <a:off x="471621" y="1814947"/>
                  <a:ext cx="3114204" cy="1828800"/>
                  <a:chOff x="471621" y="1814947"/>
                  <a:chExt cx="3114204" cy="1828800"/>
                </a:xfrm>
              </p:grpSpPr>
              <p:sp>
                <p:nvSpPr>
                  <p:cNvPr id="36" name="TextBox 35">
                    <a:extLst>
                      <a:ext uri="{FF2B5EF4-FFF2-40B4-BE49-F238E27FC236}">
                        <a16:creationId xmlns:a16="http://schemas.microsoft.com/office/drawing/2014/main" id="{D89B75C0-914C-4AD2-DFA8-8AD5D7BC8EA7}"/>
                      </a:ext>
                    </a:extLst>
                  </p:cNvPr>
                  <p:cNvSpPr txBox="1"/>
                  <p:nvPr/>
                </p:nvSpPr>
                <p:spPr>
                  <a:xfrm>
                    <a:off x="687131" y="1814947"/>
                    <a:ext cx="2898694" cy="1828800"/>
                  </a:xfrm>
                  <a:prstGeom prst="roundRect">
                    <a:avLst>
                      <a:gd name="adj" fmla="val 8471"/>
                    </a:avLst>
                  </a:prstGeom>
                  <a:gradFill>
                    <a:gsLst>
                      <a:gs pos="25000">
                        <a:srgbClr val="9DB0AC">
                          <a:lumMod val="40000"/>
                          <a:lumOff val="60000"/>
                          <a:alpha val="0"/>
                        </a:srgbClr>
                      </a:gs>
                      <a:gs pos="100000">
                        <a:schemeClr val="bg2">
                          <a:lumMod val="40000"/>
                          <a:lumOff val="60000"/>
                        </a:schemeClr>
                      </a:gs>
                    </a:gsLst>
                    <a:lin ang="10800000" scaled="1"/>
                  </a:gradFill>
                </p:spPr>
                <p:txBody>
                  <a:bodyPr wrap="square" lIns="360000" tIns="182880" rIns="182880" bIns="182880" rtlCol="0">
                    <a:normAutofit/>
                  </a:bodyPr>
                  <a:lstStyle/>
                  <a:p>
                    <a:pPr marL="0" marR="0" lvl="0" indent="0" defTabSz="457200" eaLnBrk="1" fontAlgn="auto" latinLnBrk="0" hangingPunct="1">
                      <a:lnSpc>
                        <a:spcPct val="100000"/>
                      </a:lnSpc>
                      <a:spcBef>
                        <a:spcPts val="0"/>
                      </a:spcBef>
                      <a:spcAft>
                        <a:spcPts val="300"/>
                      </a:spcAft>
                      <a:buClrTx/>
                      <a:buSzTx/>
                      <a:buFontTx/>
                      <a:buNone/>
                      <a:tabLst/>
                      <a:defRPr/>
                    </a:pPr>
                    <a:r>
                      <a:rPr kumimoji="0" lang="en-GB" sz="1100" b="1" i="0" u="none" strike="noStrike" kern="0" cap="none" spc="0" normalizeH="0" baseline="0" noProof="0">
                        <a:ln>
                          <a:noFill/>
                        </a:ln>
                        <a:effectLst/>
                        <a:uLnTx/>
                        <a:uFillTx/>
                      </a:rPr>
                      <a:t>Genetic factors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Biological sex</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BP-associated SNPs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Monogenic forms of HTN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Epigenetic and fetal  programming</a:t>
                    </a:r>
                  </a:p>
                </p:txBody>
              </p:sp>
              <p:grpSp>
                <p:nvGrpSpPr>
                  <p:cNvPr id="51" name="Group 50">
                    <a:extLst>
                      <a:ext uri="{FF2B5EF4-FFF2-40B4-BE49-F238E27FC236}">
                        <a16:creationId xmlns:a16="http://schemas.microsoft.com/office/drawing/2014/main" id="{205D0C3A-9E2F-3806-BC3D-6015E7079BC9}"/>
                      </a:ext>
                    </a:extLst>
                  </p:cNvPr>
                  <p:cNvGrpSpPr/>
                  <p:nvPr/>
                </p:nvGrpSpPr>
                <p:grpSpPr>
                  <a:xfrm>
                    <a:off x="471621" y="2486157"/>
                    <a:ext cx="486381" cy="486381"/>
                    <a:chOff x="1483867" y="2661972"/>
                    <a:chExt cx="486381" cy="486381"/>
                  </a:xfrm>
                </p:grpSpPr>
                <p:sp>
                  <p:nvSpPr>
                    <p:cNvPr id="52" name="Oval 51">
                      <a:extLst>
                        <a:ext uri="{FF2B5EF4-FFF2-40B4-BE49-F238E27FC236}">
                          <a16:creationId xmlns:a16="http://schemas.microsoft.com/office/drawing/2014/main" id="{8DBF51E2-66D6-DA81-205D-B9B7A5378163}"/>
                        </a:ext>
                      </a:extLst>
                    </p:cNvPr>
                    <p:cNvSpPr/>
                    <p:nvPr/>
                  </p:nvSpPr>
                  <p:spPr>
                    <a:xfrm>
                      <a:off x="1483867" y="2661972"/>
                      <a:ext cx="486381" cy="48638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5" name="Content Placeholder 7" descr="DNA with solid fill">
                      <a:extLst>
                        <a:ext uri="{FF2B5EF4-FFF2-40B4-BE49-F238E27FC236}">
                          <a16:creationId xmlns:a16="http://schemas.microsoft.com/office/drawing/2014/main" id="{A6A12306-80C9-668F-680A-BD0A71E4DBD5}"/>
                        </a:ext>
                      </a:extLst>
                    </p:cNvPr>
                    <p:cNvSpPr/>
                    <p:nvPr/>
                  </p:nvSpPr>
                  <p:spPr>
                    <a:xfrm rot="20248572">
                      <a:off x="1630913" y="2722010"/>
                      <a:ext cx="183153" cy="366305"/>
                    </a:xfrm>
                    <a:custGeom>
                      <a:avLst/>
                      <a:gdLst>
                        <a:gd name="connsiteX0" fmla="*/ 806849 w 806848"/>
                        <a:gd name="connsiteY0" fmla="*/ 806849 h 1613697"/>
                        <a:gd name="connsiteX1" fmla="*/ 518950 w 806848"/>
                        <a:gd name="connsiteY1" fmla="*/ 403424 h 1613697"/>
                        <a:gd name="connsiteX2" fmla="*/ 806849 w 806848"/>
                        <a:gd name="connsiteY2" fmla="*/ 0 h 1613697"/>
                        <a:gd name="connsiteX3" fmla="*/ 696824 w 806848"/>
                        <a:gd name="connsiteY3" fmla="*/ 0 h 1613697"/>
                        <a:gd name="connsiteX4" fmla="*/ 682154 w 806848"/>
                        <a:gd name="connsiteY4" fmla="*/ 91687 h 1613697"/>
                        <a:gd name="connsiteX5" fmla="*/ 124695 w 806848"/>
                        <a:gd name="connsiteY5" fmla="*/ 91687 h 1613697"/>
                        <a:gd name="connsiteX6" fmla="*/ 110025 w 806848"/>
                        <a:gd name="connsiteY6" fmla="*/ 0 h 1613697"/>
                        <a:gd name="connsiteX7" fmla="*/ 0 w 806848"/>
                        <a:gd name="connsiteY7" fmla="*/ 0 h 1613697"/>
                        <a:gd name="connsiteX8" fmla="*/ 287898 w 806848"/>
                        <a:gd name="connsiteY8" fmla="*/ 403424 h 1613697"/>
                        <a:gd name="connsiteX9" fmla="*/ 0 w 806848"/>
                        <a:gd name="connsiteY9" fmla="*/ 806849 h 1613697"/>
                        <a:gd name="connsiteX10" fmla="*/ 287898 w 806848"/>
                        <a:gd name="connsiteY10" fmla="*/ 1212107 h 1613697"/>
                        <a:gd name="connsiteX11" fmla="*/ 0 w 806848"/>
                        <a:gd name="connsiteY11" fmla="*/ 1613697 h 1613697"/>
                        <a:gd name="connsiteX12" fmla="*/ 110025 w 806848"/>
                        <a:gd name="connsiteY12" fmla="*/ 1613697 h 1613697"/>
                        <a:gd name="connsiteX13" fmla="*/ 124695 w 806848"/>
                        <a:gd name="connsiteY13" fmla="*/ 1522010 h 1613697"/>
                        <a:gd name="connsiteX14" fmla="*/ 682154 w 806848"/>
                        <a:gd name="connsiteY14" fmla="*/ 1522010 h 1613697"/>
                        <a:gd name="connsiteX15" fmla="*/ 696824 w 806848"/>
                        <a:gd name="connsiteY15" fmla="*/ 1613697 h 1613697"/>
                        <a:gd name="connsiteX16" fmla="*/ 806849 w 806848"/>
                        <a:gd name="connsiteY16" fmla="*/ 1613697 h 1613697"/>
                        <a:gd name="connsiteX17" fmla="*/ 518950 w 806848"/>
                        <a:gd name="connsiteY17" fmla="*/ 1212107 h 1613697"/>
                        <a:gd name="connsiteX18" fmla="*/ 806849 w 806848"/>
                        <a:gd name="connsiteY18" fmla="*/ 806849 h 1613697"/>
                        <a:gd name="connsiteX19" fmla="*/ 110025 w 806848"/>
                        <a:gd name="connsiteY19" fmla="*/ 806849 h 1613697"/>
                        <a:gd name="connsiteX20" fmla="*/ 124695 w 806848"/>
                        <a:gd name="connsiteY20" fmla="*/ 715161 h 1613697"/>
                        <a:gd name="connsiteX21" fmla="*/ 683988 w 806848"/>
                        <a:gd name="connsiteY21" fmla="*/ 715161 h 1613697"/>
                        <a:gd name="connsiteX22" fmla="*/ 698658 w 806848"/>
                        <a:gd name="connsiteY22" fmla="*/ 806849 h 1613697"/>
                        <a:gd name="connsiteX23" fmla="*/ 683988 w 806848"/>
                        <a:gd name="connsiteY23" fmla="*/ 898536 h 1613697"/>
                        <a:gd name="connsiteX24" fmla="*/ 124695 w 806848"/>
                        <a:gd name="connsiteY24" fmla="*/ 898536 h 1613697"/>
                        <a:gd name="connsiteX25" fmla="*/ 110025 w 806848"/>
                        <a:gd name="connsiteY25" fmla="*/ 806849 h 1613697"/>
                        <a:gd name="connsiteX26" fmla="*/ 194377 w 806848"/>
                        <a:gd name="connsiteY26" fmla="*/ 201712 h 1613697"/>
                        <a:gd name="connsiteX27" fmla="*/ 610638 w 806848"/>
                        <a:gd name="connsiteY27" fmla="*/ 201712 h 1613697"/>
                        <a:gd name="connsiteX28" fmla="*/ 401591 w 806848"/>
                        <a:gd name="connsiteY28" fmla="*/ 341077 h 1613697"/>
                        <a:gd name="connsiteX29" fmla="*/ 194377 w 806848"/>
                        <a:gd name="connsiteY29" fmla="*/ 201712 h 1613697"/>
                        <a:gd name="connsiteX30" fmla="*/ 403424 w 806848"/>
                        <a:gd name="connsiteY30" fmla="*/ 465772 h 1613697"/>
                        <a:gd name="connsiteX31" fmla="*/ 612472 w 806848"/>
                        <a:gd name="connsiteY31" fmla="*/ 605137 h 1613697"/>
                        <a:gd name="connsiteX32" fmla="*/ 194377 w 806848"/>
                        <a:gd name="connsiteY32" fmla="*/ 605137 h 1613697"/>
                        <a:gd name="connsiteX33" fmla="*/ 403424 w 806848"/>
                        <a:gd name="connsiteY33" fmla="*/ 465772 h 1613697"/>
                        <a:gd name="connsiteX34" fmla="*/ 403424 w 806848"/>
                        <a:gd name="connsiteY34" fmla="*/ 1274454 h 1613697"/>
                        <a:gd name="connsiteX35" fmla="*/ 610638 w 806848"/>
                        <a:gd name="connsiteY35" fmla="*/ 1411985 h 1613697"/>
                        <a:gd name="connsiteX36" fmla="*/ 196211 w 806848"/>
                        <a:gd name="connsiteY36" fmla="*/ 1411985 h 1613697"/>
                        <a:gd name="connsiteX37" fmla="*/ 403424 w 806848"/>
                        <a:gd name="connsiteY37" fmla="*/ 1274454 h 1613697"/>
                        <a:gd name="connsiteX38" fmla="*/ 403424 w 806848"/>
                        <a:gd name="connsiteY38" fmla="*/ 1149759 h 1613697"/>
                        <a:gd name="connsiteX39" fmla="*/ 192543 w 806848"/>
                        <a:gd name="connsiteY39" fmla="*/ 1008561 h 1613697"/>
                        <a:gd name="connsiteX40" fmla="*/ 614305 w 806848"/>
                        <a:gd name="connsiteY40" fmla="*/ 1008561 h 1613697"/>
                        <a:gd name="connsiteX41" fmla="*/ 403424 w 806848"/>
                        <a:gd name="connsiteY41" fmla="*/ 1149759 h 16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06848" h="1613697">
                          <a:moveTo>
                            <a:pt x="806849" y="806849"/>
                          </a:moveTo>
                          <a:cubicBezTo>
                            <a:pt x="806849" y="597801"/>
                            <a:pt x="667484" y="487777"/>
                            <a:pt x="518950" y="403424"/>
                          </a:cubicBezTo>
                          <a:cubicBezTo>
                            <a:pt x="667484" y="317238"/>
                            <a:pt x="806849" y="209047"/>
                            <a:pt x="806849" y="0"/>
                          </a:cubicBezTo>
                          <a:lnTo>
                            <a:pt x="696824" y="0"/>
                          </a:lnTo>
                          <a:cubicBezTo>
                            <a:pt x="696824" y="33007"/>
                            <a:pt x="691323" y="64181"/>
                            <a:pt x="682154" y="91687"/>
                          </a:cubicBezTo>
                          <a:lnTo>
                            <a:pt x="124695" y="91687"/>
                          </a:lnTo>
                          <a:cubicBezTo>
                            <a:pt x="115526" y="64181"/>
                            <a:pt x="110025" y="33007"/>
                            <a:pt x="110025" y="0"/>
                          </a:cubicBezTo>
                          <a:lnTo>
                            <a:pt x="0" y="0"/>
                          </a:lnTo>
                          <a:cubicBezTo>
                            <a:pt x="0" y="209047"/>
                            <a:pt x="139365" y="317238"/>
                            <a:pt x="287898" y="403424"/>
                          </a:cubicBezTo>
                          <a:cubicBezTo>
                            <a:pt x="139365" y="487777"/>
                            <a:pt x="0" y="597801"/>
                            <a:pt x="0" y="806849"/>
                          </a:cubicBezTo>
                          <a:cubicBezTo>
                            <a:pt x="0" y="1017730"/>
                            <a:pt x="139365" y="1127754"/>
                            <a:pt x="287898" y="1212107"/>
                          </a:cubicBezTo>
                          <a:cubicBezTo>
                            <a:pt x="139365" y="1296459"/>
                            <a:pt x="0" y="1404650"/>
                            <a:pt x="0" y="1613697"/>
                          </a:cubicBezTo>
                          <a:lnTo>
                            <a:pt x="110025" y="1613697"/>
                          </a:lnTo>
                          <a:cubicBezTo>
                            <a:pt x="110025" y="1578856"/>
                            <a:pt x="115526" y="1549516"/>
                            <a:pt x="124695" y="1522010"/>
                          </a:cubicBezTo>
                          <a:lnTo>
                            <a:pt x="682154" y="1522010"/>
                          </a:lnTo>
                          <a:cubicBezTo>
                            <a:pt x="691323" y="1549516"/>
                            <a:pt x="696824" y="1578856"/>
                            <a:pt x="696824" y="1613697"/>
                          </a:cubicBezTo>
                          <a:lnTo>
                            <a:pt x="806849" y="1613697"/>
                          </a:lnTo>
                          <a:cubicBezTo>
                            <a:pt x="806849" y="1404650"/>
                            <a:pt x="667484" y="1296459"/>
                            <a:pt x="518950" y="1212107"/>
                          </a:cubicBezTo>
                          <a:cubicBezTo>
                            <a:pt x="667484" y="1127754"/>
                            <a:pt x="806849" y="1017730"/>
                            <a:pt x="806849" y="806849"/>
                          </a:cubicBezTo>
                          <a:close/>
                          <a:moveTo>
                            <a:pt x="110025" y="806849"/>
                          </a:moveTo>
                          <a:cubicBezTo>
                            <a:pt x="110025" y="773841"/>
                            <a:pt x="115526" y="742668"/>
                            <a:pt x="124695" y="715161"/>
                          </a:cubicBezTo>
                          <a:lnTo>
                            <a:pt x="683988" y="715161"/>
                          </a:lnTo>
                          <a:cubicBezTo>
                            <a:pt x="693156" y="742668"/>
                            <a:pt x="698658" y="773841"/>
                            <a:pt x="698658" y="806849"/>
                          </a:cubicBezTo>
                          <a:cubicBezTo>
                            <a:pt x="698658" y="839856"/>
                            <a:pt x="693156" y="871030"/>
                            <a:pt x="683988" y="898536"/>
                          </a:cubicBezTo>
                          <a:lnTo>
                            <a:pt x="124695" y="898536"/>
                          </a:lnTo>
                          <a:cubicBezTo>
                            <a:pt x="115526" y="871030"/>
                            <a:pt x="110025" y="839856"/>
                            <a:pt x="110025" y="806849"/>
                          </a:cubicBezTo>
                          <a:close/>
                          <a:moveTo>
                            <a:pt x="194377" y="201712"/>
                          </a:moveTo>
                          <a:lnTo>
                            <a:pt x="610638" y="201712"/>
                          </a:lnTo>
                          <a:cubicBezTo>
                            <a:pt x="557459" y="254891"/>
                            <a:pt x="482275" y="297067"/>
                            <a:pt x="401591" y="341077"/>
                          </a:cubicBezTo>
                          <a:cubicBezTo>
                            <a:pt x="322739" y="297067"/>
                            <a:pt x="247556" y="254891"/>
                            <a:pt x="194377" y="201712"/>
                          </a:cubicBezTo>
                          <a:close/>
                          <a:moveTo>
                            <a:pt x="403424" y="465772"/>
                          </a:moveTo>
                          <a:cubicBezTo>
                            <a:pt x="484109" y="509782"/>
                            <a:pt x="559293" y="551958"/>
                            <a:pt x="612472" y="605137"/>
                          </a:cubicBezTo>
                          <a:lnTo>
                            <a:pt x="194377" y="605137"/>
                          </a:lnTo>
                          <a:cubicBezTo>
                            <a:pt x="247556" y="551958"/>
                            <a:pt x="322739" y="507948"/>
                            <a:pt x="403424" y="465772"/>
                          </a:cubicBezTo>
                          <a:close/>
                          <a:moveTo>
                            <a:pt x="403424" y="1274454"/>
                          </a:moveTo>
                          <a:cubicBezTo>
                            <a:pt x="484109" y="1316630"/>
                            <a:pt x="557459" y="1358806"/>
                            <a:pt x="610638" y="1411985"/>
                          </a:cubicBezTo>
                          <a:lnTo>
                            <a:pt x="196211" y="1411985"/>
                          </a:lnTo>
                          <a:cubicBezTo>
                            <a:pt x="249390" y="1358806"/>
                            <a:pt x="322739" y="1316630"/>
                            <a:pt x="403424" y="1274454"/>
                          </a:cubicBezTo>
                          <a:close/>
                          <a:moveTo>
                            <a:pt x="403424" y="1149759"/>
                          </a:moveTo>
                          <a:cubicBezTo>
                            <a:pt x="320906" y="1105749"/>
                            <a:pt x="245722" y="1063573"/>
                            <a:pt x="192543" y="1008561"/>
                          </a:cubicBezTo>
                          <a:lnTo>
                            <a:pt x="614305" y="1008561"/>
                          </a:lnTo>
                          <a:cubicBezTo>
                            <a:pt x="561127" y="1063573"/>
                            <a:pt x="485943" y="1105749"/>
                            <a:pt x="403424" y="1149759"/>
                          </a:cubicBezTo>
                          <a:close/>
                        </a:path>
                      </a:pathLst>
                    </a:custGeom>
                    <a:solidFill>
                      <a:srgbClr val="FFFFFF"/>
                    </a:solidFill>
                    <a:ln w="18256"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F4444"/>
                        </a:solidFill>
                        <a:effectLst/>
                        <a:uLnTx/>
                        <a:uFillTx/>
                      </a:endParaRPr>
                    </a:p>
                  </p:txBody>
                </p:sp>
              </p:grpSp>
            </p:grpSp>
            <p:grpSp>
              <p:nvGrpSpPr>
                <p:cNvPr id="6" name="Group 5">
                  <a:extLst>
                    <a:ext uri="{FF2B5EF4-FFF2-40B4-BE49-F238E27FC236}">
                      <a16:creationId xmlns:a16="http://schemas.microsoft.com/office/drawing/2014/main" id="{8B92BAFC-C3C7-21D2-8486-17D634C783EF}"/>
                    </a:ext>
                  </a:extLst>
                </p:cNvPr>
                <p:cNvGrpSpPr/>
                <p:nvPr/>
              </p:nvGrpSpPr>
              <p:grpSpPr>
                <a:xfrm>
                  <a:off x="471621" y="3778136"/>
                  <a:ext cx="2600342" cy="1737360"/>
                  <a:chOff x="471621" y="3778136"/>
                  <a:chExt cx="2600342" cy="1737360"/>
                </a:xfrm>
              </p:grpSpPr>
              <p:sp>
                <p:nvSpPr>
                  <p:cNvPr id="119" name="TextBox 118">
                    <a:extLst>
                      <a:ext uri="{FF2B5EF4-FFF2-40B4-BE49-F238E27FC236}">
                        <a16:creationId xmlns:a16="http://schemas.microsoft.com/office/drawing/2014/main" id="{38C25FFB-B7DE-4A28-5BA3-747A7C0C55C5}"/>
                      </a:ext>
                    </a:extLst>
                  </p:cNvPr>
                  <p:cNvSpPr txBox="1"/>
                  <p:nvPr/>
                </p:nvSpPr>
                <p:spPr>
                  <a:xfrm>
                    <a:off x="687131" y="3778136"/>
                    <a:ext cx="2384832" cy="1737360"/>
                  </a:xfrm>
                  <a:prstGeom prst="roundRect">
                    <a:avLst>
                      <a:gd name="adj" fmla="val 8471"/>
                    </a:avLst>
                  </a:prstGeom>
                  <a:gradFill>
                    <a:gsLst>
                      <a:gs pos="25000">
                        <a:srgbClr val="9DB0AC">
                          <a:lumMod val="40000"/>
                          <a:lumOff val="60000"/>
                          <a:alpha val="0"/>
                        </a:srgbClr>
                      </a:gs>
                      <a:gs pos="100000">
                        <a:schemeClr val="bg2">
                          <a:lumMod val="40000"/>
                          <a:lumOff val="60000"/>
                        </a:schemeClr>
                      </a:gs>
                    </a:gsLst>
                    <a:lin ang="10800000" scaled="1"/>
                  </a:gradFill>
                </p:spPr>
                <p:txBody>
                  <a:bodyPr wrap="square" lIns="360000" tIns="182880" bIns="182880" rtlCol="0">
                    <a:normAutofit/>
                  </a:bodyPr>
                  <a:lstStyle/>
                  <a:p>
                    <a:pPr marL="0" marR="0" lvl="0" indent="0" defTabSz="457200" eaLnBrk="1" fontAlgn="auto" latinLnBrk="0" hangingPunct="1">
                      <a:lnSpc>
                        <a:spcPct val="100000"/>
                      </a:lnSpc>
                      <a:spcBef>
                        <a:spcPts val="0"/>
                      </a:spcBef>
                      <a:spcAft>
                        <a:spcPts val="300"/>
                      </a:spcAft>
                      <a:buClrTx/>
                      <a:buSzTx/>
                      <a:buFontTx/>
                      <a:buNone/>
                      <a:tabLst/>
                      <a:defRPr/>
                    </a:pPr>
                    <a:r>
                      <a:rPr kumimoji="0" lang="en-GB" sz="1100" b="1" i="0" u="none" strike="noStrike" kern="0" cap="none" spc="0" normalizeH="0" baseline="0" noProof="0">
                        <a:ln>
                          <a:noFill/>
                        </a:ln>
                        <a:effectLst/>
                        <a:uLnTx/>
                        <a:uFillTx/>
                      </a:rPr>
                      <a:t>Environmental factors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Geopolitical status</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Noise pollution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Air pollution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a:ln>
                          <a:noFill/>
                        </a:ln>
                        <a:effectLst/>
                        <a:uLnTx/>
                        <a:uFillTx/>
                      </a:rPr>
                      <a:t>Climate</a:t>
                    </a:r>
                  </a:p>
                </p:txBody>
              </p:sp>
              <p:grpSp>
                <p:nvGrpSpPr>
                  <p:cNvPr id="116" name="Group 115">
                    <a:extLst>
                      <a:ext uri="{FF2B5EF4-FFF2-40B4-BE49-F238E27FC236}">
                        <a16:creationId xmlns:a16="http://schemas.microsoft.com/office/drawing/2014/main" id="{FE02A01D-DCAF-88C0-D597-47D2B1B82A31}"/>
                      </a:ext>
                    </a:extLst>
                  </p:cNvPr>
                  <p:cNvGrpSpPr/>
                  <p:nvPr/>
                </p:nvGrpSpPr>
                <p:grpSpPr>
                  <a:xfrm>
                    <a:off x="471621" y="4403626"/>
                    <a:ext cx="486381" cy="486381"/>
                    <a:chOff x="1428796" y="4295448"/>
                    <a:chExt cx="486381" cy="486381"/>
                  </a:xfrm>
                </p:grpSpPr>
                <p:sp>
                  <p:nvSpPr>
                    <p:cNvPr id="117" name="Oval 116">
                      <a:extLst>
                        <a:ext uri="{FF2B5EF4-FFF2-40B4-BE49-F238E27FC236}">
                          <a16:creationId xmlns:a16="http://schemas.microsoft.com/office/drawing/2014/main" id="{598F9BE0-EA13-E2F5-4081-E04ADABBD71B}"/>
                        </a:ext>
                      </a:extLst>
                    </p:cNvPr>
                    <p:cNvSpPr/>
                    <p:nvPr/>
                  </p:nvSpPr>
                  <p:spPr>
                    <a:xfrm>
                      <a:off x="1428796" y="4295448"/>
                      <a:ext cx="486381" cy="48638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pic>
                  <p:nvPicPr>
                    <p:cNvPr id="118" name="Graphic 117">
                      <a:extLst>
                        <a:ext uri="{FF2B5EF4-FFF2-40B4-BE49-F238E27FC236}">
                          <a16:creationId xmlns:a16="http://schemas.microsoft.com/office/drawing/2014/main" id="{EDE4065A-AF55-1496-D84A-D3D61FAE94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3058" y="4371193"/>
                      <a:ext cx="334890" cy="334890"/>
                    </a:xfrm>
                    <a:prstGeom prst="rect">
                      <a:avLst/>
                    </a:prstGeom>
                  </p:spPr>
                </p:pic>
              </p:grpSp>
            </p:grpSp>
          </p:grpSp>
        </p:grpSp>
      </p:grpSp>
      <p:sp>
        <p:nvSpPr>
          <p:cNvPr id="8" name="TextBox 7">
            <a:hlinkClick r:id="rId5" action="ppaction://hlinksldjump"/>
            <a:extLst>
              <a:ext uri="{FF2B5EF4-FFF2-40B4-BE49-F238E27FC236}">
                <a16:creationId xmlns:a16="http://schemas.microsoft.com/office/drawing/2014/main" id="{A7C7D8A9-69D9-36C9-621C-1D9AE2CFEC94}"/>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4389488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61F2E2-EDC4-49DB-95BF-FB8633F2C6AB}"/>
              </a:ext>
            </a:extLst>
          </p:cNvPr>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31A5A0B6-FE9E-4BF8-AC4E-68B56BEEFFDD}"/>
              </a:ext>
            </a:extLst>
          </p:cNvPr>
          <p:cNvSpPr>
            <a:spLocks noGrp="1"/>
          </p:cNvSpPr>
          <p:nvPr>
            <p:ph sz="quarter" idx="13"/>
          </p:nvPr>
        </p:nvSpPr>
        <p:spPr/>
        <p:txBody>
          <a:bodyPr/>
          <a:lstStyle/>
          <a:p>
            <a:pPr>
              <a:spcAft>
                <a:spcPts val="1200"/>
              </a:spcAft>
            </a:pPr>
            <a:r>
              <a:rPr lang="en-US" dirty="0"/>
              <a:t>This content was created by AstraZeneca healthcare professionals for use by healthcare professionals.</a:t>
            </a:r>
          </a:p>
          <a:p>
            <a:pPr>
              <a:spcAft>
                <a:spcPts val="1200"/>
              </a:spcAft>
            </a:pPr>
            <a:r>
              <a:rPr lang="en-US" dirty="0"/>
              <a:t>AstraZeneca is committed to conducting business with the highest standards of integrity and professionalism. </a:t>
            </a:r>
          </a:p>
          <a:p>
            <a:pPr>
              <a:spcAft>
                <a:spcPts val="1200"/>
              </a:spcAft>
            </a:pPr>
            <a:r>
              <a:rPr lang="en-US" dirty="0"/>
              <a:t>For further medical information requests and access to other AstraZeneca resources, please visit </a:t>
            </a:r>
            <a:r>
              <a:rPr lang="en-US" u="sng" dirty="0">
                <a:hlinkClick r:id="rId3">
                  <a:extLst>
                    <a:ext uri="{A12FA001-AC4F-418D-AE19-62706E023703}">
                      <ahyp:hlinkClr xmlns:ahyp="http://schemas.microsoft.com/office/drawing/2018/hyperlinkcolor" val="tx"/>
                    </a:ext>
                  </a:extLst>
                </a:hlinkClick>
              </a:rPr>
              <a:t>AZmedical.com</a:t>
            </a:r>
            <a:r>
              <a:rPr lang="en-US" dirty="0"/>
              <a:t>.</a:t>
            </a:r>
          </a:p>
          <a:p>
            <a:pPr>
              <a:spcAft>
                <a:spcPts val="1200"/>
              </a:spcAft>
            </a:pPr>
            <a:r>
              <a:rPr lang="en-US" dirty="0"/>
              <a:t>You are encouraged to report negative side effects of AstraZeneca prescription drugs by calling 1-800-236-9933. If you prefer to report these to the FDA, call 1-800-FDA-1088.</a:t>
            </a:r>
          </a:p>
        </p:txBody>
      </p:sp>
    </p:spTree>
    <p:extLst>
      <p:ext uri="{BB962C8B-B14F-4D97-AF65-F5344CB8AC3E}">
        <p14:creationId xmlns:p14="http://schemas.microsoft.com/office/powerpoint/2010/main" val="371943657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6E7C2-873C-6041-FF80-A41D82ED61C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252DE93D-2F71-6B2E-EDD0-9CA5469B7D9D}"/>
              </a:ext>
            </a:extLst>
          </p:cNvPr>
          <p:cNvSpPr/>
          <p:nvPr/>
        </p:nvSpPr>
        <p:spPr>
          <a:xfrm flipV="1">
            <a:off x="6152761" y="5084121"/>
            <a:ext cx="5948069" cy="1218857"/>
          </a:xfrm>
          <a:prstGeom prst="rect">
            <a:avLst/>
          </a:prstGeom>
          <a:solidFill>
            <a:schemeClr val="bg1">
              <a:lumMod val="85000"/>
              <a:alpha val="50000"/>
            </a:schemeClr>
          </a:solidFill>
          <a:ln w="12700" cap="flat" cmpd="sng" algn="ctr">
            <a:solidFill>
              <a:schemeClr val="accent6">
                <a:lumMod val="7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803A101-D42D-3C11-D637-7B59C02E3ED8}"/>
              </a:ext>
            </a:extLst>
          </p:cNvPr>
          <p:cNvSpPr>
            <a:spLocks noGrp="1"/>
          </p:cNvSpPr>
          <p:nvPr>
            <p:ph type="title"/>
          </p:nvPr>
        </p:nvSpPr>
        <p:spPr/>
        <p:txBody>
          <a:bodyPr>
            <a:normAutofit fontScale="90000"/>
          </a:bodyPr>
          <a:lstStyle/>
          <a:p>
            <a:r>
              <a:rPr kumimoji="0" lang="en-US" sz="2800" b="1" i="0" u="none" strike="noStrike" kern="1200" cap="none" spc="0" normalizeH="0" baseline="0" noProof="0">
                <a:ln>
                  <a:noFill/>
                </a:ln>
                <a:solidFill>
                  <a:srgbClr val="7F134C"/>
                </a:solidFill>
                <a:effectLst/>
                <a:uLnTx/>
                <a:uFillTx/>
                <a:latin typeface="Arial" panose="020B0604020202020204" pitchFamily="34" charset="0"/>
                <a:ea typeface="+mj-ea"/>
                <a:cs typeface="Arial" panose="020B0604020202020204" pitchFamily="34" charset="0"/>
              </a:rPr>
              <a:t>Aldosterone is an Underlying, Under-Recognized Driver of HTN and </a:t>
            </a:r>
            <a:br>
              <a:rPr kumimoji="0" lang="en-US" sz="2800" b="1" i="0" u="none" strike="noStrike" kern="1200" cap="none" spc="0" normalizeH="0" baseline="0" noProof="0">
                <a:ln>
                  <a:noFill/>
                </a:ln>
                <a:solidFill>
                  <a:srgbClr val="7F134C"/>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a:ln>
                  <a:noFill/>
                </a:ln>
                <a:solidFill>
                  <a:srgbClr val="7F134C"/>
                </a:solidFill>
                <a:effectLst/>
                <a:uLnTx/>
                <a:uFillTx/>
                <a:latin typeface="Arial" panose="020B0604020202020204" pitchFamily="34" charset="0"/>
                <a:ea typeface="+mj-ea"/>
                <a:cs typeface="Arial" panose="020B0604020202020204" pitchFamily="34" charset="0"/>
              </a:rPr>
              <a:t>CV and Kidney Diseases</a:t>
            </a:r>
            <a:r>
              <a:rPr kumimoji="0" lang="en-US" sz="2800" b="1" i="0" u="none" strike="noStrike" kern="1200" cap="none" spc="0" normalizeH="0" baseline="30000" noProof="0">
                <a:ln>
                  <a:noFill/>
                </a:ln>
                <a:solidFill>
                  <a:srgbClr val="7F134C"/>
                </a:solidFill>
                <a:effectLst/>
                <a:uLnTx/>
                <a:uFillTx/>
                <a:latin typeface="Arial" panose="020B0604020202020204" pitchFamily="34" charset="0"/>
                <a:ea typeface="+mj-ea"/>
                <a:cs typeface="Arial" panose="020B0604020202020204" pitchFamily="34" charset="0"/>
              </a:rPr>
              <a:t>1-5</a:t>
            </a:r>
            <a:endParaRPr lang="en-US" baseline="30000"/>
          </a:p>
        </p:txBody>
      </p:sp>
      <p:sp>
        <p:nvSpPr>
          <p:cNvPr id="215" name="Text Placeholder 48">
            <a:extLst>
              <a:ext uri="{FF2B5EF4-FFF2-40B4-BE49-F238E27FC236}">
                <a16:creationId xmlns:a16="http://schemas.microsoft.com/office/drawing/2014/main" id="{7C67DC68-7E8B-E879-B79D-D7F1BA7541DB}"/>
              </a:ext>
            </a:extLst>
          </p:cNvPr>
          <p:cNvSpPr txBox="1">
            <a:spLocks/>
          </p:cNvSpPr>
          <p:nvPr/>
        </p:nvSpPr>
        <p:spPr>
          <a:xfrm>
            <a:off x="457200" y="6206471"/>
            <a:ext cx="11734800" cy="654558"/>
          </a:xfrm>
          <a:prstGeom prst="rect">
            <a:avLst/>
          </a:prstGeom>
        </p:spPr>
        <p:txBody>
          <a:bodyPr vert="horz" lIns="91440" tIns="45720" rIns="91440" bIns="45720" rtlCol="0" anchor="b">
            <a:noAutofit/>
          </a:bodyPr>
          <a:lstStyle>
            <a:lvl1pPr marL="0" indent="0" algn="l" defTabSz="914378"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1pPr>
            <a:lvl2pPr marL="228594" indent="0" algn="l" defTabSz="914378" rtl="0" eaLnBrk="1" latinLnBrk="0" hangingPunct="1">
              <a:lnSpc>
                <a:spcPct val="90000"/>
              </a:lnSpc>
              <a:spcBef>
                <a:spcPts val="300"/>
              </a:spcBef>
              <a:buClr>
                <a:schemeClr val="tx1"/>
              </a:buClr>
              <a:buFont typeface="Arial" panose="020B0604020202020204" pitchFamily="34" charset="0"/>
              <a:buNone/>
              <a:defRPr sz="1000" kern="1200">
                <a:solidFill>
                  <a:schemeClr val="tx1"/>
                </a:solidFill>
                <a:latin typeface="+mn-lt"/>
                <a:ea typeface="+mn-ea"/>
                <a:cs typeface="+mn-cs"/>
              </a:defRPr>
            </a:lvl2pPr>
            <a:lvl3pPr marL="457189" indent="0" algn="l" defTabSz="914378"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3pPr>
            <a:lvl4pPr marL="685783" indent="0" algn="l" defTabSz="914378" rtl="0" eaLnBrk="1" latinLnBrk="0" hangingPunct="1">
              <a:lnSpc>
                <a:spcPct val="90000"/>
              </a:lnSpc>
              <a:spcBef>
                <a:spcPts val="300"/>
              </a:spcBef>
              <a:buClr>
                <a:schemeClr val="tx1"/>
              </a:buClr>
              <a:buFont typeface="Arial" panose="020B0604020202020204" pitchFamily="34" charset="0"/>
              <a:buNone/>
              <a:defRPr sz="1000" kern="1200">
                <a:solidFill>
                  <a:schemeClr val="tx1"/>
                </a:solidFill>
                <a:latin typeface="+mn-lt"/>
                <a:ea typeface="+mn-ea"/>
                <a:cs typeface="+mn-cs"/>
              </a:defRPr>
            </a:lvl4pPr>
            <a:lvl5pPr marL="914378" indent="0" algn="l" defTabSz="914378" rtl="0" eaLnBrk="1" latinLnBrk="0" hangingPunct="1">
              <a:lnSpc>
                <a:spcPct val="90000"/>
              </a:lnSpc>
              <a:spcBef>
                <a:spcPts val="300"/>
              </a:spcBef>
              <a:buClr>
                <a:schemeClr val="accent1"/>
              </a:buClr>
              <a:buFont typeface="Arial" panose="020B0604020202020204" pitchFamily="34" charset="0"/>
              <a:buNone/>
              <a:defRPr sz="10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8" rtl="0" eaLnBrk="1" fontAlgn="auto" latinLnBrk="0" hangingPunct="1">
              <a:lnSpc>
                <a:spcPct val="90000"/>
              </a:lnSpc>
              <a:spcBef>
                <a:spcPts val="300"/>
              </a:spcBef>
              <a:spcAft>
                <a:spcPts val="0"/>
              </a:spcAft>
              <a:buClr>
                <a:srgbClr val="7F134C"/>
              </a:buClr>
              <a:buSzTx/>
              <a:buFont typeface="Arial" panose="020B0604020202020204" pitchFamily="34" charset="0"/>
              <a:buNone/>
              <a:tabLst/>
              <a:defRPr/>
            </a:pPr>
            <a:r>
              <a:rPr kumimoji="0" lang="en-US" sz="700" b="0" i="0" u="none" strike="noStrike" kern="1200" cap="none" spc="0" normalizeH="0" baseline="30000" noProof="0" dirty="0" err="1">
                <a:ln>
                  <a:noFill/>
                </a:ln>
                <a:solidFill>
                  <a:srgbClr val="000000"/>
                </a:solidFill>
                <a:effectLst/>
                <a:uLnTx/>
                <a:uFillTx/>
                <a:latin typeface="Arial" panose="020B0604020202020204"/>
                <a:ea typeface="+mn-ea"/>
                <a:cs typeface="+mn-cs"/>
              </a:rPr>
              <a:t>a</a:t>
            </a:r>
            <a:r>
              <a:rPr kumimoji="0" lang="en-US" sz="700" b="0" i="0" u="none" strike="noStrike" kern="1200" cap="none" spc="0" normalizeH="0" baseline="0" noProof="0" dirty="0" err="1">
                <a:ln>
                  <a:noFill/>
                </a:ln>
                <a:solidFill>
                  <a:srgbClr val="000000"/>
                </a:solidFill>
                <a:effectLst/>
                <a:uLnTx/>
                <a:uFillTx/>
                <a:latin typeface="Arial" panose="020B0604020202020204"/>
                <a:ea typeface="+mn-ea"/>
                <a:cs typeface="+mn-cs"/>
              </a:rPr>
              <a:t>Potentiated</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by ATII;</a:t>
            </a:r>
            <a:r>
              <a:rPr kumimoji="0" lang="en-US" sz="700" b="0" i="0" u="none" strike="noStrike" kern="1200" cap="none" spc="0" normalizeH="0" baseline="30000" noProof="0" dirty="0">
                <a:ln>
                  <a:noFill/>
                </a:ln>
                <a:solidFill>
                  <a:srgbClr val="000000"/>
                </a:solidFill>
                <a:effectLst/>
                <a:uLnTx/>
                <a:uFillTx/>
                <a:latin typeface="Arial" panose="020B0604020202020204"/>
                <a:ea typeface="+mn-ea"/>
                <a:cs typeface="+mn-cs"/>
              </a:rPr>
              <a:t> 4</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700" b="0" i="0" u="none" strike="noStrike" kern="1200" cap="none" spc="0" normalizeH="0" baseline="30000" noProof="0" dirty="0" err="1">
                <a:ln>
                  <a:noFill/>
                </a:ln>
                <a:solidFill>
                  <a:srgbClr val="000000"/>
                </a:solidFill>
                <a:effectLst/>
                <a:uLnTx/>
                <a:uFillTx/>
                <a:latin typeface="Arial" panose="020B0604020202020204"/>
                <a:ea typeface="+mn-ea"/>
                <a:cs typeface="+mn-cs"/>
              </a:rPr>
              <a:t>b</a:t>
            </a:r>
            <a:r>
              <a:rPr kumimoji="0" lang="en-US" sz="700" b="0" i="0" u="none" strike="noStrike" kern="1200" cap="none" spc="0" normalizeH="0" baseline="0" noProof="0" dirty="0" err="1">
                <a:ln>
                  <a:noFill/>
                </a:ln>
                <a:solidFill>
                  <a:srgbClr val="000000"/>
                </a:solidFill>
                <a:effectLst/>
                <a:uLnTx/>
                <a:uFillTx/>
                <a:latin typeface="Arial" panose="020B0604020202020204"/>
                <a:ea typeface="+mn-ea"/>
                <a:cs typeface="+mn-cs"/>
              </a:rPr>
              <a:t>Via</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decreased smooth muscle relaxation by decreased NO.</a:t>
            </a:r>
            <a:r>
              <a:rPr kumimoji="0" lang="en-US" sz="700" b="0" i="0" u="none" strike="noStrike" kern="1200" cap="none" spc="0" normalizeH="0" baseline="30000" noProof="0" dirty="0">
                <a:ln>
                  <a:noFill/>
                </a:ln>
                <a:solidFill>
                  <a:srgbClr val="000000"/>
                </a:solidFill>
                <a:effectLst/>
                <a:uLnTx/>
                <a:uFillTx/>
                <a:latin typeface="Arial" panose="020B0604020202020204"/>
                <a:ea typeface="+mn-ea"/>
                <a:cs typeface="+mn-cs"/>
              </a:rPr>
              <a:t>4</a:t>
            </a:r>
          </a:p>
          <a:p>
            <a:pPr marL="0" marR="0" lvl="0" indent="0" algn="l" defTabSz="914378" rtl="0" eaLnBrk="1" fontAlgn="auto" latinLnBrk="0" hangingPunct="1">
              <a:lnSpc>
                <a:spcPct val="90000"/>
              </a:lnSpc>
              <a:spcBef>
                <a:spcPts val="300"/>
              </a:spcBef>
              <a:spcAft>
                <a:spcPts val="0"/>
              </a:spcAft>
              <a:buClr>
                <a:srgbClr val="7F134C"/>
              </a:buClr>
              <a:buSzTx/>
              <a:buFont typeface="Arial" panose="020B0604020202020204" pitchFamily="34" charset="0"/>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ACTH = adrenocorticotropic hormone; ATII = angiotensin II; BP = blood pressure; CV = cardiovascular; HTN = hypertension; K</a:t>
            </a:r>
            <a:r>
              <a:rPr kumimoji="0" lang="en-US" sz="700" b="0" i="0" u="none" strike="noStrike" kern="1200" cap="none" spc="0" normalizeH="0" baseline="30000" noProof="0" dirty="0">
                <a:ln>
                  <a:noFill/>
                </a:ln>
                <a:solidFill>
                  <a:srgbClr val="000000"/>
                </a:solidFill>
                <a:effectLst/>
                <a:uLnTx/>
                <a:uFillTx/>
                <a:latin typeface="Arial" panose="020B0604020202020204"/>
                <a:ea typeface="+mn-ea"/>
                <a:cs typeface="+mn-cs"/>
              </a:rPr>
              <a:t>+</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 potassium; MR = mineralocorticoid receptor; Na</a:t>
            </a:r>
            <a:r>
              <a:rPr kumimoji="0" lang="en-US" sz="700" b="0" i="0" u="none" strike="noStrike" kern="1200" cap="none" spc="0" normalizeH="0" baseline="30000" noProof="0" dirty="0">
                <a:ln>
                  <a:noFill/>
                </a:ln>
                <a:solidFill>
                  <a:srgbClr val="000000"/>
                </a:solidFill>
                <a:effectLst/>
                <a:uLnTx/>
                <a:uFillTx/>
                <a:latin typeface="Arial" panose="020B0604020202020204"/>
                <a:ea typeface="+mn-ea"/>
                <a:cs typeface="+mn-cs"/>
              </a:rPr>
              <a:t>+</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 sodium; NO = nitric oxide.</a:t>
            </a:r>
          </a:p>
          <a:p>
            <a:pPr marL="0" marR="0" lvl="0" indent="0" algn="l" defTabSz="914378" rtl="0" eaLnBrk="1" fontAlgn="auto" latinLnBrk="0" hangingPunct="1">
              <a:lnSpc>
                <a:spcPct val="90000"/>
              </a:lnSpc>
              <a:spcBef>
                <a:spcPts val="300"/>
              </a:spcBef>
              <a:spcAft>
                <a:spcPts val="0"/>
              </a:spcAft>
              <a:buClr>
                <a:srgbClr val="7F134C"/>
              </a:buClr>
              <a:buSzTx/>
              <a:buFont typeface="Arial" panose="020B0604020202020204" pitchFamily="34" charset="0"/>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1. </a:t>
            </a:r>
            <a:r>
              <a:rPr kumimoji="0" lang="en-US" sz="700" b="0" i="0" u="none" strike="noStrike" kern="1200" cap="none" spc="0" normalizeH="0" baseline="0" noProof="0" dirty="0" err="1">
                <a:ln>
                  <a:noFill/>
                </a:ln>
                <a:solidFill>
                  <a:srgbClr val="000000"/>
                </a:solidFill>
                <a:effectLst/>
                <a:uLnTx/>
                <a:uFillTx/>
                <a:latin typeface="Arial" panose="020B0604020202020204"/>
                <a:ea typeface="+mn-ea"/>
                <a:cs typeface="+mn-cs"/>
              </a:rPr>
              <a:t>Hargovan</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M et al. </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JRSM Cardiovasc Dis</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2014;3:1-9; 2. Crompton M et al. </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Biomolecules</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2023;13(6):1004; 3. </a:t>
            </a:r>
            <a:r>
              <a:rPr kumimoji="0" lang="en-US" sz="700" b="0" i="0" u="none" strike="noStrike" kern="1200" cap="none" spc="0" normalizeH="0" baseline="0" noProof="0" dirty="0" err="1">
                <a:ln>
                  <a:noFill/>
                </a:ln>
                <a:solidFill>
                  <a:srgbClr val="000000"/>
                </a:solidFill>
                <a:effectLst/>
                <a:uLnTx/>
                <a:uFillTx/>
                <a:latin typeface="Arial" panose="020B0604020202020204"/>
                <a:ea typeface="+mn-ea"/>
                <a:cs typeface="+mn-cs"/>
              </a:rPr>
              <a:t>Kritis</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AA et al. </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J </a:t>
            </a:r>
            <a:r>
              <a:rPr kumimoji="0" lang="en-US" sz="700" b="0" i="1" u="none" strike="noStrike" kern="1200" cap="none" spc="0" normalizeH="0" baseline="0" noProof="0" dirty="0" err="1">
                <a:ln>
                  <a:noFill/>
                </a:ln>
                <a:solidFill>
                  <a:srgbClr val="000000"/>
                </a:solidFill>
                <a:effectLst/>
                <a:uLnTx/>
                <a:uFillTx/>
                <a:latin typeface="Arial" panose="020B0604020202020204"/>
                <a:ea typeface="+mn-ea"/>
                <a:cs typeface="+mn-cs"/>
              </a:rPr>
              <a:t>Physiol</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700" b="0" i="1" u="none" strike="noStrike" kern="1200" cap="none" spc="0" normalizeH="0" baseline="0" noProof="0" dirty="0" err="1">
                <a:ln>
                  <a:noFill/>
                </a:ln>
                <a:solidFill>
                  <a:srgbClr val="000000"/>
                </a:solidFill>
                <a:effectLst/>
                <a:uLnTx/>
                <a:uFillTx/>
                <a:latin typeface="Arial" panose="020B0604020202020204"/>
                <a:ea typeface="+mn-ea"/>
                <a:cs typeface="+mn-cs"/>
              </a:rPr>
              <a:t>Pharmacol</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2016;67(1):21-30; 4. Fioretti F et al. </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J Am Coll </a:t>
            </a:r>
            <a:r>
              <a:rPr kumimoji="0" lang="en-US" sz="700" b="0" i="1" u="none" strike="noStrike" kern="1200" cap="none" spc="0" normalizeH="0" baseline="0" noProof="0" dirty="0" err="1">
                <a:ln>
                  <a:noFill/>
                </a:ln>
                <a:solidFill>
                  <a:srgbClr val="000000"/>
                </a:solidFill>
                <a:effectLst/>
                <a:uLnTx/>
                <a:uFillTx/>
                <a:latin typeface="Arial" panose="020B0604020202020204"/>
                <a:ea typeface="+mn-ea"/>
                <a:cs typeface="+mn-cs"/>
              </a:rPr>
              <a:t>Cardiol</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2025;5;86(5):354-373; </a:t>
            </a:r>
            <a:b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5. Munoz-</a:t>
            </a:r>
            <a:r>
              <a:rPr kumimoji="0" lang="en-US" sz="700" b="0" i="0" u="none" strike="noStrike" kern="1200" cap="none" spc="0" normalizeH="0" baseline="0" noProof="0" dirty="0" err="1">
                <a:ln>
                  <a:noFill/>
                </a:ln>
                <a:solidFill>
                  <a:srgbClr val="000000"/>
                </a:solidFill>
                <a:effectLst/>
                <a:uLnTx/>
                <a:uFillTx/>
                <a:latin typeface="Arial" panose="020B0604020202020204"/>
                <a:ea typeface="+mn-ea"/>
                <a:cs typeface="+mn-cs"/>
              </a:rPr>
              <a:t>Durange</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N, et al. </a:t>
            </a:r>
            <a:r>
              <a:rPr kumimoji="0" lang="en-US" sz="700" b="0" i="1" u="none" strike="noStrike" kern="1200" cap="none" spc="0" normalizeH="0" baseline="0" noProof="0" dirty="0">
                <a:ln>
                  <a:noFill/>
                </a:ln>
                <a:solidFill>
                  <a:srgbClr val="000000"/>
                </a:solidFill>
                <a:effectLst/>
                <a:uLnTx/>
                <a:uFillTx/>
                <a:latin typeface="Arial" panose="020B0604020202020204"/>
                <a:ea typeface="+mn-ea"/>
                <a:cs typeface="+mn-cs"/>
              </a:rPr>
              <a:t>Int J Mol Sci</a:t>
            </a:r>
            <a:r>
              <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rPr>
              <a:t>. 2016;17(7):797.</a:t>
            </a:r>
            <a:endParaRPr kumimoji="0" lang="en-US" sz="7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7" name="Slide Number Placeholder 4">
            <a:extLst>
              <a:ext uri="{FF2B5EF4-FFF2-40B4-BE49-F238E27FC236}">
                <a16:creationId xmlns:a16="http://schemas.microsoft.com/office/drawing/2014/main" id="{2735AE6D-32D3-CCD1-D2EC-0B4A5BB2C398}"/>
              </a:ext>
            </a:extLst>
          </p:cNvPr>
          <p:cNvSpPr>
            <a:spLocks noGrp="1"/>
          </p:cNvSpPr>
          <p:nvPr>
            <p:ph type="sldNum" sz="quarter" idx="12"/>
          </p:nvPr>
        </p:nvSpPr>
        <p:spPr>
          <a:xfrm>
            <a:off x="1" y="6492876"/>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hlinkClick r:id="rId4" action="ppaction://hlinksldjump"/>
            <a:extLst>
              <a:ext uri="{FF2B5EF4-FFF2-40B4-BE49-F238E27FC236}">
                <a16:creationId xmlns:a16="http://schemas.microsoft.com/office/drawing/2014/main" id="{131CFEAA-3583-154D-56A5-A63BE02A57DD}"/>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88" name="Rectangle 87">
            <a:extLst>
              <a:ext uri="{FF2B5EF4-FFF2-40B4-BE49-F238E27FC236}">
                <a16:creationId xmlns:a16="http://schemas.microsoft.com/office/drawing/2014/main" id="{500658D1-BA18-C0A5-3550-FBCDEA30F578}"/>
              </a:ext>
            </a:extLst>
          </p:cNvPr>
          <p:cNvSpPr/>
          <p:nvPr/>
        </p:nvSpPr>
        <p:spPr>
          <a:xfrm flipV="1">
            <a:off x="457199" y="1554044"/>
            <a:ext cx="5575739" cy="4748933"/>
          </a:xfrm>
          <a:prstGeom prst="rect">
            <a:avLst/>
          </a:prstGeom>
          <a:solidFill>
            <a:schemeClr val="bg1">
              <a:lumMod val="95000"/>
              <a:alpha val="50000"/>
            </a:schemeClr>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2" name="Rectangle: Top Corners Rounded 91">
            <a:extLst>
              <a:ext uri="{FF2B5EF4-FFF2-40B4-BE49-F238E27FC236}">
                <a16:creationId xmlns:a16="http://schemas.microsoft.com/office/drawing/2014/main" id="{F0D47FBF-0ECC-C88A-C79C-D17187502EB5}"/>
              </a:ext>
            </a:extLst>
          </p:cNvPr>
          <p:cNvSpPr/>
          <p:nvPr/>
        </p:nvSpPr>
        <p:spPr>
          <a:xfrm>
            <a:off x="466726" y="1260241"/>
            <a:ext cx="5575737" cy="536066"/>
          </a:xfrm>
          <a:prstGeom prst="round2SameRect">
            <a:avLst/>
          </a:prstGeom>
          <a:solidFill>
            <a:schemeClr val="accent1"/>
          </a:solidFill>
          <a:ln w="19050">
            <a:solidFill>
              <a:srgbClr val="83005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Aldosterone Exhibits Effects Through Multiple Pathways</a:t>
            </a:r>
            <a:r>
              <a:rPr kumimoji="0" lang="en-US" sz="15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1,2</a:t>
            </a:r>
            <a:r>
              <a:rPr kumimoji="0" lang="en-US" sz="15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IN" sz="15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3" name="Group 92">
            <a:extLst>
              <a:ext uri="{FF2B5EF4-FFF2-40B4-BE49-F238E27FC236}">
                <a16:creationId xmlns:a16="http://schemas.microsoft.com/office/drawing/2014/main" id="{79C0ECDC-1F9C-7CD9-657C-8070C83A6BCB}"/>
              </a:ext>
            </a:extLst>
          </p:cNvPr>
          <p:cNvGrpSpPr/>
          <p:nvPr/>
        </p:nvGrpSpPr>
        <p:grpSpPr>
          <a:xfrm>
            <a:off x="858360" y="2074172"/>
            <a:ext cx="4694400" cy="3922776"/>
            <a:chOff x="858360" y="2070354"/>
            <a:chExt cx="4694400" cy="3922776"/>
          </a:xfrm>
        </p:grpSpPr>
        <p:sp>
          <p:nvSpPr>
            <p:cNvPr id="94" name="Rectangle: Top Corners Rounded 93">
              <a:extLst>
                <a:ext uri="{FF2B5EF4-FFF2-40B4-BE49-F238E27FC236}">
                  <a16:creationId xmlns:a16="http://schemas.microsoft.com/office/drawing/2014/main" id="{8CE3FCD6-FFBE-16BD-2729-EB0ACB7C0A9E}"/>
                </a:ext>
              </a:extLst>
            </p:cNvPr>
            <p:cNvSpPr/>
            <p:nvPr/>
          </p:nvSpPr>
          <p:spPr>
            <a:xfrm flipV="1">
              <a:off x="863123" y="2553462"/>
              <a:ext cx="4683398" cy="1480057"/>
            </a:xfrm>
            <a:prstGeom prst="round2SameRect">
              <a:avLst>
                <a:gd name="adj1" fmla="val 5262"/>
                <a:gd name="adj2" fmla="val 0"/>
              </a:avLst>
            </a:prstGeom>
            <a:solidFill>
              <a:schemeClr val="bg1">
                <a:lumMod val="95000"/>
              </a:schemeClr>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5" name="Group 94">
              <a:extLst>
                <a:ext uri="{FF2B5EF4-FFF2-40B4-BE49-F238E27FC236}">
                  <a16:creationId xmlns:a16="http://schemas.microsoft.com/office/drawing/2014/main" id="{F9418904-5344-871E-9E6E-1FE3E25E102C}"/>
                </a:ext>
              </a:extLst>
            </p:cNvPr>
            <p:cNvGrpSpPr/>
            <p:nvPr/>
          </p:nvGrpSpPr>
          <p:grpSpPr>
            <a:xfrm>
              <a:off x="1081184" y="5491880"/>
              <a:ext cx="4264636" cy="501250"/>
              <a:chOff x="1081184" y="5491880"/>
              <a:chExt cx="4264636" cy="501250"/>
            </a:xfrm>
          </p:grpSpPr>
          <p:sp>
            <p:nvSpPr>
              <p:cNvPr id="142" name="Rectangle: Rounded Corners 141">
                <a:extLst>
                  <a:ext uri="{FF2B5EF4-FFF2-40B4-BE49-F238E27FC236}">
                    <a16:creationId xmlns:a16="http://schemas.microsoft.com/office/drawing/2014/main" id="{69E31261-D289-B9BE-ACF3-1604CD3EBBF0}"/>
                  </a:ext>
                </a:extLst>
              </p:cNvPr>
              <p:cNvSpPr/>
              <p:nvPr/>
            </p:nvSpPr>
            <p:spPr>
              <a:xfrm>
                <a:off x="1081184" y="5491880"/>
                <a:ext cx="2062773" cy="501250"/>
              </a:xfrm>
              <a:prstGeom prst="roundRect">
                <a:avLst/>
              </a:prstGeom>
              <a:solidFill>
                <a:schemeClr val="accent3">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457200" bIns="0" rtlCol="0" anchor="ct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Classical Genomic </a:t>
                </a:r>
                <a:b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Effects</a:t>
                </a:r>
              </a:p>
            </p:txBody>
          </p:sp>
          <p:grpSp>
            <p:nvGrpSpPr>
              <p:cNvPr id="143" name="Group 142">
                <a:extLst>
                  <a:ext uri="{FF2B5EF4-FFF2-40B4-BE49-F238E27FC236}">
                    <a16:creationId xmlns:a16="http://schemas.microsoft.com/office/drawing/2014/main" id="{87DE9272-2D84-AD5A-A40F-2EBACEDAD7A4}"/>
                  </a:ext>
                </a:extLst>
              </p:cNvPr>
              <p:cNvGrpSpPr/>
              <p:nvPr/>
            </p:nvGrpSpPr>
            <p:grpSpPr>
              <a:xfrm>
                <a:off x="2735043" y="5586687"/>
                <a:ext cx="314563" cy="311637"/>
                <a:chOff x="2735043" y="5531535"/>
                <a:chExt cx="314563" cy="311637"/>
              </a:xfrm>
            </p:grpSpPr>
            <p:sp>
              <p:nvSpPr>
                <p:cNvPr id="145" name="Oval 144">
                  <a:extLst>
                    <a:ext uri="{FF2B5EF4-FFF2-40B4-BE49-F238E27FC236}">
                      <a16:creationId xmlns:a16="http://schemas.microsoft.com/office/drawing/2014/main" id="{E75F67EE-E811-0CA4-D050-6A150D9A758E}"/>
                    </a:ext>
                  </a:extLst>
                </p:cNvPr>
                <p:cNvSpPr/>
                <p:nvPr/>
              </p:nvSpPr>
              <p:spPr>
                <a:xfrm>
                  <a:off x="2735043" y="5531535"/>
                  <a:ext cx="314563" cy="3116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6" name="Graphic 145">
                  <a:extLst>
                    <a:ext uri="{FF2B5EF4-FFF2-40B4-BE49-F238E27FC236}">
                      <a16:creationId xmlns:a16="http://schemas.microsoft.com/office/drawing/2014/main" id="{6FCBCFFA-791D-8E41-3776-73D3830320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84713" y="5588265"/>
                  <a:ext cx="213817" cy="211828"/>
                </a:xfrm>
                <a:prstGeom prst="rect">
                  <a:avLst/>
                </a:prstGeom>
              </p:spPr>
            </p:pic>
          </p:grpSp>
          <p:sp>
            <p:nvSpPr>
              <p:cNvPr id="144" name="Rectangle: Rounded Corners 143">
                <a:extLst>
                  <a:ext uri="{FF2B5EF4-FFF2-40B4-BE49-F238E27FC236}">
                    <a16:creationId xmlns:a16="http://schemas.microsoft.com/office/drawing/2014/main" id="{71FE69D8-E785-A225-52AF-45C6ECE05BCD}"/>
                  </a:ext>
                </a:extLst>
              </p:cNvPr>
              <p:cNvSpPr/>
              <p:nvPr/>
            </p:nvSpPr>
            <p:spPr>
              <a:xfrm>
                <a:off x="3284630" y="5491880"/>
                <a:ext cx="2061190" cy="501250"/>
              </a:xfrm>
              <a:prstGeom prst="roundRect">
                <a:avLst/>
              </a:prstGeom>
              <a:solidFill>
                <a:schemeClr val="accent3">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Rapid Non-genomic </a:t>
                </a:r>
                <a:b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Effects</a:t>
                </a:r>
              </a:p>
            </p:txBody>
          </p:sp>
        </p:grpSp>
        <p:sp>
          <p:nvSpPr>
            <p:cNvPr id="98" name="Rectangle: Rounded Corners 97">
              <a:extLst>
                <a:ext uri="{FF2B5EF4-FFF2-40B4-BE49-F238E27FC236}">
                  <a16:creationId xmlns:a16="http://schemas.microsoft.com/office/drawing/2014/main" id="{286DB6B6-1B43-088F-9944-F5EBA8F4B51E}"/>
                </a:ext>
              </a:extLst>
            </p:cNvPr>
            <p:cNvSpPr/>
            <p:nvPr/>
          </p:nvSpPr>
          <p:spPr>
            <a:xfrm>
              <a:off x="863123" y="4557512"/>
              <a:ext cx="2280834" cy="531475"/>
            </a:xfrm>
            <a:prstGeom prst="roundRect">
              <a:avLst>
                <a:gd name="adj" fmla="val 11131"/>
              </a:avLst>
            </a:prstGeom>
            <a:solidFill>
              <a:schemeClr val="bg1">
                <a:lumMod val="95000"/>
              </a:schemeClr>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4" name="Rectangle: Rounded Corners 103">
              <a:extLst>
                <a:ext uri="{FF2B5EF4-FFF2-40B4-BE49-F238E27FC236}">
                  <a16:creationId xmlns:a16="http://schemas.microsoft.com/office/drawing/2014/main" id="{94EDC105-9405-F8B8-2792-10783B72A2C0}"/>
                </a:ext>
              </a:extLst>
            </p:cNvPr>
            <p:cNvSpPr/>
            <p:nvPr/>
          </p:nvSpPr>
          <p:spPr>
            <a:xfrm>
              <a:off x="1478794" y="4639187"/>
              <a:ext cx="1477053" cy="36812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7F134C"/>
                  </a:solidFill>
                  <a:effectLst/>
                  <a:uLnTx/>
                  <a:uFillTx/>
                  <a:latin typeface="Arial" panose="020B0604020202020204"/>
                  <a:ea typeface="+mn-ea"/>
                  <a:cs typeface="+mn-cs"/>
                </a:rPr>
                <a:t>Mineralocorticoid</a:t>
              </a:r>
              <a:br>
                <a:rPr kumimoji="0" lang="en-US" sz="1200" b="1" i="0" u="none" strike="noStrike" kern="1200" cap="none" spc="0" normalizeH="0" baseline="0" noProof="0">
                  <a:ln>
                    <a:noFill/>
                  </a:ln>
                  <a:solidFill>
                    <a:srgbClr val="7F134C"/>
                  </a:solidFill>
                  <a:effectLst/>
                  <a:uLnTx/>
                  <a:uFillTx/>
                  <a:latin typeface="Arial" panose="020B0604020202020204"/>
                  <a:ea typeface="+mn-ea"/>
                  <a:cs typeface="+mn-cs"/>
                </a:rPr>
              </a:br>
              <a:r>
                <a:rPr kumimoji="0" lang="en-US" sz="1200" b="1" i="0" u="none" strike="noStrike" kern="1200" cap="none" spc="0" normalizeH="0" baseline="0" noProof="0">
                  <a:ln>
                    <a:noFill/>
                  </a:ln>
                  <a:solidFill>
                    <a:srgbClr val="7F134C"/>
                  </a:solidFill>
                  <a:effectLst/>
                  <a:uLnTx/>
                  <a:uFillTx/>
                  <a:latin typeface="Arial" panose="020B0604020202020204"/>
                  <a:ea typeface="+mn-ea"/>
                  <a:cs typeface="+mn-cs"/>
                </a:rPr>
                <a:t>Receptor</a:t>
              </a:r>
            </a:p>
          </p:txBody>
        </p:sp>
        <p:sp>
          <p:nvSpPr>
            <p:cNvPr id="113" name="Freeform: Shape 112">
              <a:extLst>
                <a:ext uri="{FF2B5EF4-FFF2-40B4-BE49-F238E27FC236}">
                  <a16:creationId xmlns:a16="http://schemas.microsoft.com/office/drawing/2014/main" id="{6FEFF784-583C-80DD-B563-33FB1A328B76}"/>
                </a:ext>
              </a:extLst>
            </p:cNvPr>
            <p:cNvSpPr>
              <a:spLocks noChangeAspect="1"/>
            </p:cNvSpPr>
            <p:nvPr/>
          </p:nvSpPr>
          <p:spPr>
            <a:xfrm>
              <a:off x="957334" y="4653787"/>
              <a:ext cx="471140" cy="338925"/>
            </a:xfrm>
            <a:custGeom>
              <a:avLst/>
              <a:gdLst>
                <a:gd name="connsiteX0" fmla="*/ 0 w 844051"/>
                <a:gd name="connsiteY0" fmla="*/ 0 h 426260"/>
                <a:gd name="connsiteX1" fmla="*/ 9693 w 844051"/>
                <a:gd name="connsiteY1" fmla="*/ 0 h 426260"/>
                <a:gd name="connsiteX2" fmla="*/ 422025 w 844051"/>
                <a:gd name="connsiteY2" fmla="*/ 259662 h 426260"/>
                <a:gd name="connsiteX3" fmla="*/ 834357 w 844051"/>
                <a:gd name="connsiteY3" fmla="*/ 0 h 426260"/>
                <a:gd name="connsiteX4" fmla="*/ 844051 w 844051"/>
                <a:gd name="connsiteY4" fmla="*/ 0 h 426260"/>
                <a:gd name="connsiteX5" fmla="*/ 844051 w 844051"/>
                <a:gd name="connsiteY5" fmla="*/ 426260 h 426260"/>
                <a:gd name="connsiteX6" fmla="*/ 0 w 844051"/>
                <a:gd name="connsiteY6" fmla="*/ 426260 h 4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51" h="426260">
                  <a:moveTo>
                    <a:pt x="0" y="0"/>
                  </a:moveTo>
                  <a:lnTo>
                    <a:pt x="9693" y="0"/>
                  </a:lnTo>
                  <a:lnTo>
                    <a:pt x="422025" y="259662"/>
                  </a:lnTo>
                  <a:lnTo>
                    <a:pt x="834357" y="0"/>
                  </a:lnTo>
                  <a:lnTo>
                    <a:pt x="844051" y="0"/>
                  </a:lnTo>
                  <a:lnTo>
                    <a:pt x="844051" y="426260"/>
                  </a:lnTo>
                  <a:lnTo>
                    <a:pt x="0" y="4262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4" name="Rectangle: Rounded Corners 113">
              <a:extLst>
                <a:ext uri="{FF2B5EF4-FFF2-40B4-BE49-F238E27FC236}">
                  <a16:creationId xmlns:a16="http://schemas.microsoft.com/office/drawing/2014/main" id="{F4072B3C-3A28-4BA0-B960-3186EE170A9C}"/>
                </a:ext>
              </a:extLst>
            </p:cNvPr>
            <p:cNvSpPr/>
            <p:nvPr/>
          </p:nvSpPr>
          <p:spPr>
            <a:xfrm>
              <a:off x="3277719" y="4557512"/>
              <a:ext cx="2268802" cy="531475"/>
            </a:xfrm>
            <a:prstGeom prst="roundRect">
              <a:avLst>
                <a:gd name="adj" fmla="val 11131"/>
              </a:avLst>
            </a:prstGeom>
            <a:solidFill>
              <a:schemeClr val="bg1">
                <a:lumMod val="95000"/>
              </a:schemeClr>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Rectangle: Rounded Corners 115">
              <a:extLst>
                <a:ext uri="{FF2B5EF4-FFF2-40B4-BE49-F238E27FC236}">
                  <a16:creationId xmlns:a16="http://schemas.microsoft.com/office/drawing/2014/main" id="{509CB766-9E8F-B1C8-684C-592022C3B147}"/>
                </a:ext>
              </a:extLst>
            </p:cNvPr>
            <p:cNvSpPr/>
            <p:nvPr/>
          </p:nvSpPr>
          <p:spPr>
            <a:xfrm>
              <a:off x="3853761" y="4594256"/>
              <a:ext cx="1683135" cy="45798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7F134C"/>
                  </a:solidFill>
                  <a:effectLst/>
                  <a:uLnTx/>
                  <a:uFillTx/>
                  <a:latin typeface="Arial" panose="020B0604020202020204"/>
                  <a:ea typeface="+mn-ea"/>
                  <a:cs typeface="+mn-cs"/>
                </a:rPr>
                <a:t>Non-Mineralocorticoid Receptor</a:t>
              </a:r>
              <a:endParaRPr kumimoji="0" lang="en-US" sz="1200" b="0" i="0" u="none" strike="noStrike" kern="1200" cap="none" spc="0" normalizeH="0" baseline="0" noProof="0">
                <a:ln>
                  <a:noFill/>
                </a:ln>
                <a:solidFill>
                  <a:srgbClr val="7F134C"/>
                </a:solidFill>
                <a:effectLst/>
                <a:uLnTx/>
                <a:uFillTx/>
                <a:latin typeface="Arial" panose="020B0604020202020204"/>
                <a:ea typeface="+mn-ea"/>
                <a:cs typeface="+mn-cs"/>
              </a:endParaRPr>
            </a:p>
          </p:txBody>
        </p:sp>
        <p:cxnSp>
          <p:nvCxnSpPr>
            <p:cNvPr id="122" name="Straight Arrow Connector 121">
              <a:extLst>
                <a:ext uri="{FF2B5EF4-FFF2-40B4-BE49-F238E27FC236}">
                  <a16:creationId xmlns:a16="http://schemas.microsoft.com/office/drawing/2014/main" id="{CE588449-43F2-45EA-13AF-E75FA5949E74}"/>
                </a:ext>
              </a:extLst>
            </p:cNvPr>
            <p:cNvCxnSpPr>
              <a:cxnSpLocks/>
            </p:cNvCxnSpPr>
            <p:nvPr/>
          </p:nvCxnSpPr>
          <p:spPr>
            <a:xfrm flipH="1">
              <a:off x="2000115" y="5086045"/>
              <a:ext cx="1977" cy="38384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C332418E-DD75-D4D3-F19C-25842DE1B159}"/>
                </a:ext>
              </a:extLst>
            </p:cNvPr>
            <p:cNvCxnSpPr>
              <a:cxnSpLocks/>
            </p:cNvCxnSpPr>
            <p:nvPr/>
          </p:nvCxnSpPr>
          <p:spPr>
            <a:xfrm rot="16200000" flipH="1">
              <a:off x="3038070" y="4122123"/>
              <a:ext cx="383843" cy="2311685"/>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630DA78-504C-709E-A5FF-A88BEE445EE0}"/>
                </a:ext>
              </a:extLst>
            </p:cNvPr>
            <p:cNvCxnSpPr>
              <a:cxnSpLocks/>
            </p:cNvCxnSpPr>
            <p:nvPr/>
          </p:nvCxnSpPr>
          <p:spPr>
            <a:xfrm flipH="1">
              <a:off x="4570609" y="5086325"/>
              <a:ext cx="1977" cy="38384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7" name="Partial Circle 126">
              <a:extLst>
                <a:ext uri="{FF2B5EF4-FFF2-40B4-BE49-F238E27FC236}">
                  <a16:creationId xmlns:a16="http://schemas.microsoft.com/office/drawing/2014/main" id="{0A885AED-73EE-32F9-43A7-A409DE3173F6}"/>
                </a:ext>
              </a:extLst>
            </p:cNvPr>
            <p:cNvSpPr/>
            <p:nvPr/>
          </p:nvSpPr>
          <p:spPr>
            <a:xfrm rot="18818939">
              <a:off x="3352347" y="4567480"/>
              <a:ext cx="474495" cy="475865"/>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28" name="Group 127">
              <a:extLst>
                <a:ext uri="{FF2B5EF4-FFF2-40B4-BE49-F238E27FC236}">
                  <a16:creationId xmlns:a16="http://schemas.microsoft.com/office/drawing/2014/main" id="{40390FE2-729B-1D2F-5BC7-558EBA1E0D43}"/>
                </a:ext>
              </a:extLst>
            </p:cNvPr>
            <p:cNvGrpSpPr/>
            <p:nvPr/>
          </p:nvGrpSpPr>
          <p:grpSpPr>
            <a:xfrm>
              <a:off x="1469363" y="2414112"/>
              <a:ext cx="3470918" cy="1443513"/>
              <a:chOff x="1307180" y="2414112"/>
              <a:chExt cx="3470918" cy="1443513"/>
            </a:xfrm>
          </p:grpSpPr>
          <p:grpSp>
            <p:nvGrpSpPr>
              <p:cNvPr id="131" name="Group 130">
                <a:extLst>
                  <a:ext uri="{FF2B5EF4-FFF2-40B4-BE49-F238E27FC236}">
                    <a16:creationId xmlns:a16="http://schemas.microsoft.com/office/drawing/2014/main" id="{EA70F61C-7885-7A03-343D-FCD770847013}"/>
                  </a:ext>
                </a:extLst>
              </p:cNvPr>
              <p:cNvGrpSpPr/>
              <p:nvPr/>
            </p:nvGrpSpPr>
            <p:grpSpPr>
              <a:xfrm>
                <a:off x="1307180" y="2414112"/>
                <a:ext cx="2244559" cy="1372238"/>
                <a:chOff x="1473834" y="2414112"/>
                <a:chExt cx="2244559" cy="1372238"/>
              </a:xfrm>
            </p:grpSpPr>
            <p:cxnSp>
              <p:nvCxnSpPr>
                <p:cNvPr id="138" name="Straight Arrow Connector 137">
                  <a:extLst>
                    <a:ext uri="{FF2B5EF4-FFF2-40B4-BE49-F238E27FC236}">
                      <a16:creationId xmlns:a16="http://schemas.microsoft.com/office/drawing/2014/main" id="{EA2FC1DF-D889-0DBA-B7A8-A6BBC7CCECB3}"/>
                    </a:ext>
                  </a:extLst>
                </p:cNvPr>
                <p:cNvCxnSpPr>
                  <a:cxnSpLocks/>
                </p:cNvCxnSpPr>
                <p:nvPr/>
              </p:nvCxnSpPr>
              <p:spPr>
                <a:xfrm>
                  <a:off x="2497002" y="2414112"/>
                  <a:ext cx="0" cy="42557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39" name="Picture 138">
                  <a:extLst>
                    <a:ext uri="{FF2B5EF4-FFF2-40B4-BE49-F238E27FC236}">
                      <a16:creationId xmlns:a16="http://schemas.microsoft.com/office/drawing/2014/main" id="{D374A9DD-241F-2BB0-F852-233B0C19FE41}"/>
                    </a:ext>
                  </a:extLst>
                </p:cNvPr>
                <p:cNvPicPr>
                  <a:picLocks noChangeAspect="1"/>
                </p:cNvPicPr>
                <p:nvPr/>
              </p:nvPicPr>
              <p:blipFill>
                <a:blip r:embed="rId7">
                  <a:alphaModFix/>
                </a:blip>
                <a:stretch>
                  <a:fillRect/>
                </a:stretch>
              </p:blipFill>
              <p:spPr>
                <a:xfrm>
                  <a:off x="2223824" y="2854292"/>
                  <a:ext cx="507852" cy="932058"/>
                </a:xfrm>
                <a:prstGeom prst="rect">
                  <a:avLst/>
                </a:prstGeom>
              </p:spPr>
            </p:pic>
            <p:sp>
              <p:nvSpPr>
                <p:cNvPr id="140" name="TextBox 139">
                  <a:extLst>
                    <a:ext uri="{FF2B5EF4-FFF2-40B4-BE49-F238E27FC236}">
                      <a16:creationId xmlns:a16="http://schemas.microsoft.com/office/drawing/2014/main" id="{6B38A87B-FF24-C50F-2C58-A1BC5EB9177E}"/>
                    </a:ext>
                  </a:extLst>
                </p:cNvPr>
                <p:cNvSpPr txBox="1"/>
                <p:nvPr/>
              </p:nvSpPr>
              <p:spPr>
                <a:xfrm>
                  <a:off x="1473834" y="2844981"/>
                  <a:ext cx="719491" cy="307777"/>
                </a:xfrm>
                <a:prstGeom prst="rect">
                  <a:avLst/>
                </a:prstGeom>
                <a:noFill/>
              </p:spPr>
              <p:txBody>
                <a:bodyPr wrap="square" lIns="0" tIns="0" rIns="0" bIns="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charset="0"/>
                    </a:rPr>
                    <a:t>Adrenal </a:t>
                  </a:r>
                  <a:b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charset="0"/>
                    </a:rPr>
                  </a:b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charset="0"/>
                    </a:rPr>
                    <a:t>gland</a:t>
                  </a:r>
                </a:p>
              </p:txBody>
            </p:sp>
            <p:cxnSp>
              <p:nvCxnSpPr>
                <p:cNvPr id="141" name="Connector: Elbow 140">
                  <a:extLst>
                    <a:ext uri="{FF2B5EF4-FFF2-40B4-BE49-F238E27FC236}">
                      <a16:creationId xmlns:a16="http://schemas.microsoft.com/office/drawing/2014/main" id="{1CE9B879-BD8C-EC5A-7374-CE3AEC2B5742}"/>
                    </a:ext>
                  </a:extLst>
                </p:cNvPr>
                <p:cNvCxnSpPr>
                  <a:cxnSpLocks/>
                  <a:endCxn id="135" idx="2"/>
                </p:cNvCxnSpPr>
                <p:nvPr/>
              </p:nvCxnSpPr>
              <p:spPr>
                <a:xfrm>
                  <a:off x="2527501" y="2944613"/>
                  <a:ext cx="1190892" cy="434857"/>
                </a:xfrm>
                <a:prstGeom prst="bentConnector3">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998B8F48-063B-3B6D-9977-815245D78C6D}"/>
                  </a:ext>
                </a:extLst>
              </p:cNvPr>
              <p:cNvGrpSpPr/>
              <p:nvPr/>
            </p:nvGrpSpPr>
            <p:grpSpPr>
              <a:xfrm>
                <a:off x="3281691" y="2646697"/>
                <a:ext cx="1496407" cy="1210928"/>
                <a:chOff x="3296931" y="2646697"/>
                <a:chExt cx="1496407" cy="1210928"/>
              </a:xfrm>
            </p:grpSpPr>
            <p:sp>
              <p:nvSpPr>
                <p:cNvPr id="133" name="Aldo Text">
                  <a:extLst>
                    <a:ext uri="{FF2B5EF4-FFF2-40B4-BE49-F238E27FC236}">
                      <a16:creationId xmlns:a16="http://schemas.microsoft.com/office/drawing/2014/main" id="{ECCD03C4-B55D-6022-BB72-F45A2C6B9096}"/>
                    </a:ext>
                  </a:extLst>
                </p:cNvPr>
                <p:cNvSpPr txBox="1"/>
                <p:nvPr/>
              </p:nvSpPr>
              <p:spPr>
                <a:xfrm>
                  <a:off x="3296931" y="2646697"/>
                  <a:ext cx="1496407" cy="213776"/>
                </a:xfrm>
                <a:prstGeom prst="rect">
                  <a:avLst/>
                </a:prstGeom>
                <a:noFill/>
              </p:spPr>
              <p:txBody>
                <a:bodyPr wrap="square" lIns="0" tIns="0" rIns="0" bIns="0">
                  <a:spAutoFit/>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F0AB00">
                          <a:lumMod val="75000"/>
                        </a:srgbClr>
                      </a:solidFill>
                      <a:effectLst/>
                      <a:uLnTx/>
                      <a:uFillTx/>
                      <a:latin typeface="Arial"/>
                      <a:ea typeface="+mn-ea"/>
                      <a:cs typeface="Arial" panose="020B0604020202020204" pitchFamily="34" charset="0"/>
                    </a:rPr>
                    <a:t>Aldosterone</a:t>
                  </a:r>
                  <a:endParaRPr kumimoji="0" lang="en-US" sz="1400" b="1" i="0" u="none" strike="noStrike" kern="1200" cap="none" spc="0" normalizeH="0" baseline="0" noProof="0">
                    <a:ln>
                      <a:noFill/>
                    </a:ln>
                    <a:solidFill>
                      <a:srgbClr val="F0AB00">
                        <a:lumMod val="75000"/>
                      </a:srgbClr>
                    </a:solidFill>
                    <a:effectLst/>
                    <a:uLnTx/>
                    <a:uFillTx/>
                    <a:latin typeface="Arial"/>
                    <a:ea typeface="Calibri" panose="020F0502020204030204"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EA598ADA-A628-7441-83C9-9E194541F266}"/>
                    </a:ext>
                  </a:extLst>
                </p:cNvPr>
                <p:cNvGrpSpPr/>
                <p:nvPr/>
              </p:nvGrpSpPr>
              <p:grpSpPr>
                <a:xfrm>
                  <a:off x="3566979" y="2901315"/>
                  <a:ext cx="956310" cy="956310"/>
                  <a:chOff x="3558747" y="2901315"/>
                  <a:chExt cx="956310" cy="956310"/>
                </a:xfrm>
              </p:grpSpPr>
              <p:sp>
                <p:nvSpPr>
                  <p:cNvPr id="135" name="Oval 134">
                    <a:extLst>
                      <a:ext uri="{FF2B5EF4-FFF2-40B4-BE49-F238E27FC236}">
                        <a16:creationId xmlns:a16="http://schemas.microsoft.com/office/drawing/2014/main" id="{FD5E3E0C-9740-003A-665B-82EC39A6D0AC}"/>
                      </a:ext>
                    </a:extLst>
                  </p:cNvPr>
                  <p:cNvSpPr/>
                  <p:nvPr/>
                </p:nvSpPr>
                <p:spPr>
                  <a:xfrm>
                    <a:off x="3558747" y="2901315"/>
                    <a:ext cx="956310" cy="956310"/>
                  </a:xfrm>
                  <a:prstGeom prst="ellipse">
                    <a:avLst/>
                  </a:prstGeom>
                  <a:solidFill>
                    <a:schemeClr val="bg1"/>
                  </a:solidFill>
                  <a:ln w="254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7" name="Content Placeholder 7" descr="A white blob of food&#10;&#10;Description automatically generated">
                    <a:extLst>
                      <a:ext uri="{FF2B5EF4-FFF2-40B4-BE49-F238E27FC236}">
                        <a16:creationId xmlns:a16="http://schemas.microsoft.com/office/drawing/2014/main" id="{9D73FB06-398A-F1DD-A219-3B4CC96F50FC}"/>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3613776" y="2956560"/>
                    <a:ext cx="846252" cy="815339"/>
                  </a:xfrm>
                  <a:prstGeom prst="rect">
                    <a:avLst/>
                  </a:prstGeom>
                </p:spPr>
              </p:pic>
            </p:grpSp>
          </p:grpSp>
        </p:grpSp>
        <p:sp>
          <p:nvSpPr>
            <p:cNvPr id="129" name="Right Bracket 128">
              <a:extLst>
                <a:ext uri="{FF2B5EF4-FFF2-40B4-BE49-F238E27FC236}">
                  <a16:creationId xmlns:a16="http://schemas.microsoft.com/office/drawing/2014/main" id="{1B17E972-67FB-6F81-5517-F361464220CD}"/>
                </a:ext>
              </a:extLst>
            </p:cNvPr>
            <p:cNvSpPr/>
            <p:nvPr/>
          </p:nvSpPr>
          <p:spPr>
            <a:xfrm rot="16200000">
              <a:off x="3119145" y="3104073"/>
              <a:ext cx="336388" cy="2570493"/>
            </a:xfrm>
            <a:prstGeom prst="rightBracket">
              <a:avLst>
                <a:gd name="adj" fmla="val 0"/>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0" name="Straight Connector 129">
              <a:extLst>
                <a:ext uri="{FF2B5EF4-FFF2-40B4-BE49-F238E27FC236}">
                  <a16:creationId xmlns:a16="http://schemas.microsoft.com/office/drawing/2014/main" id="{411AC05A-E527-E17D-729D-D4B1469459CE}"/>
                </a:ext>
              </a:extLst>
            </p:cNvPr>
            <p:cNvCxnSpPr>
              <a:cxnSpLocks/>
            </p:cNvCxnSpPr>
            <p:nvPr/>
          </p:nvCxnSpPr>
          <p:spPr>
            <a:xfrm>
              <a:off x="4192077" y="3867148"/>
              <a:ext cx="0" cy="363857"/>
            </a:xfrm>
            <a:prstGeom prst="line">
              <a:avLst/>
            </a:prstGeom>
            <a:ln w="28575">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Rectangle: Top Corners Rounded 116">
              <a:extLst>
                <a:ext uri="{FF2B5EF4-FFF2-40B4-BE49-F238E27FC236}">
                  <a16:creationId xmlns:a16="http://schemas.microsoft.com/office/drawing/2014/main" id="{F397EE54-9524-1311-8364-33D080430568}"/>
                </a:ext>
              </a:extLst>
            </p:cNvPr>
            <p:cNvSpPr/>
            <p:nvPr/>
          </p:nvSpPr>
          <p:spPr>
            <a:xfrm>
              <a:off x="858360" y="2070354"/>
              <a:ext cx="4694400" cy="486022"/>
            </a:xfrm>
            <a:prstGeom prst="round2SameRect">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a:ea typeface="+mn-ea"/>
                  <a:cs typeface="+mn-cs"/>
                </a:rPr>
                <a:t>Multiple stimulatory factors: </a:t>
              </a:r>
              <a:b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Angiotensin II, K</a:t>
              </a:r>
              <a:r>
                <a:rPr kumimoji="0" lang="en-US" sz="1200" b="0" i="0" u="none" strike="noStrike" kern="1200" cap="none" spc="0" normalizeH="0" baseline="30000" noProof="0">
                  <a:ln>
                    <a:noFill/>
                  </a:ln>
                  <a:solidFill>
                    <a:srgbClr val="FFFFFF"/>
                  </a:solidFill>
                  <a:effectLst/>
                  <a:uLnTx/>
                  <a:uFillTx/>
                  <a:latin typeface="Arial" panose="020B0604020202020204"/>
                  <a:ea typeface="+mn-ea"/>
                  <a:cs typeface="+mn-cs"/>
                </a:rPr>
                <a:t>+</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leptin, ACTH</a:t>
              </a:r>
              <a:r>
                <a:rPr kumimoji="0" lang="en-US" sz="1200" b="0" i="0" u="none" strike="noStrike" kern="1200" cap="none" spc="0" normalizeH="0" baseline="30000" noProof="0">
                  <a:ln>
                    <a:noFill/>
                  </a:ln>
                  <a:solidFill>
                    <a:srgbClr val="FFFFFF"/>
                  </a:solidFill>
                  <a:effectLst/>
                  <a:uLnTx/>
                  <a:uFillTx/>
                  <a:latin typeface="Arial" panose="020B0604020202020204"/>
                  <a:ea typeface="+mn-ea"/>
                  <a:cs typeface="+mn-cs"/>
                </a:rPr>
                <a:t>2,3</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  </a:t>
              </a:r>
            </a:p>
          </p:txBody>
        </p:sp>
      </p:grpSp>
      <p:sp>
        <p:nvSpPr>
          <p:cNvPr id="17" name="Rectangle 16">
            <a:extLst>
              <a:ext uri="{FF2B5EF4-FFF2-40B4-BE49-F238E27FC236}">
                <a16:creationId xmlns:a16="http://schemas.microsoft.com/office/drawing/2014/main" id="{88378DCA-02EC-3731-1A1F-969658A01F6D}"/>
              </a:ext>
            </a:extLst>
          </p:cNvPr>
          <p:cNvSpPr/>
          <p:nvPr/>
        </p:nvSpPr>
        <p:spPr>
          <a:xfrm flipV="1">
            <a:off x="6162191" y="2697217"/>
            <a:ext cx="5948069" cy="2185119"/>
          </a:xfrm>
          <a:prstGeom prst="rect">
            <a:avLst/>
          </a:prstGeom>
          <a:solidFill>
            <a:schemeClr val="bg1">
              <a:lumMod val="85000"/>
              <a:alpha val="50000"/>
            </a:schemeClr>
          </a:solidFill>
          <a:ln w="12700" cap="flat" cmpd="sng" algn="ctr">
            <a:solidFill>
              <a:schemeClr val="accent6">
                <a:lumMod val="7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6" name="Group 25">
            <a:extLst>
              <a:ext uri="{FF2B5EF4-FFF2-40B4-BE49-F238E27FC236}">
                <a16:creationId xmlns:a16="http://schemas.microsoft.com/office/drawing/2014/main" id="{0BFA643A-6E63-950B-E72E-F6006E8A81FE}"/>
              </a:ext>
            </a:extLst>
          </p:cNvPr>
          <p:cNvGrpSpPr/>
          <p:nvPr/>
        </p:nvGrpSpPr>
        <p:grpSpPr>
          <a:xfrm>
            <a:off x="6343139" y="2792188"/>
            <a:ext cx="1699549" cy="2020598"/>
            <a:chOff x="6265333" y="2807428"/>
            <a:chExt cx="1699549" cy="2020598"/>
          </a:xfrm>
        </p:grpSpPr>
        <p:sp>
          <p:nvSpPr>
            <p:cNvPr id="35" name="Rectangle: Rounded Corners 34">
              <a:extLst>
                <a:ext uri="{FF2B5EF4-FFF2-40B4-BE49-F238E27FC236}">
                  <a16:creationId xmlns:a16="http://schemas.microsoft.com/office/drawing/2014/main" id="{FF818AF8-15AC-360A-E668-5AE584597C1C}"/>
                </a:ext>
              </a:extLst>
            </p:cNvPr>
            <p:cNvSpPr/>
            <p:nvPr/>
          </p:nvSpPr>
          <p:spPr>
            <a:xfrm>
              <a:off x="6265333" y="3096260"/>
              <a:ext cx="1699549" cy="1731766"/>
            </a:xfrm>
            <a:prstGeom prst="roundRect">
              <a:avLst>
                <a:gd name="adj" fmla="val 4417"/>
              </a:avLst>
            </a:prstGeom>
            <a:solidFill>
              <a:schemeClr val="bg1"/>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9" name="Group 38">
              <a:extLst>
                <a:ext uri="{FF2B5EF4-FFF2-40B4-BE49-F238E27FC236}">
                  <a16:creationId xmlns:a16="http://schemas.microsoft.com/office/drawing/2014/main" id="{1E59C70E-F54B-2A9C-C014-2F03F2EF0503}"/>
                </a:ext>
              </a:extLst>
            </p:cNvPr>
            <p:cNvGrpSpPr/>
            <p:nvPr/>
          </p:nvGrpSpPr>
          <p:grpSpPr>
            <a:xfrm>
              <a:off x="6350486" y="3760790"/>
              <a:ext cx="1527632" cy="179763"/>
              <a:chOff x="6385215" y="3402675"/>
              <a:chExt cx="1527632" cy="179763"/>
            </a:xfrm>
          </p:grpSpPr>
          <p:sp>
            <p:nvSpPr>
              <p:cNvPr id="65" name="TextBox 64">
                <a:extLst>
                  <a:ext uri="{FF2B5EF4-FFF2-40B4-BE49-F238E27FC236}">
                    <a16:creationId xmlns:a16="http://schemas.microsoft.com/office/drawing/2014/main" id="{0ABC4B5B-EC18-5408-274E-46308EFDE615}"/>
                  </a:ext>
                </a:extLst>
              </p:cNvPr>
              <p:cNvSpPr txBox="1"/>
              <p:nvPr/>
            </p:nvSpPr>
            <p:spPr>
              <a:xfrm>
                <a:off x="6540106" y="3440861"/>
                <a:ext cx="1372741"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Vasoconstriction</a:t>
                </a:r>
                <a:r>
                  <a:rPr kumimoji="0" lang="en-US" sz="920" b="0" i="0" u="none" strike="noStrike" kern="1200" cap="none" spc="0" normalizeH="0" baseline="30000" noProof="0">
                    <a:ln>
                      <a:noFill/>
                    </a:ln>
                    <a:solidFill>
                      <a:srgbClr val="000000"/>
                    </a:solidFill>
                    <a:effectLst/>
                    <a:uLnTx/>
                    <a:uFillTx/>
                    <a:latin typeface="Arial" panose="020B0604020202020204"/>
                    <a:ea typeface="+mn-ea"/>
                    <a:cs typeface="+mn-cs"/>
                  </a:rPr>
                  <a:t>b</a:t>
                </a: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 </a:t>
                </a:r>
              </a:p>
            </p:txBody>
          </p:sp>
          <p:pic>
            <p:nvPicPr>
              <p:cNvPr id="63" name="Graphic 62">
                <a:extLst>
                  <a:ext uri="{FF2B5EF4-FFF2-40B4-BE49-F238E27FC236}">
                    <a16:creationId xmlns:a16="http://schemas.microsoft.com/office/drawing/2014/main" id="{22FB4565-AAD9-EFF0-C04A-8E7991F520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6360344" y="3427546"/>
                <a:ext cx="155448" cy="105705"/>
              </a:xfrm>
              <a:prstGeom prst="rect">
                <a:avLst/>
              </a:prstGeom>
            </p:spPr>
          </p:pic>
        </p:grpSp>
        <p:grpSp>
          <p:nvGrpSpPr>
            <p:cNvPr id="41" name="Group 40">
              <a:extLst>
                <a:ext uri="{FF2B5EF4-FFF2-40B4-BE49-F238E27FC236}">
                  <a16:creationId xmlns:a16="http://schemas.microsoft.com/office/drawing/2014/main" id="{C9C83962-CDD1-7BD3-9518-63871C7A9C25}"/>
                </a:ext>
              </a:extLst>
            </p:cNvPr>
            <p:cNvGrpSpPr/>
            <p:nvPr/>
          </p:nvGrpSpPr>
          <p:grpSpPr>
            <a:xfrm>
              <a:off x="6350487" y="4095669"/>
              <a:ext cx="1440963" cy="264688"/>
              <a:chOff x="6385216" y="3778785"/>
              <a:chExt cx="1440963" cy="264688"/>
            </a:xfrm>
          </p:grpSpPr>
          <p:pic>
            <p:nvPicPr>
              <p:cNvPr id="58" name="Graphic 57">
                <a:extLst>
                  <a:ext uri="{FF2B5EF4-FFF2-40B4-BE49-F238E27FC236}">
                    <a16:creationId xmlns:a16="http://schemas.microsoft.com/office/drawing/2014/main" id="{13A5599E-1241-9424-06EF-94BD384323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6360345" y="3835289"/>
                <a:ext cx="155448" cy="105705"/>
              </a:xfrm>
              <a:prstGeom prst="rect">
                <a:avLst/>
              </a:prstGeom>
            </p:spPr>
          </p:pic>
          <p:sp>
            <p:nvSpPr>
              <p:cNvPr id="61" name="TextBox 60">
                <a:extLst>
                  <a:ext uri="{FF2B5EF4-FFF2-40B4-BE49-F238E27FC236}">
                    <a16:creationId xmlns:a16="http://schemas.microsoft.com/office/drawing/2014/main" id="{25F9AEA3-A347-5E58-BB86-64A31BDBDC07}"/>
                  </a:ext>
                </a:extLst>
              </p:cNvPr>
              <p:cNvSpPr txBox="1"/>
              <p:nvPr/>
            </p:nvSpPr>
            <p:spPr>
              <a:xfrm>
                <a:off x="6545398" y="3778785"/>
                <a:ext cx="1280781" cy="2646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Vascular compliance </a:t>
                </a: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(remodeling and fibrosis)</a:t>
                </a:r>
              </a:p>
            </p:txBody>
          </p:sp>
        </p:grpSp>
        <p:grpSp>
          <p:nvGrpSpPr>
            <p:cNvPr id="44" name="Group 43">
              <a:extLst>
                <a:ext uri="{FF2B5EF4-FFF2-40B4-BE49-F238E27FC236}">
                  <a16:creationId xmlns:a16="http://schemas.microsoft.com/office/drawing/2014/main" id="{17C46733-FD0B-5AFD-CD1E-876AFB2D2E50}"/>
                </a:ext>
              </a:extLst>
            </p:cNvPr>
            <p:cNvGrpSpPr/>
            <p:nvPr/>
          </p:nvGrpSpPr>
          <p:grpSpPr>
            <a:xfrm>
              <a:off x="6350486" y="4459108"/>
              <a:ext cx="1411869" cy="276999"/>
              <a:chOff x="6385215" y="4154333"/>
              <a:chExt cx="1411869" cy="276999"/>
            </a:xfrm>
          </p:grpSpPr>
          <p:pic>
            <p:nvPicPr>
              <p:cNvPr id="52" name="Graphic 51">
                <a:extLst>
                  <a:ext uri="{FF2B5EF4-FFF2-40B4-BE49-F238E27FC236}">
                    <a16:creationId xmlns:a16="http://schemas.microsoft.com/office/drawing/2014/main" id="{03C18B51-D8B1-86B5-AEBD-B673E1F542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6360344" y="4209148"/>
                <a:ext cx="155448" cy="105705"/>
              </a:xfrm>
              <a:prstGeom prst="rect">
                <a:avLst/>
              </a:prstGeom>
            </p:spPr>
          </p:pic>
          <p:sp>
            <p:nvSpPr>
              <p:cNvPr id="53" name="TextBox 52">
                <a:extLst>
                  <a:ext uri="{FF2B5EF4-FFF2-40B4-BE49-F238E27FC236}">
                    <a16:creationId xmlns:a16="http://schemas.microsoft.com/office/drawing/2014/main" id="{F7F8FD5B-D0E3-7C37-D8EC-4E10BEF934FE}"/>
                  </a:ext>
                </a:extLst>
              </p:cNvPr>
              <p:cNvSpPr txBox="1"/>
              <p:nvPr/>
            </p:nvSpPr>
            <p:spPr>
              <a:xfrm>
                <a:off x="6545399" y="4154333"/>
                <a:ext cx="125168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Renal tubuloglomerular injury </a:t>
                </a: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(oxidative stress)</a:t>
                </a:r>
              </a:p>
            </p:txBody>
          </p:sp>
        </p:grpSp>
        <p:grpSp>
          <p:nvGrpSpPr>
            <p:cNvPr id="45" name="Group 44">
              <a:extLst>
                <a:ext uri="{FF2B5EF4-FFF2-40B4-BE49-F238E27FC236}">
                  <a16:creationId xmlns:a16="http://schemas.microsoft.com/office/drawing/2014/main" id="{681D2B75-5D72-38FA-4D4A-2EB8243057A2}"/>
                </a:ext>
              </a:extLst>
            </p:cNvPr>
            <p:cNvGrpSpPr/>
            <p:nvPr/>
          </p:nvGrpSpPr>
          <p:grpSpPr>
            <a:xfrm>
              <a:off x="6812116" y="2807428"/>
              <a:ext cx="585114" cy="585114"/>
              <a:chOff x="7133495" y="2447925"/>
              <a:chExt cx="780784" cy="780784"/>
            </a:xfrm>
          </p:grpSpPr>
          <p:sp>
            <p:nvSpPr>
              <p:cNvPr id="49" name="Oval 48">
                <a:extLst>
                  <a:ext uri="{FF2B5EF4-FFF2-40B4-BE49-F238E27FC236}">
                    <a16:creationId xmlns:a16="http://schemas.microsoft.com/office/drawing/2014/main" id="{3E3C1005-8DCE-5F1B-FA76-10F389E147A4}"/>
                  </a:ext>
                </a:extLst>
              </p:cNvPr>
              <p:cNvSpPr/>
              <p:nvPr/>
            </p:nvSpPr>
            <p:spPr>
              <a:xfrm>
                <a:off x="7133495" y="2447925"/>
                <a:ext cx="780784" cy="780784"/>
              </a:xfrm>
              <a:prstGeom prst="ellipse">
                <a:avLst/>
              </a:prstGeom>
              <a:solidFill>
                <a:schemeClr val="bg1"/>
              </a:solidFill>
              <a:ln w="15875">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0" name="Picture 49">
                <a:extLst>
                  <a:ext uri="{FF2B5EF4-FFF2-40B4-BE49-F238E27FC236}">
                    <a16:creationId xmlns:a16="http://schemas.microsoft.com/office/drawing/2014/main" id="{417800F3-075B-7824-3D86-9D2F7E1E698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195471" y="2554220"/>
                <a:ext cx="656824" cy="568195"/>
              </a:xfrm>
              <a:prstGeom prst="rect">
                <a:avLst/>
              </a:prstGeom>
            </p:spPr>
          </p:pic>
        </p:grpSp>
      </p:grpSp>
      <p:grpSp>
        <p:nvGrpSpPr>
          <p:cNvPr id="73" name="Group 72">
            <a:extLst>
              <a:ext uri="{FF2B5EF4-FFF2-40B4-BE49-F238E27FC236}">
                <a16:creationId xmlns:a16="http://schemas.microsoft.com/office/drawing/2014/main" id="{A4E0CE5A-E22B-AE5E-3801-64B9C8964D89}"/>
              </a:ext>
            </a:extLst>
          </p:cNvPr>
          <p:cNvGrpSpPr/>
          <p:nvPr/>
        </p:nvGrpSpPr>
        <p:grpSpPr>
          <a:xfrm>
            <a:off x="6690861" y="5494279"/>
            <a:ext cx="4863829" cy="673598"/>
            <a:chOff x="6928776" y="5494279"/>
            <a:chExt cx="4863829" cy="673598"/>
          </a:xfrm>
        </p:grpSpPr>
        <p:sp>
          <p:nvSpPr>
            <p:cNvPr id="79" name="Rectangle: Rounded Corners 78">
              <a:extLst>
                <a:ext uri="{FF2B5EF4-FFF2-40B4-BE49-F238E27FC236}">
                  <a16:creationId xmlns:a16="http://schemas.microsoft.com/office/drawing/2014/main" id="{7D98665D-517C-1D3B-B05D-C4D4D7FFB28D}"/>
                </a:ext>
              </a:extLst>
            </p:cNvPr>
            <p:cNvSpPr/>
            <p:nvPr/>
          </p:nvSpPr>
          <p:spPr>
            <a:xfrm>
              <a:off x="7219114" y="5494279"/>
              <a:ext cx="4573491" cy="673598"/>
            </a:xfrm>
            <a:prstGeom prst="roundRect">
              <a:avLst>
                <a:gd name="adj" fmla="val 4417"/>
              </a:avLst>
            </a:prstGeom>
            <a:solidFill>
              <a:schemeClr val="bg1"/>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0" name="Group 79">
              <a:extLst>
                <a:ext uri="{FF2B5EF4-FFF2-40B4-BE49-F238E27FC236}">
                  <a16:creationId xmlns:a16="http://schemas.microsoft.com/office/drawing/2014/main" id="{7A4F0231-7736-3CF1-C576-09AAF4586787}"/>
                </a:ext>
              </a:extLst>
            </p:cNvPr>
            <p:cNvGrpSpPr/>
            <p:nvPr/>
          </p:nvGrpSpPr>
          <p:grpSpPr>
            <a:xfrm>
              <a:off x="6928776" y="5542432"/>
              <a:ext cx="585114" cy="585114"/>
              <a:chOff x="6737195" y="5489180"/>
              <a:chExt cx="731520" cy="731520"/>
            </a:xfrm>
          </p:grpSpPr>
          <p:sp>
            <p:nvSpPr>
              <p:cNvPr id="83" name="Oval 82">
                <a:extLst>
                  <a:ext uri="{FF2B5EF4-FFF2-40B4-BE49-F238E27FC236}">
                    <a16:creationId xmlns:a16="http://schemas.microsoft.com/office/drawing/2014/main" id="{0A2B0D49-5F0D-7421-D672-DB4BB42E66B6}"/>
                  </a:ext>
                </a:extLst>
              </p:cNvPr>
              <p:cNvSpPr/>
              <p:nvPr/>
            </p:nvSpPr>
            <p:spPr>
              <a:xfrm>
                <a:off x="6737195" y="5489180"/>
                <a:ext cx="731520" cy="731520"/>
              </a:xfrm>
              <a:prstGeom prst="ellipse">
                <a:avLst/>
              </a:prstGeom>
              <a:solidFill>
                <a:schemeClr val="bg1"/>
              </a:solidFill>
              <a:ln w="15875">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6" name="Picture 85" descr="A red object with a black background&#10;&#10;Description automatically generated">
                <a:extLst>
                  <a:ext uri="{FF2B5EF4-FFF2-40B4-BE49-F238E27FC236}">
                    <a16:creationId xmlns:a16="http://schemas.microsoft.com/office/drawing/2014/main" id="{9AF21CF1-6A56-A4B5-1AB8-44E430E32D1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4684" y="5532499"/>
                <a:ext cx="638714" cy="604362"/>
              </a:xfrm>
              <a:prstGeom prst="rect">
                <a:avLst/>
              </a:prstGeom>
            </p:spPr>
          </p:pic>
        </p:grpSp>
      </p:grpSp>
      <p:grpSp>
        <p:nvGrpSpPr>
          <p:cNvPr id="151" name="Group 150">
            <a:extLst>
              <a:ext uri="{FF2B5EF4-FFF2-40B4-BE49-F238E27FC236}">
                <a16:creationId xmlns:a16="http://schemas.microsoft.com/office/drawing/2014/main" id="{C3EDD324-F91E-BAE5-E643-36B23F8475CD}"/>
              </a:ext>
            </a:extLst>
          </p:cNvPr>
          <p:cNvGrpSpPr/>
          <p:nvPr/>
        </p:nvGrpSpPr>
        <p:grpSpPr>
          <a:xfrm>
            <a:off x="8376915" y="2809361"/>
            <a:ext cx="1665952" cy="2020597"/>
            <a:chOff x="8376916" y="2824601"/>
            <a:chExt cx="1665952" cy="2020597"/>
          </a:xfrm>
        </p:grpSpPr>
        <p:sp>
          <p:nvSpPr>
            <p:cNvPr id="152" name="Rectangle: Rounded Corners 151">
              <a:extLst>
                <a:ext uri="{FF2B5EF4-FFF2-40B4-BE49-F238E27FC236}">
                  <a16:creationId xmlns:a16="http://schemas.microsoft.com/office/drawing/2014/main" id="{2FF5C12C-31BE-7B4B-E5D0-1C517DC9B5D0}"/>
                </a:ext>
              </a:extLst>
            </p:cNvPr>
            <p:cNvSpPr/>
            <p:nvPr/>
          </p:nvSpPr>
          <p:spPr>
            <a:xfrm>
              <a:off x="8376916" y="3113432"/>
              <a:ext cx="1665952" cy="1731766"/>
            </a:xfrm>
            <a:prstGeom prst="roundRect">
              <a:avLst>
                <a:gd name="adj" fmla="val 4417"/>
              </a:avLst>
            </a:prstGeom>
            <a:solidFill>
              <a:schemeClr val="bg1"/>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53" name="Group 152">
              <a:extLst>
                <a:ext uri="{FF2B5EF4-FFF2-40B4-BE49-F238E27FC236}">
                  <a16:creationId xmlns:a16="http://schemas.microsoft.com/office/drawing/2014/main" id="{3E4402E0-AA83-B3B7-73DC-BBA2DFE3373D}"/>
                </a:ext>
              </a:extLst>
            </p:cNvPr>
            <p:cNvGrpSpPr/>
            <p:nvPr/>
          </p:nvGrpSpPr>
          <p:grpSpPr>
            <a:xfrm>
              <a:off x="8917332" y="2824601"/>
              <a:ext cx="585114" cy="585114"/>
              <a:chOff x="9479791" y="2470840"/>
              <a:chExt cx="780784" cy="780784"/>
            </a:xfrm>
          </p:grpSpPr>
          <p:sp>
            <p:nvSpPr>
              <p:cNvPr id="173" name="Oval 172">
                <a:extLst>
                  <a:ext uri="{FF2B5EF4-FFF2-40B4-BE49-F238E27FC236}">
                    <a16:creationId xmlns:a16="http://schemas.microsoft.com/office/drawing/2014/main" id="{D6F399ED-F13D-0AF8-3BEB-937C53B152F8}"/>
                  </a:ext>
                </a:extLst>
              </p:cNvPr>
              <p:cNvSpPr/>
              <p:nvPr/>
            </p:nvSpPr>
            <p:spPr>
              <a:xfrm>
                <a:off x="9479791" y="2470840"/>
                <a:ext cx="780784" cy="780784"/>
              </a:xfrm>
              <a:prstGeom prst="ellipse">
                <a:avLst/>
              </a:prstGeom>
              <a:solidFill>
                <a:schemeClr val="bg1"/>
              </a:solidFill>
              <a:ln w="15875">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4" name="Picture 173" descr="A red heart with a black background&#10;&#10;Description automatically generated">
                <a:extLst>
                  <a:ext uri="{FF2B5EF4-FFF2-40B4-BE49-F238E27FC236}">
                    <a16:creationId xmlns:a16="http://schemas.microsoft.com/office/drawing/2014/main" id="{8AC15F96-7BF2-0DD2-FC4D-D3D11717481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71608" y="2622787"/>
                <a:ext cx="397171" cy="476890"/>
              </a:xfrm>
              <a:prstGeom prst="rect">
                <a:avLst/>
              </a:prstGeom>
            </p:spPr>
          </p:pic>
        </p:grpSp>
        <p:sp>
          <p:nvSpPr>
            <p:cNvPr id="154" name="TextBox 153">
              <a:extLst>
                <a:ext uri="{FF2B5EF4-FFF2-40B4-BE49-F238E27FC236}">
                  <a16:creationId xmlns:a16="http://schemas.microsoft.com/office/drawing/2014/main" id="{E6BB70F0-6807-7893-2458-1D056E9755F8}"/>
                </a:ext>
              </a:extLst>
            </p:cNvPr>
            <p:cNvSpPr txBox="1"/>
            <p:nvPr/>
          </p:nvSpPr>
          <p:spPr>
            <a:xfrm>
              <a:off x="8571100" y="3448798"/>
              <a:ext cx="120473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D3759"/>
                  </a:solidFill>
                  <a:effectLst/>
                  <a:uLnTx/>
                  <a:uFillTx/>
                  <a:latin typeface="Arial" panose="020B0604020202020204"/>
                  <a:ea typeface="+mn-ea"/>
                  <a:cs typeface="+mn-cs"/>
                </a:rPr>
                <a:t>Cardiac</a:t>
              </a:r>
              <a:endParaRPr kumimoji="0" lang="en-US" sz="1100" b="1" i="0" u="none" strike="noStrike" kern="1200" cap="none" spc="0" normalizeH="0" baseline="30000" noProof="0">
                <a:ln>
                  <a:noFill/>
                </a:ln>
                <a:solidFill>
                  <a:srgbClr val="0D3759"/>
                </a:solidFill>
                <a:effectLst/>
                <a:uLnTx/>
                <a:uFillTx/>
                <a:latin typeface="Arial" panose="020B0604020202020204"/>
                <a:ea typeface="+mn-ea"/>
                <a:cs typeface="+mn-cs"/>
              </a:endParaRPr>
            </a:p>
          </p:txBody>
        </p:sp>
        <p:grpSp>
          <p:nvGrpSpPr>
            <p:cNvPr id="159" name="Group 158">
              <a:extLst>
                <a:ext uri="{FF2B5EF4-FFF2-40B4-BE49-F238E27FC236}">
                  <a16:creationId xmlns:a16="http://schemas.microsoft.com/office/drawing/2014/main" id="{BCE4765C-923B-A006-28D3-162BA4DCF707}"/>
                </a:ext>
              </a:extLst>
            </p:cNvPr>
            <p:cNvGrpSpPr/>
            <p:nvPr/>
          </p:nvGrpSpPr>
          <p:grpSpPr>
            <a:xfrm>
              <a:off x="8518247" y="3749401"/>
              <a:ext cx="1383290" cy="629492"/>
              <a:chOff x="8677591" y="3460649"/>
              <a:chExt cx="1383290" cy="629492"/>
            </a:xfrm>
          </p:grpSpPr>
          <p:grpSp>
            <p:nvGrpSpPr>
              <p:cNvPr id="160" name="Group 159">
                <a:extLst>
                  <a:ext uri="{FF2B5EF4-FFF2-40B4-BE49-F238E27FC236}">
                    <a16:creationId xmlns:a16="http://schemas.microsoft.com/office/drawing/2014/main" id="{147EB548-7CF5-9DA2-CBC6-3899D5DC6E58}"/>
                  </a:ext>
                </a:extLst>
              </p:cNvPr>
              <p:cNvGrpSpPr/>
              <p:nvPr/>
            </p:nvGrpSpPr>
            <p:grpSpPr>
              <a:xfrm>
                <a:off x="8677591" y="3460649"/>
                <a:ext cx="1383290" cy="155448"/>
                <a:chOff x="8697457" y="3436272"/>
                <a:chExt cx="1383290" cy="155448"/>
              </a:xfrm>
            </p:grpSpPr>
            <p:sp>
              <p:nvSpPr>
                <p:cNvPr id="169" name="TextBox 168">
                  <a:extLst>
                    <a:ext uri="{FF2B5EF4-FFF2-40B4-BE49-F238E27FC236}">
                      <a16:creationId xmlns:a16="http://schemas.microsoft.com/office/drawing/2014/main" id="{9EB44722-9CF3-8B0A-EE4F-2BBA440616F3}"/>
                    </a:ext>
                  </a:extLst>
                </p:cNvPr>
                <p:cNvSpPr txBox="1"/>
                <p:nvPr/>
              </p:nvSpPr>
              <p:spPr>
                <a:xfrm>
                  <a:off x="8856942" y="3437051"/>
                  <a:ext cx="1223805"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Myocardial fibrosis</a:t>
                  </a:r>
                </a:p>
              </p:txBody>
            </p:sp>
            <p:pic>
              <p:nvPicPr>
                <p:cNvPr id="172" name="Graphic 171">
                  <a:extLst>
                    <a:ext uri="{FF2B5EF4-FFF2-40B4-BE49-F238E27FC236}">
                      <a16:creationId xmlns:a16="http://schemas.microsoft.com/office/drawing/2014/main" id="{D4A4A41D-A293-068F-9401-A8C7ED65DD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8672586" y="3461143"/>
                  <a:ext cx="155448" cy="105705"/>
                </a:xfrm>
                <a:prstGeom prst="rect">
                  <a:avLst/>
                </a:prstGeom>
              </p:spPr>
            </p:pic>
          </p:grpSp>
          <p:grpSp>
            <p:nvGrpSpPr>
              <p:cNvPr id="161" name="Group 160">
                <a:extLst>
                  <a:ext uri="{FF2B5EF4-FFF2-40B4-BE49-F238E27FC236}">
                    <a16:creationId xmlns:a16="http://schemas.microsoft.com/office/drawing/2014/main" id="{199719BE-E828-964C-489A-0B069772BD4E}"/>
                  </a:ext>
                </a:extLst>
              </p:cNvPr>
              <p:cNvGrpSpPr/>
              <p:nvPr/>
            </p:nvGrpSpPr>
            <p:grpSpPr>
              <a:xfrm>
                <a:off x="8677591" y="3696870"/>
                <a:ext cx="1383290" cy="155448"/>
                <a:chOff x="8697457" y="3684398"/>
                <a:chExt cx="1383290" cy="155448"/>
              </a:xfrm>
            </p:grpSpPr>
            <p:pic>
              <p:nvPicPr>
                <p:cNvPr id="167" name="Graphic 166">
                  <a:extLst>
                    <a:ext uri="{FF2B5EF4-FFF2-40B4-BE49-F238E27FC236}">
                      <a16:creationId xmlns:a16="http://schemas.microsoft.com/office/drawing/2014/main" id="{C23AC7E7-76D2-6788-3262-8D445DD030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8672586" y="3709269"/>
                  <a:ext cx="155448" cy="105705"/>
                </a:xfrm>
                <a:prstGeom prst="rect">
                  <a:avLst/>
                </a:prstGeom>
              </p:spPr>
            </p:pic>
            <p:sp>
              <p:nvSpPr>
                <p:cNvPr id="168" name="TextBox 167">
                  <a:extLst>
                    <a:ext uri="{FF2B5EF4-FFF2-40B4-BE49-F238E27FC236}">
                      <a16:creationId xmlns:a16="http://schemas.microsoft.com/office/drawing/2014/main" id="{A71E0165-1F90-8E65-6CA7-104706AC42F9}"/>
                    </a:ext>
                  </a:extLst>
                </p:cNvPr>
                <p:cNvSpPr txBox="1"/>
                <p:nvPr/>
              </p:nvSpPr>
              <p:spPr>
                <a:xfrm>
                  <a:off x="8856942" y="3685177"/>
                  <a:ext cx="1223805"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Myocardial hypertrophy</a:t>
                  </a:r>
                </a:p>
              </p:txBody>
            </p:sp>
          </p:grpSp>
          <p:grpSp>
            <p:nvGrpSpPr>
              <p:cNvPr id="162" name="Group 161">
                <a:extLst>
                  <a:ext uri="{FF2B5EF4-FFF2-40B4-BE49-F238E27FC236}">
                    <a16:creationId xmlns:a16="http://schemas.microsoft.com/office/drawing/2014/main" id="{58F979A8-6A07-918C-67EC-6877A2556843}"/>
                  </a:ext>
                </a:extLst>
              </p:cNvPr>
              <p:cNvGrpSpPr/>
              <p:nvPr/>
            </p:nvGrpSpPr>
            <p:grpSpPr>
              <a:xfrm>
                <a:off x="8677591" y="3934693"/>
                <a:ext cx="1383290" cy="155448"/>
                <a:chOff x="8677591" y="3934693"/>
                <a:chExt cx="1383290" cy="155448"/>
              </a:xfrm>
            </p:grpSpPr>
            <p:pic>
              <p:nvPicPr>
                <p:cNvPr id="165" name="Graphic 164">
                  <a:extLst>
                    <a:ext uri="{FF2B5EF4-FFF2-40B4-BE49-F238E27FC236}">
                      <a16:creationId xmlns:a16="http://schemas.microsoft.com/office/drawing/2014/main" id="{416ECB3C-35D3-24FD-12B5-F59AA7D2CF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8652720" y="3959564"/>
                  <a:ext cx="155448" cy="105705"/>
                </a:xfrm>
                <a:prstGeom prst="rect">
                  <a:avLst/>
                </a:prstGeom>
              </p:spPr>
            </p:pic>
            <p:sp>
              <p:nvSpPr>
                <p:cNvPr id="166" name="TextBox 165">
                  <a:extLst>
                    <a:ext uri="{FF2B5EF4-FFF2-40B4-BE49-F238E27FC236}">
                      <a16:creationId xmlns:a16="http://schemas.microsoft.com/office/drawing/2014/main" id="{CC3B6B9D-863E-7E70-041C-5DCC13C74365}"/>
                    </a:ext>
                  </a:extLst>
                </p:cNvPr>
                <p:cNvSpPr txBox="1"/>
                <p:nvPr/>
              </p:nvSpPr>
              <p:spPr>
                <a:xfrm>
                  <a:off x="8837076" y="3935472"/>
                  <a:ext cx="1223805"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Cardiac inflammation</a:t>
                  </a:r>
                </a:p>
              </p:txBody>
            </p:sp>
          </p:grpSp>
        </p:grpSp>
      </p:grpSp>
      <p:sp>
        <p:nvSpPr>
          <p:cNvPr id="187" name="TextBox 186">
            <a:extLst>
              <a:ext uri="{FF2B5EF4-FFF2-40B4-BE49-F238E27FC236}">
                <a16:creationId xmlns:a16="http://schemas.microsoft.com/office/drawing/2014/main" id="{C29E240A-F002-7604-0246-3303AD787D25}"/>
              </a:ext>
            </a:extLst>
          </p:cNvPr>
          <p:cNvSpPr txBox="1"/>
          <p:nvPr/>
        </p:nvSpPr>
        <p:spPr>
          <a:xfrm>
            <a:off x="6393031" y="3437417"/>
            <a:ext cx="1642573"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D3759"/>
                </a:solidFill>
                <a:effectLst/>
                <a:uLnTx/>
                <a:uFillTx/>
                <a:latin typeface="Arial" panose="020B0604020202020204"/>
                <a:ea typeface="+mn-ea"/>
                <a:cs typeface="+mn-cs"/>
              </a:rPr>
              <a:t>Endothelial dysfunction</a:t>
            </a:r>
            <a:r>
              <a:rPr kumimoji="0" lang="en-US" sz="1100" b="1" i="0" u="none" strike="noStrike" kern="1200" cap="none" spc="0" normalizeH="0" baseline="30000" noProof="0">
                <a:ln>
                  <a:noFill/>
                </a:ln>
                <a:solidFill>
                  <a:srgbClr val="0D3759"/>
                </a:solidFill>
                <a:effectLst/>
                <a:uLnTx/>
                <a:uFillTx/>
                <a:latin typeface="Arial" panose="020B0604020202020204"/>
                <a:ea typeface="+mn-ea"/>
                <a:cs typeface="+mn-cs"/>
              </a:rPr>
              <a:t>a</a:t>
            </a:r>
          </a:p>
        </p:txBody>
      </p:sp>
      <p:sp>
        <p:nvSpPr>
          <p:cNvPr id="208" name="TextBox 207">
            <a:extLst>
              <a:ext uri="{FF2B5EF4-FFF2-40B4-BE49-F238E27FC236}">
                <a16:creationId xmlns:a16="http://schemas.microsoft.com/office/drawing/2014/main" id="{C37064C7-F8FD-94A0-C594-15C9ED0A99A8}"/>
              </a:ext>
            </a:extLst>
          </p:cNvPr>
          <p:cNvSpPr txBox="1"/>
          <p:nvPr/>
        </p:nvSpPr>
        <p:spPr>
          <a:xfrm>
            <a:off x="7707921" y="5777769"/>
            <a:ext cx="812225" cy="153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Inflammation</a:t>
            </a:r>
            <a:endParaRPr kumimoji="0" lang="en-US" sz="10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06" name="TextBox 205">
            <a:extLst>
              <a:ext uri="{FF2B5EF4-FFF2-40B4-BE49-F238E27FC236}">
                <a16:creationId xmlns:a16="http://schemas.microsoft.com/office/drawing/2014/main" id="{D53691EC-9908-C9D6-668A-7DCB03AC068C}"/>
              </a:ext>
            </a:extLst>
          </p:cNvPr>
          <p:cNvSpPr txBox="1"/>
          <p:nvPr/>
        </p:nvSpPr>
        <p:spPr>
          <a:xfrm>
            <a:off x="10271891" y="5770322"/>
            <a:ext cx="835013"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Apoptosis</a:t>
            </a:r>
          </a:p>
        </p:txBody>
      </p:sp>
      <p:grpSp>
        <p:nvGrpSpPr>
          <p:cNvPr id="210" name="Group 209">
            <a:extLst>
              <a:ext uri="{FF2B5EF4-FFF2-40B4-BE49-F238E27FC236}">
                <a16:creationId xmlns:a16="http://schemas.microsoft.com/office/drawing/2014/main" id="{FE099771-8253-BC01-F579-8B80E0926A9A}"/>
              </a:ext>
            </a:extLst>
          </p:cNvPr>
          <p:cNvGrpSpPr/>
          <p:nvPr/>
        </p:nvGrpSpPr>
        <p:grpSpPr>
          <a:xfrm>
            <a:off x="10282333" y="2823494"/>
            <a:ext cx="1665952" cy="2020598"/>
            <a:chOff x="10395027" y="2838734"/>
            <a:chExt cx="1665952" cy="2020598"/>
          </a:xfrm>
        </p:grpSpPr>
        <p:sp>
          <p:nvSpPr>
            <p:cNvPr id="211" name="Rectangle: Rounded Corners 210">
              <a:extLst>
                <a:ext uri="{FF2B5EF4-FFF2-40B4-BE49-F238E27FC236}">
                  <a16:creationId xmlns:a16="http://schemas.microsoft.com/office/drawing/2014/main" id="{9F718105-DF92-5BE8-13EA-21E0200A3FAB}"/>
                </a:ext>
              </a:extLst>
            </p:cNvPr>
            <p:cNvSpPr/>
            <p:nvPr/>
          </p:nvSpPr>
          <p:spPr>
            <a:xfrm>
              <a:off x="10395027" y="3127566"/>
              <a:ext cx="1665952" cy="1731766"/>
            </a:xfrm>
            <a:prstGeom prst="roundRect">
              <a:avLst>
                <a:gd name="adj" fmla="val 4417"/>
              </a:avLst>
            </a:prstGeom>
            <a:solidFill>
              <a:schemeClr val="bg1"/>
            </a:solidFill>
            <a:ln>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12" name="Group 211">
              <a:extLst>
                <a:ext uri="{FF2B5EF4-FFF2-40B4-BE49-F238E27FC236}">
                  <a16:creationId xmlns:a16="http://schemas.microsoft.com/office/drawing/2014/main" id="{AAAF4C81-39B7-235D-08E3-0D112B7BAA75}"/>
                </a:ext>
              </a:extLst>
            </p:cNvPr>
            <p:cNvGrpSpPr/>
            <p:nvPr/>
          </p:nvGrpSpPr>
          <p:grpSpPr>
            <a:xfrm>
              <a:off x="10935446" y="2838734"/>
              <a:ext cx="585114" cy="585114"/>
              <a:chOff x="10997430" y="2489703"/>
              <a:chExt cx="780784" cy="780785"/>
            </a:xfrm>
          </p:grpSpPr>
          <p:sp>
            <p:nvSpPr>
              <p:cNvPr id="223" name="Oval 222">
                <a:extLst>
                  <a:ext uri="{FF2B5EF4-FFF2-40B4-BE49-F238E27FC236}">
                    <a16:creationId xmlns:a16="http://schemas.microsoft.com/office/drawing/2014/main" id="{7D5804B0-C91B-9A5E-C9C8-5C36FAB56050}"/>
                  </a:ext>
                </a:extLst>
              </p:cNvPr>
              <p:cNvSpPr/>
              <p:nvPr/>
            </p:nvSpPr>
            <p:spPr>
              <a:xfrm>
                <a:off x="10997430" y="2489703"/>
                <a:ext cx="780784" cy="780785"/>
              </a:xfrm>
              <a:prstGeom prst="ellipse">
                <a:avLst/>
              </a:prstGeom>
              <a:solidFill>
                <a:schemeClr val="bg1"/>
              </a:solidFill>
              <a:ln w="15875">
                <a:solidFill>
                  <a:schemeClr val="accent6">
                    <a:lumMod val="5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4" name="Picture 223" descr="A close-up of a human kidney&#10;&#10;Description automatically generated">
                <a:extLst>
                  <a:ext uri="{FF2B5EF4-FFF2-40B4-BE49-F238E27FC236}">
                    <a16:creationId xmlns:a16="http://schemas.microsoft.com/office/drawing/2014/main" id="{A5D8E962-D7EF-2357-6342-EAA5D3C5C930}"/>
                  </a:ext>
                </a:extLst>
              </p:cNvPr>
              <p:cNvPicPr>
                <a:picLocks noChangeAspect="1"/>
              </p:cNvPicPr>
              <p:nvPr/>
            </p:nvPicPr>
            <p:blipFill>
              <a:blip r:embed="rId15" cstate="print">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tretch>
                <a:fillRect/>
              </a:stretch>
            </p:blipFill>
            <p:spPr>
              <a:xfrm flipH="1">
                <a:off x="11022700" y="2589514"/>
                <a:ext cx="582842" cy="649923"/>
              </a:xfrm>
              <a:prstGeom prst="rect">
                <a:avLst/>
              </a:prstGeom>
            </p:spPr>
          </p:pic>
        </p:grpSp>
        <p:grpSp>
          <p:nvGrpSpPr>
            <p:cNvPr id="213" name="Group 212">
              <a:extLst>
                <a:ext uri="{FF2B5EF4-FFF2-40B4-BE49-F238E27FC236}">
                  <a16:creationId xmlns:a16="http://schemas.microsoft.com/office/drawing/2014/main" id="{0204BBEE-A902-6673-E7F5-21E3F07CEB37}"/>
                </a:ext>
              </a:extLst>
            </p:cNvPr>
            <p:cNvGrpSpPr/>
            <p:nvPr/>
          </p:nvGrpSpPr>
          <p:grpSpPr>
            <a:xfrm>
              <a:off x="10681170" y="3485064"/>
              <a:ext cx="1071280" cy="662520"/>
              <a:chOff x="10667161" y="3362304"/>
              <a:chExt cx="1071280" cy="662520"/>
            </a:xfrm>
          </p:grpSpPr>
          <p:sp>
            <p:nvSpPr>
              <p:cNvPr id="214" name="TextBox 213">
                <a:extLst>
                  <a:ext uri="{FF2B5EF4-FFF2-40B4-BE49-F238E27FC236}">
                    <a16:creationId xmlns:a16="http://schemas.microsoft.com/office/drawing/2014/main" id="{DC304455-F60C-B3E6-8922-013800CA4416}"/>
                  </a:ext>
                </a:extLst>
              </p:cNvPr>
              <p:cNvSpPr txBox="1"/>
              <p:nvPr/>
            </p:nvSpPr>
            <p:spPr>
              <a:xfrm>
                <a:off x="10689546" y="3362304"/>
                <a:ext cx="104889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D3759"/>
                    </a:solidFill>
                    <a:effectLst/>
                    <a:uLnTx/>
                    <a:uFillTx/>
                    <a:latin typeface="Arial" panose="020B0604020202020204"/>
                    <a:ea typeface="+mn-ea"/>
                    <a:cs typeface="+mn-cs"/>
                  </a:rPr>
                  <a:t>Kidney</a:t>
                </a:r>
                <a:endParaRPr kumimoji="0" lang="en-US" sz="1100" b="1" i="0" u="none" strike="noStrike" kern="1200" cap="none" spc="0" normalizeH="0" baseline="30000" noProof="0">
                  <a:ln>
                    <a:noFill/>
                  </a:ln>
                  <a:solidFill>
                    <a:srgbClr val="0D3759"/>
                  </a:solidFill>
                  <a:effectLst/>
                  <a:uLnTx/>
                  <a:uFillTx/>
                  <a:latin typeface="Arial" panose="020B0604020202020204"/>
                  <a:ea typeface="+mn-ea"/>
                  <a:cs typeface="+mn-cs"/>
                </a:endParaRPr>
              </a:p>
            </p:txBody>
          </p:sp>
          <p:grpSp>
            <p:nvGrpSpPr>
              <p:cNvPr id="216" name="Group 215">
                <a:extLst>
                  <a:ext uri="{FF2B5EF4-FFF2-40B4-BE49-F238E27FC236}">
                    <a16:creationId xmlns:a16="http://schemas.microsoft.com/office/drawing/2014/main" id="{760701CA-9FD7-2AAD-163F-26F8ACF86A64}"/>
                  </a:ext>
                </a:extLst>
              </p:cNvPr>
              <p:cNvGrpSpPr/>
              <p:nvPr/>
            </p:nvGrpSpPr>
            <p:grpSpPr>
              <a:xfrm>
                <a:off x="10667161" y="3640775"/>
                <a:ext cx="1046794" cy="384049"/>
                <a:chOff x="10667161" y="3474783"/>
                <a:chExt cx="1046794" cy="384049"/>
              </a:xfrm>
            </p:grpSpPr>
            <p:grpSp>
              <p:nvGrpSpPr>
                <p:cNvPr id="217" name="Group 216">
                  <a:extLst>
                    <a:ext uri="{FF2B5EF4-FFF2-40B4-BE49-F238E27FC236}">
                      <a16:creationId xmlns:a16="http://schemas.microsoft.com/office/drawing/2014/main" id="{31ADD052-8932-C452-9EBC-1A2222889A10}"/>
                    </a:ext>
                  </a:extLst>
                </p:cNvPr>
                <p:cNvGrpSpPr/>
                <p:nvPr/>
              </p:nvGrpSpPr>
              <p:grpSpPr>
                <a:xfrm>
                  <a:off x="10667161" y="3474783"/>
                  <a:ext cx="1046794" cy="155448"/>
                  <a:chOff x="8807421" y="3450406"/>
                  <a:chExt cx="1046794" cy="155448"/>
                </a:xfrm>
              </p:grpSpPr>
              <p:sp>
                <p:nvSpPr>
                  <p:cNvPr id="221" name="TextBox 220">
                    <a:extLst>
                      <a:ext uri="{FF2B5EF4-FFF2-40B4-BE49-F238E27FC236}">
                        <a16:creationId xmlns:a16="http://schemas.microsoft.com/office/drawing/2014/main" id="{2FDCAB38-3881-FEC9-72A0-2D376BCEB016}"/>
                      </a:ext>
                    </a:extLst>
                  </p:cNvPr>
                  <p:cNvSpPr txBox="1"/>
                  <p:nvPr/>
                </p:nvSpPr>
                <p:spPr>
                  <a:xfrm>
                    <a:off x="8966905" y="3451185"/>
                    <a:ext cx="887310"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Na⁺ reabsorption</a:t>
                    </a:r>
                  </a:p>
                </p:txBody>
              </p:sp>
              <p:pic>
                <p:nvPicPr>
                  <p:cNvPr id="222" name="Graphic 221">
                    <a:extLst>
                      <a:ext uri="{FF2B5EF4-FFF2-40B4-BE49-F238E27FC236}">
                        <a16:creationId xmlns:a16="http://schemas.microsoft.com/office/drawing/2014/main" id="{C3C09FB3-BA42-F830-F586-B04A0A1F75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8782550" y="3475277"/>
                    <a:ext cx="155448" cy="105705"/>
                  </a:xfrm>
                  <a:prstGeom prst="rect">
                    <a:avLst/>
                  </a:prstGeom>
                </p:spPr>
              </p:pic>
            </p:grpSp>
            <p:grpSp>
              <p:nvGrpSpPr>
                <p:cNvPr id="218" name="Group 217">
                  <a:extLst>
                    <a:ext uri="{FF2B5EF4-FFF2-40B4-BE49-F238E27FC236}">
                      <a16:creationId xmlns:a16="http://schemas.microsoft.com/office/drawing/2014/main" id="{CB1008B5-2FF2-0D57-6DB8-013D4D5CB7D9}"/>
                    </a:ext>
                  </a:extLst>
                </p:cNvPr>
                <p:cNvGrpSpPr/>
                <p:nvPr/>
              </p:nvGrpSpPr>
              <p:grpSpPr>
                <a:xfrm>
                  <a:off x="10667161" y="3703384"/>
                  <a:ext cx="1046794" cy="155448"/>
                  <a:chOff x="8807421" y="3690912"/>
                  <a:chExt cx="1046794" cy="155448"/>
                </a:xfrm>
              </p:grpSpPr>
              <p:pic>
                <p:nvPicPr>
                  <p:cNvPr id="219" name="Graphic 218">
                    <a:extLst>
                      <a:ext uri="{FF2B5EF4-FFF2-40B4-BE49-F238E27FC236}">
                        <a16:creationId xmlns:a16="http://schemas.microsoft.com/office/drawing/2014/main" id="{92105F1C-4D23-44C1-1822-7764EB0B9D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8782550" y="3715783"/>
                    <a:ext cx="155448" cy="105705"/>
                  </a:xfrm>
                  <a:prstGeom prst="rect">
                    <a:avLst/>
                  </a:prstGeom>
                </p:spPr>
              </p:pic>
              <p:sp>
                <p:nvSpPr>
                  <p:cNvPr id="220" name="TextBox 219">
                    <a:extLst>
                      <a:ext uri="{FF2B5EF4-FFF2-40B4-BE49-F238E27FC236}">
                        <a16:creationId xmlns:a16="http://schemas.microsoft.com/office/drawing/2014/main" id="{3441C741-AA6B-12F7-075C-13442B90E3FA}"/>
                      </a:ext>
                    </a:extLst>
                  </p:cNvPr>
                  <p:cNvSpPr txBox="1"/>
                  <p:nvPr/>
                </p:nvSpPr>
                <p:spPr>
                  <a:xfrm>
                    <a:off x="8966905" y="3699311"/>
                    <a:ext cx="887310" cy="1415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20" b="0" i="0" u="none" strike="noStrike" kern="1200" cap="none" spc="0" normalizeH="0" baseline="0" noProof="0">
                        <a:ln>
                          <a:noFill/>
                        </a:ln>
                        <a:solidFill>
                          <a:srgbClr val="000000"/>
                        </a:solidFill>
                        <a:effectLst/>
                        <a:uLnTx/>
                        <a:uFillTx/>
                        <a:latin typeface="Arial" panose="020B0604020202020204"/>
                        <a:ea typeface="+mn-ea"/>
                        <a:cs typeface="+mn-cs"/>
                      </a:rPr>
                      <a:t>K⁺ excretion</a:t>
                    </a:r>
                  </a:p>
                </p:txBody>
              </p:sp>
            </p:grpSp>
          </p:grpSp>
        </p:grpSp>
      </p:grpSp>
      <p:grpSp>
        <p:nvGrpSpPr>
          <p:cNvPr id="228" name="Group 227">
            <a:extLst>
              <a:ext uri="{FF2B5EF4-FFF2-40B4-BE49-F238E27FC236}">
                <a16:creationId xmlns:a16="http://schemas.microsoft.com/office/drawing/2014/main" id="{5FD5D009-DDFA-D6C8-9D6E-C2D74CDDBA03}"/>
              </a:ext>
            </a:extLst>
          </p:cNvPr>
          <p:cNvGrpSpPr/>
          <p:nvPr/>
        </p:nvGrpSpPr>
        <p:grpSpPr>
          <a:xfrm>
            <a:off x="6158301" y="1260241"/>
            <a:ext cx="5957499" cy="1080469"/>
            <a:chOff x="6158301" y="1260241"/>
            <a:chExt cx="5957499" cy="1080469"/>
          </a:xfrm>
        </p:grpSpPr>
        <p:sp>
          <p:nvSpPr>
            <p:cNvPr id="147" name="Rectangle: Top Corners Rounded 146">
              <a:extLst>
                <a:ext uri="{FF2B5EF4-FFF2-40B4-BE49-F238E27FC236}">
                  <a16:creationId xmlns:a16="http://schemas.microsoft.com/office/drawing/2014/main" id="{5F93CB88-2A0F-5ACD-FDCD-0E3017A10BC7}"/>
                </a:ext>
              </a:extLst>
            </p:cNvPr>
            <p:cNvSpPr/>
            <p:nvPr/>
          </p:nvSpPr>
          <p:spPr>
            <a:xfrm>
              <a:off x="6158301" y="1260241"/>
              <a:ext cx="5957499" cy="1080469"/>
            </a:xfrm>
            <a:prstGeom prst="round2SameRect">
              <a:avLst>
                <a:gd name="adj1" fmla="val 8001"/>
                <a:gd name="adj2" fmla="val 0"/>
              </a:avLst>
            </a:prstGeom>
            <a:solidFill>
              <a:schemeClr val="accent2"/>
            </a:solidFill>
            <a:ln w="19050">
              <a:solidFill>
                <a:schemeClr val="accent6"/>
              </a:solidFill>
            </a:ln>
            <a:effectLst/>
          </p:spPr>
          <p:style>
            <a:lnRef idx="2">
              <a:schemeClr val="accent1">
                <a:shade val="15000"/>
              </a:schemeClr>
            </a:lnRef>
            <a:fillRef idx="1">
              <a:schemeClr val="accent1"/>
            </a:fillRef>
            <a:effectRef idx="0">
              <a:schemeClr val="accent1"/>
            </a:effectRef>
            <a:fontRef idx="minor">
              <a:schemeClr val="lt1"/>
            </a:fontRef>
          </p:style>
          <p:txBody>
            <a:bodyPr lIns="1188720" rtlCol="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6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25" name="Group 224">
              <a:extLst>
                <a:ext uri="{FF2B5EF4-FFF2-40B4-BE49-F238E27FC236}">
                  <a16:creationId xmlns:a16="http://schemas.microsoft.com/office/drawing/2014/main" id="{54BB3BD8-8480-9DB1-FB1A-B47ACEB32397}"/>
                </a:ext>
              </a:extLst>
            </p:cNvPr>
            <p:cNvGrpSpPr/>
            <p:nvPr/>
          </p:nvGrpSpPr>
          <p:grpSpPr>
            <a:xfrm>
              <a:off x="6289835" y="1322320"/>
              <a:ext cx="956310" cy="956310"/>
              <a:chOff x="6289835" y="1322320"/>
              <a:chExt cx="956310" cy="956310"/>
            </a:xfrm>
          </p:grpSpPr>
          <p:sp>
            <p:nvSpPr>
              <p:cNvPr id="226" name="Oval 225">
                <a:extLst>
                  <a:ext uri="{FF2B5EF4-FFF2-40B4-BE49-F238E27FC236}">
                    <a16:creationId xmlns:a16="http://schemas.microsoft.com/office/drawing/2014/main" id="{62BC8727-262F-9CCE-3434-B5A4066ED291}"/>
                  </a:ext>
                </a:extLst>
              </p:cNvPr>
              <p:cNvSpPr/>
              <p:nvPr/>
            </p:nvSpPr>
            <p:spPr>
              <a:xfrm>
                <a:off x="6289835" y="1322320"/>
                <a:ext cx="956310" cy="956310"/>
              </a:xfrm>
              <a:prstGeom prst="ellipse">
                <a:avLst/>
              </a:prstGeom>
              <a:solidFill>
                <a:schemeClr val="bg1"/>
              </a:solid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27" name="Picture 226" descr="A yellow sign with a black mark on the side of the kidneys&#10;&#10;AI-generated content may be incorrect.">
                <a:extLst>
                  <a:ext uri="{FF2B5EF4-FFF2-40B4-BE49-F238E27FC236}">
                    <a16:creationId xmlns:a16="http://schemas.microsoft.com/office/drawing/2014/main" id="{733D02EB-A1CB-99E6-7AFF-AF61494ABF8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93524" y="1327926"/>
                <a:ext cx="942582" cy="942582"/>
              </a:xfrm>
              <a:prstGeom prst="rect">
                <a:avLst/>
              </a:prstGeom>
            </p:spPr>
          </p:pic>
        </p:grpSp>
      </p:grpSp>
      <p:sp>
        <p:nvSpPr>
          <p:cNvPr id="5" name="TextBox 4">
            <a:extLst>
              <a:ext uri="{FF2B5EF4-FFF2-40B4-BE49-F238E27FC236}">
                <a16:creationId xmlns:a16="http://schemas.microsoft.com/office/drawing/2014/main" id="{7BF451C7-9FC6-F2E4-5A69-5DA99C3D81EB}"/>
              </a:ext>
            </a:extLst>
          </p:cNvPr>
          <p:cNvSpPr txBox="1"/>
          <p:nvPr/>
        </p:nvSpPr>
        <p:spPr>
          <a:xfrm>
            <a:off x="7186944" y="1387435"/>
            <a:ext cx="500505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Aldosterone's effects may extend beyond electrolyte and BP regulation by </a:t>
            </a:r>
            <a:r>
              <a:rPr kumimoji="0" lang="en-GB"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causing end-organ damage, which may occur independent of BP</a:t>
            </a:r>
            <a:r>
              <a:rPr kumimoji="0" lang="en-GB" sz="16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a:t>
            </a:r>
          </a:p>
          <a:p>
            <a:pPr marL="0" marR="0" lvl="0" indent="0" algn="l" defTabSz="914400" rtl="0" eaLnBrk="1" fontAlgn="auto" latinLnBrk="0" hangingPunct="1">
              <a:lnSpc>
                <a:spcPct val="100000"/>
              </a:lnSpc>
              <a:spcBef>
                <a:spcPts val="0"/>
              </a:spcBef>
              <a:spcAft>
                <a:spcPts val="0"/>
              </a:spcAft>
              <a:buClr>
                <a:srgbClr val="7F134C"/>
              </a:buClr>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8D571617-DAE2-D33B-026D-837C5819FD20}"/>
              </a:ext>
            </a:extLst>
          </p:cNvPr>
          <p:cNvSpPr/>
          <p:nvPr/>
        </p:nvSpPr>
        <p:spPr>
          <a:xfrm>
            <a:off x="6152761" y="2405453"/>
            <a:ext cx="5957500" cy="366519"/>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EE90E2A-5F59-9772-0DD9-E6BB66FCF65C}"/>
              </a:ext>
            </a:extLst>
          </p:cNvPr>
          <p:cNvSpPr txBox="1"/>
          <p:nvPr/>
        </p:nvSpPr>
        <p:spPr>
          <a:xfrm>
            <a:off x="6638407" y="2435082"/>
            <a:ext cx="55195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7F134C"/>
                </a:solidFill>
                <a:effectLst/>
                <a:uLnTx/>
                <a:uFillTx/>
                <a:latin typeface="Arial" panose="020B0604020202020204"/>
                <a:ea typeface="+mn-ea"/>
                <a:cs typeface="+mn-cs"/>
              </a:rPr>
              <a:t>MR-Mediated (genomic/non-genomic) Actions</a:t>
            </a:r>
            <a:r>
              <a:rPr kumimoji="0" lang="en-US" sz="1400" b="1" i="0" u="none" strike="noStrike" kern="1200" cap="none" spc="0" normalizeH="0" baseline="30000" noProof="0">
                <a:ln>
                  <a:noFill/>
                </a:ln>
                <a:solidFill>
                  <a:srgbClr val="7F134C"/>
                </a:solidFill>
                <a:effectLst/>
                <a:uLnTx/>
                <a:uFillTx/>
                <a:latin typeface="Arial" panose="020B0604020202020204"/>
                <a:ea typeface="+mn-ea"/>
                <a:cs typeface="+mn-cs"/>
              </a:rPr>
              <a:t>4</a:t>
            </a:r>
          </a:p>
        </p:txBody>
      </p:sp>
      <p:sp>
        <p:nvSpPr>
          <p:cNvPr id="10" name="Freeform: Shape 9">
            <a:extLst>
              <a:ext uri="{FF2B5EF4-FFF2-40B4-BE49-F238E27FC236}">
                <a16:creationId xmlns:a16="http://schemas.microsoft.com/office/drawing/2014/main" id="{C9DCBDF0-EB73-D768-C26C-D845393EED14}"/>
              </a:ext>
            </a:extLst>
          </p:cNvPr>
          <p:cNvSpPr>
            <a:spLocks noChangeAspect="1"/>
          </p:cNvSpPr>
          <p:nvPr/>
        </p:nvSpPr>
        <p:spPr>
          <a:xfrm>
            <a:off x="6707016" y="2454001"/>
            <a:ext cx="381333" cy="274320"/>
          </a:xfrm>
          <a:custGeom>
            <a:avLst/>
            <a:gdLst>
              <a:gd name="connsiteX0" fmla="*/ 0 w 844051"/>
              <a:gd name="connsiteY0" fmla="*/ 0 h 426260"/>
              <a:gd name="connsiteX1" fmla="*/ 9693 w 844051"/>
              <a:gd name="connsiteY1" fmla="*/ 0 h 426260"/>
              <a:gd name="connsiteX2" fmla="*/ 422025 w 844051"/>
              <a:gd name="connsiteY2" fmla="*/ 259662 h 426260"/>
              <a:gd name="connsiteX3" fmla="*/ 834357 w 844051"/>
              <a:gd name="connsiteY3" fmla="*/ 0 h 426260"/>
              <a:gd name="connsiteX4" fmla="*/ 844051 w 844051"/>
              <a:gd name="connsiteY4" fmla="*/ 0 h 426260"/>
              <a:gd name="connsiteX5" fmla="*/ 844051 w 844051"/>
              <a:gd name="connsiteY5" fmla="*/ 426260 h 426260"/>
              <a:gd name="connsiteX6" fmla="*/ 0 w 844051"/>
              <a:gd name="connsiteY6" fmla="*/ 426260 h 4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51" h="426260">
                <a:moveTo>
                  <a:pt x="0" y="0"/>
                </a:moveTo>
                <a:lnTo>
                  <a:pt x="9693" y="0"/>
                </a:lnTo>
                <a:lnTo>
                  <a:pt x="422025" y="259662"/>
                </a:lnTo>
                <a:lnTo>
                  <a:pt x="834357" y="0"/>
                </a:lnTo>
                <a:lnTo>
                  <a:pt x="844051" y="0"/>
                </a:lnTo>
                <a:lnTo>
                  <a:pt x="844051" y="426260"/>
                </a:lnTo>
                <a:lnTo>
                  <a:pt x="0" y="4262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240A109E-F27C-FD53-B0AF-32FA41F05575}"/>
              </a:ext>
            </a:extLst>
          </p:cNvPr>
          <p:cNvSpPr/>
          <p:nvPr/>
        </p:nvSpPr>
        <p:spPr>
          <a:xfrm>
            <a:off x="6152761" y="4956831"/>
            <a:ext cx="5957500" cy="366519"/>
          </a:xfrm>
          <a:prstGeom prst="round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3FD1797-7504-7B6E-688A-CB5618AF177A}"/>
              </a:ext>
            </a:extLst>
          </p:cNvPr>
          <p:cNvSpPr txBox="1"/>
          <p:nvPr/>
        </p:nvSpPr>
        <p:spPr>
          <a:xfrm>
            <a:off x="6742666" y="4976979"/>
            <a:ext cx="55195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7F134C"/>
                </a:solidFill>
                <a:effectLst/>
                <a:uLnTx/>
                <a:uFillTx/>
                <a:latin typeface="Arial" panose="020B0604020202020204"/>
                <a:ea typeface="+mn-ea"/>
                <a:cs typeface="+mn-cs"/>
              </a:rPr>
              <a:t>Non-MR-Mediated (non-genomic) Actions</a:t>
            </a:r>
            <a:r>
              <a:rPr kumimoji="0" lang="en-US" sz="1400" b="1" i="0" u="none" strike="noStrike" kern="1200" cap="none" spc="0" normalizeH="0" baseline="30000" noProof="0">
                <a:ln>
                  <a:noFill/>
                </a:ln>
                <a:solidFill>
                  <a:srgbClr val="7F134C"/>
                </a:solidFill>
                <a:effectLst/>
                <a:uLnTx/>
                <a:uFillTx/>
                <a:latin typeface="Arial" panose="020B0604020202020204"/>
                <a:ea typeface="+mn-ea"/>
                <a:cs typeface="+mn-cs"/>
              </a:rPr>
              <a:t>2,4,5</a:t>
            </a:r>
          </a:p>
        </p:txBody>
      </p:sp>
      <p:sp>
        <p:nvSpPr>
          <p:cNvPr id="14" name="Partial Circle 13">
            <a:extLst>
              <a:ext uri="{FF2B5EF4-FFF2-40B4-BE49-F238E27FC236}">
                <a16:creationId xmlns:a16="http://schemas.microsoft.com/office/drawing/2014/main" id="{38273F46-089B-329C-9A0B-E168B9035968}"/>
              </a:ext>
            </a:extLst>
          </p:cNvPr>
          <p:cNvSpPr/>
          <p:nvPr/>
        </p:nvSpPr>
        <p:spPr>
          <a:xfrm rot="18818939">
            <a:off x="7066942" y="4945216"/>
            <a:ext cx="338328" cy="338328"/>
          </a:xfrm>
          <a:prstGeom prst="pi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hlinkClick r:id="rId18" action="ppaction://hlinksldjump"/>
            <a:extLst>
              <a:ext uri="{FF2B5EF4-FFF2-40B4-BE49-F238E27FC236}">
                <a16:creationId xmlns:a16="http://schemas.microsoft.com/office/drawing/2014/main" id="{6021854F-7E86-45FA-56E5-034A749BBE30}"/>
              </a:ext>
            </a:extLst>
          </p:cNvPr>
          <p:cNvSpPr txBox="1"/>
          <p:nvPr/>
        </p:nvSpPr>
        <p:spPr>
          <a:xfrm>
            <a:off x="11261705" y="365563"/>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grpSp>
        <p:nvGrpSpPr>
          <p:cNvPr id="16" name="Group 15">
            <a:extLst>
              <a:ext uri="{FF2B5EF4-FFF2-40B4-BE49-F238E27FC236}">
                <a16:creationId xmlns:a16="http://schemas.microsoft.com/office/drawing/2014/main" id="{1FBFDF64-C69C-7E3C-3F50-BF4CB867ED7D}"/>
              </a:ext>
            </a:extLst>
          </p:cNvPr>
          <p:cNvGrpSpPr/>
          <p:nvPr/>
        </p:nvGrpSpPr>
        <p:grpSpPr>
          <a:xfrm>
            <a:off x="8825244" y="5757685"/>
            <a:ext cx="988285" cy="178049"/>
            <a:chOff x="9431669" y="5750773"/>
            <a:chExt cx="1136971" cy="182717"/>
          </a:xfrm>
        </p:grpSpPr>
        <p:sp>
          <p:nvSpPr>
            <p:cNvPr id="202" name="TextBox 201">
              <a:extLst>
                <a:ext uri="{FF2B5EF4-FFF2-40B4-BE49-F238E27FC236}">
                  <a16:creationId xmlns:a16="http://schemas.microsoft.com/office/drawing/2014/main" id="{FD7C2733-5191-A64B-2922-C79A72425137}"/>
                </a:ext>
              </a:extLst>
            </p:cNvPr>
            <p:cNvSpPr txBox="1"/>
            <p:nvPr/>
          </p:nvSpPr>
          <p:spPr>
            <a:xfrm>
              <a:off x="9596640" y="5758683"/>
              <a:ext cx="972000" cy="1579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Fibrosis</a:t>
              </a:r>
            </a:p>
          </p:txBody>
        </p:sp>
        <p:pic>
          <p:nvPicPr>
            <p:cNvPr id="13" name="Graphic 12">
              <a:extLst>
                <a:ext uri="{FF2B5EF4-FFF2-40B4-BE49-F238E27FC236}">
                  <a16:creationId xmlns:a16="http://schemas.microsoft.com/office/drawing/2014/main" id="{D8B204B4-ADA1-3749-CFFA-2967510621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9402434" y="5780008"/>
              <a:ext cx="182717" cy="124248"/>
            </a:xfrm>
            <a:prstGeom prst="rect">
              <a:avLst/>
            </a:prstGeom>
          </p:spPr>
        </p:pic>
      </p:grpSp>
      <p:pic>
        <p:nvPicPr>
          <p:cNvPr id="18" name="Graphic 17">
            <a:extLst>
              <a:ext uri="{FF2B5EF4-FFF2-40B4-BE49-F238E27FC236}">
                <a16:creationId xmlns:a16="http://schemas.microsoft.com/office/drawing/2014/main" id="{A7025892-084A-2F6D-BF09-F2E856B08F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7535821" y="5794131"/>
            <a:ext cx="178049" cy="108000"/>
          </a:xfrm>
          <a:prstGeom prst="rect">
            <a:avLst/>
          </a:prstGeom>
        </p:spPr>
      </p:pic>
      <p:pic>
        <p:nvPicPr>
          <p:cNvPr id="19" name="Graphic 18">
            <a:extLst>
              <a:ext uri="{FF2B5EF4-FFF2-40B4-BE49-F238E27FC236}">
                <a16:creationId xmlns:a16="http://schemas.microsoft.com/office/drawing/2014/main" id="{754BA296-48E2-A704-D727-AFCC641C26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10095582" y="5801869"/>
            <a:ext cx="178049" cy="108000"/>
          </a:xfrm>
          <a:prstGeom prst="rect">
            <a:avLst/>
          </a:prstGeom>
        </p:spPr>
      </p:pic>
    </p:spTree>
    <p:custDataLst>
      <p:tags r:id="rId1"/>
    </p:custDataLst>
    <p:extLst>
      <p:ext uri="{BB962C8B-B14F-4D97-AF65-F5344CB8AC3E}">
        <p14:creationId xmlns:p14="http://schemas.microsoft.com/office/powerpoint/2010/main" val="4754764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5421-834D-E3E5-5A1B-AEA539ED2C62}"/>
              </a:ext>
            </a:extLst>
          </p:cNvPr>
          <p:cNvSpPr>
            <a:spLocks noGrp="1"/>
          </p:cNvSpPr>
          <p:nvPr>
            <p:ph type="title"/>
          </p:nvPr>
        </p:nvSpPr>
        <p:spPr/>
        <p:txBody>
          <a:bodyPr/>
          <a:lstStyle/>
          <a:p>
            <a:r>
              <a:rPr lang="en-US"/>
              <a:t>Aldosterone Regulation in Normal Physiology </a:t>
            </a:r>
          </a:p>
        </p:txBody>
      </p:sp>
      <p:sp>
        <p:nvSpPr>
          <p:cNvPr id="3" name="Slide Number Placeholder 2">
            <a:extLst>
              <a:ext uri="{FF2B5EF4-FFF2-40B4-BE49-F238E27FC236}">
                <a16:creationId xmlns:a16="http://schemas.microsoft.com/office/drawing/2014/main" id="{30DFFBCF-BA62-A81B-C820-46E1107DFF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Rectangle: Rounded Corners 44">
            <a:extLst>
              <a:ext uri="{FF2B5EF4-FFF2-40B4-BE49-F238E27FC236}">
                <a16:creationId xmlns:a16="http://schemas.microsoft.com/office/drawing/2014/main" id="{D2FB8F42-E1AE-8AAB-6961-E95D71CD912C}"/>
              </a:ext>
            </a:extLst>
          </p:cNvPr>
          <p:cNvSpPr/>
          <p:nvPr/>
        </p:nvSpPr>
        <p:spPr>
          <a:xfrm>
            <a:off x="442769" y="1931843"/>
            <a:ext cx="11292031" cy="4231675"/>
          </a:xfrm>
          <a:prstGeom prst="roundRect">
            <a:avLst>
              <a:gd name="adj" fmla="val 2098"/>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ext Placeholder 4">
            <a:extLst>
              <a:ext uri="{FF2B5EF4-FFF2-40B4-BE49-F238E27FC236}">
                <a16:creationId xmlns:a16="http://schemas.microsoft.com/office/drawing/2014/main" id="{CD588CD8-B46E-8551-EEF3-28D30B8F1A86}"/>
              </a:ext>
            </a:extLst>
          </p:cNvPr>
          <p:cNvSpPr>
            <a:spLocks noGrp="1"/>
          </p:cNvSpPr>
          <p:nvPr>
            <p:ph type="body" sz="quarter" idx="13"/>
          </p:nvPr>
        </p:nvSpPr>
        <p:spPr>
          <a:xfrm>
            <a:off x="457199" y="5852160"/>
            <a:ext cx="10935873" cy="1005840"/>
          </a:xfrm>
        </p:spPr>
        <p:txBody>
          <a:bodyPr>
            <a:normAutofit/>
          </a:bodyPr>
          <a:lstStyle/>
          <a:p>
            <a:endParaRPr lang="en-US"/>
          </a:p>
          <a:p>
            <a:r>
              <a:rPr lang="en-US"/>
              <a:t>ACE = angiotensin converting enzyme; BP = blood pressure; RAAS = renin-angiotensin-aldosterone system. </a:t>
            </a:r>
          </a:p>
          <a:p>
            <a:r>
              <a:rPr lang="en-US"/>
              <a:t>1. Crompton M et al.</a:t>
            </a:r>
            <a:r>
              <a:rPr lang="en-US" i="1"/>
              <a:t> Biomolecules</a:t>
            </a:r>
            <a:r>
              <a:rPr lang="en-US"/>
              <a:t>. 2023;13:1004; 2. </a:t>
            </a:r>
            <a:r>
              <a:rPr lang="en-US">
                <a:effectLst/>
                <a:ea typeface="Calibri" panose="020F0502020204030204" pitchFamily="34" charset="0"/>
              </a:rPr>
              <a:t>Scott JH et al. Physiology, aldosterone. </a:t>
            </a:r>
            <a:r>
              <a:rPr lang="en-US" i="1" err="1">
                <a:effectLst/>
                <a:ea typeface="Calibri" panose="020F0502020204030204" pitchFamily="34" charset="0"/>
              </a:rPr>
              <a:t>StatPearls</a:t>
            </a:r>
            <a:r>
              <a:rPr lang="en-US" i="1">
                <a:effectLst/>
                <a:ea typeface="Calibri" panose="020F0502020204030204" pitchFamily="34" charset="0"/>
              </a:rPr>
              <a:t> </a:t>
            </a:r>
            <a:r>
              <a:rPr lang="en-US">
                <a:effectLst/>
                <a:ea typeface="Calibri" panose="020F0502020204030204" pitchFamily="34" charset="0"/>
              </a:rPr>
              <a:t>[Internet]. </a:t>
            </a:r>
            <a:r>
              <a:rPr lang="en-US">
                <a:ea typeface="Calibri" panose="020F0502020204030204" pitchFamily="34" charset="0"/>
              </a:rPr>
              <a:t>2023; 3. Papadopoulou-</a:t>
            </a:r>
            <a:r>
              <a:rPr lang="en-US" err="1">
                <a:ea typeface="Calibri" panose="020F0502020204030204" pitchFamily="34" charset="0"/>
              </a:rPr>
              <a:t>Marketou</a:t>
            </a:r>
            <a:r>
              <a:rPr lang="en-US">
                <a:ea typeface="Calibri" panose="020F0502020204030204" pitchFamily="34" charset="0"/>
              </a:rPr>
              <a:t> N et al. Hyperaldosteronism. </a:t>
            </a:r>
            <a:br>
              <a:rPr lang="en-US">
                <a:ea typeface="Calibri" panose="020F0502020204030204" pitchFamily="34" charset="0"/>
              </a:rPr>
            </a:br>
            <a:r>
              <a:rPr lang="en-US" err="1">
                <a:ea typeface="Calibri" panose="020F0502020204030204" pitchFamily="34" charset="0"/>
              </a:rPr>
              <a:t>Endotext</a:t>
            </a:r>
            <a:r>
              <a:rPr lang="en-US">
                <a:ea typeface="Calibri" panose="020F0502020204030204" pitchFamily="34" charset="0"/>
              </a:rPr>
              <a:t> [Internet]. 2020; 4. </a:t>
            </a:r>
            <a:r>
              <a:rPr lang="en-US">
                <a:effectLst/>
                <a:ea typeface="Calibri" panose="020F0502020204030204" pitchFamily="34" charset="0"/>
              </a:rPr>
              <a:t>Triebel H et al. </a:t>
            </a:r>
            <a:r>
              <a:rPr lang="en-US" i="1" err="1">
                <a:effectLst/>
                <a:ea typeface="Calibri" panose="020F0502020204030204" pitchFamily="34" charset="0"/>
              </a:rPr>
              <a:t>Eur</a:t>
            </a:r>
            <a:r>
              <a:rPr lang="en-US" i="1">
                <a:effectLst/>
                <a:ea typeface="Calibri" panose="020F0502020204030204" pitchFamily="34" charset="0"/>
              </a:rPr>
              <a:t> J Physiol</a:t>
            </a:r>
            <a:r>
              <a:rPr lang="en-US">
                <a:effectLst/>
                <a:ea typeface="Calibri" panose="020F0502020204030204" pitchFamily="34" charset="0"/>
              </a:rPr>
              <a:t>. 2024;476:705-713. </a:t>
            </a:r>
          </a:p>
        </p:txBody>
      </p:sp>
      <p:sp>
        <p:nvSpPr>
          <p:cNvPr id="47" name="Rectangle: Rounded Corners 46">
            <a:extLst>
              <a:ext uri="{FF2B5EF4-FFF2-40B4-BE49-F238E27FC236}">
                <a16:creationId xmlns:a16="http://schemas.microsoft.com/office/drawing/2014/main" id="{6F0612BE-85A5-0294-3352-E6C294C38EA9}"/>
              </a:ext>
            </a:extLst>
          </p:cNvPr>
          <p:cNvSpPr/>
          <p:nvPr/>
        </p:nvSpPr>
        <p:spPr>
          <a:xfrm>
            <a:off x="456027" y="1283330"/>
            <a:ext cx="11292032" cy="578986"/>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In normal physiology,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aldosterone production is increased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by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low sodium concentrations,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low BP, and low renal perfusion</a:t>
            </a:r>
            <a:r>
              <a:rPr kumimoji="0" lang="en-GB" sz="1800" b="0" i="0" u="none" strike="noStrike" kern="1200" cap="none" spc="0" normalizeH="0" baseline="30000" noProof="0">
                <a:ln>
                  <a:noFill/>
                </a:ln>
                <a:solidFill>
                  <a:srgbClr val="FFFFFF"/>
                </a:solidFill>
                <a:effectLst/>
                <a:uLnTx/>
                <a:uFillTx/>
                <a:latin typeface="Arial" panose="020B0604020202020204"/>
                <a:ea typeface="+mn-ea"/>
                <a:cs typeface="+mn-cs"/>
              </a:rPr>
              <a:t>1,2</a:t>
            </a:r>
          </a:p>
        </p:txBody>
      </p:sp>
      <p:grpSp>
        <p:nvGrpSpPr>
          <p:cNvPr id="49" name="Group 48">
            <a:extLst>
              <a:ext uri="{FF2B5EF4-FFF2-40B4-BE49-F238E27FC236}">
                <a16:creationId xmlns:a16="http://schemas.microsoft.com/office/drawing/2014/main" id="{CB01C8B6-AC0B-E120-B936-AD0328A114F0}"/>
              </a:ext>
            </a:extLst>
          </p:cNvPr>
          <p:cNvGrpSpPr/>
          <p:nvPr/>
        </p:nvGrpSpPr>
        <p:grpSpPr>
          <a:xfrm>
            <a:off x="2272923" y="2108745"/>
            <a:ext cx="6996421" cy="3917003"/>
            <a:chOff x="89947" y="2021661"/>
            <a:chExt cx="6996421" cy="3917003"/>
          </a:xfrm>
        </p:grpSpPr>
        <p:cxnSp>
          <p:nvCxnSpPr>
            <p:cNvPr id="50" name="Connector: Elbow 49">
              <a:extLst>
                <a:ext uri="{FF2B5EF4-FFF2-40B4-BE49-F238E27FC236}">
                  <a16:creationId xmlns:a16="http://schemas.microsoft.com/office/drawing/2014/main" id="{14D6AE6F-A6CC-DD3C-5CB1-CB4DD54C4F2E}"/>
                </a:ext>
              </a:extLst>
            </p:cNvPr>
            <p:cNvCxnSpPr>
              <a:cxnSpLocks/>
            </p:cNvCxnSpPr>
            <p:nvPr/>
          </p:nvCxnSpPr>
          <p:spPr>
            <a:xfrm rot="10800000">
              <a:off x="4244591" y="3280184"/>
              <a:ext cx="1643987" cy="311912"/>
            </a:xfrm>
            <a:prstGeom prst="bentConnector3">
              <a:avLst>
                <a:gd name="adj1" fmla="val 137"/>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523D6D6E-E60A-DA70-00CD-24975847230C}"/>
                </a:ext>
              </a:extLst>
            </p:cNvPr>
            <p:cNvCxnSpPr>
              <a:cxnSpLocks/>
              <a:stCxn id="58" idx="1"/>
            </p:cNvCxnSpPr>
            <p:nvPr/>
          </p:nvCxnSpPr>
          <p:spPr>
            <a:xfrm rot="10800000" flipV="1">
              <a:off x="1565794" y="2216347"/>
              <a:ext cx="1430027" cy="1031997"/>
            </a:xfrm>
            <a:prstGeom prst="bentConnector3">
              <a:avLst>
                <a:gd name="adj1" fmla="val 99020"/>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67855A98-CA4A-6E16-825A-B4B11C1CA555}"/>
                </a:ext>
              </a:extLst>
            </p:cNvPr>
            <p:cNvPicPr>
              <a:picLocks noChangeAspect="1"/>
            </p:cNvPicPr>
            <p:nvPr/>
          </p:nvPicPr>
          <p:blipFill>
            <a:blip r:embed="rId3"/>
            <a:stretch>
              <a:fillRect/>
            </a:stretch>
          </p:blipFill>
          <p:spPr>
            <a:xfrm>
              <a:off x="3354486" y="3181081"/>
              <a:ext cx="1267012" cy="2325340"/>
            </a:xfrm>
            <a:prstGeom prst="rect">
              <a:avLst/>
            </a:prstGeom>
          </p:spPr>
        </p:pic>
        <p:sp>
          <p:nvSpPr>
            <p:cNvPr id="55" name="Rectangle: Rounded Corners 54">
              <a:extLst>
                <a:ext uri="{FF2B5EF4-FFF2-40B4-BE49-F238E27FC236}">
                  <a16:creationId xmlns:a16="http://schemas.microsoft.com/office/drawing/2014/main" id="{3881CF8E-75F7-A406-A81F-B5610D896194}"/>
                </a:ext>
              </a:extLst>
            </p:cNvPr>
            <p:cNvSpPr/>
            <p:nvPr/>
          </p:nvSpPr>
          <p:spPr>
            <a:xfrm>
              <a:off x="717309" y="5549290"/>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Angiotensinogen</a:t>
              </a:r>
            </a:p>
          </p:txBody>
        </p:sp>
        <p:cxnSp>
          <p:nvCxnSpPr>
            <p:cNvPr id="56" name="Straight Arrow Connector 55">
              <a:extLst>
                <a:ext uri="{FF2B5EF4-FFF2-40B4-BE49-F238E27FC236}">
                  <a16:creationId xmlns:a16="http://schemas.microsoft.com/office/drawing/2014/main" id="{1EE9E97E-8920-31CB-240F-6C77A667EDC0}"/>
                </a:ext>
              </a:extLst>
            </p:cNvPr>
            <p:cNvCxnSpPr>
              <a:cxnSpLocks/>
            </p:cNvCxnSpPr>
            <p:nvPr/>
          </p:nvCxnSpPr>
          <p:spPr>
            <a:xfrm>
              <a:off x="704609" y="3919911"/>
              <a:ext cx="848485"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5AEE86BA-AE07-87F1-F1B7-28E5072643BC}"/>
                </a:ext>
              </a:extLst>
            </p:cNvPr>
            <p:cNvSpPr/>
            <p:nvPr/>
          </p:nvSpPr>
          <p:spPr>
            <a:xfrm>
              <a:off x="89947" y="3753782"/>
              <a:ext cx="627362" cy="332258"/>
            </a:xfrm>
            <a:prstGeom prst="roundRect">
              <a:avLst>
                <a:gd name="adj" fmla="val 10666"/>
              </a:avLst>
            </a:prstGeom>
            <a:solidFill>
              <a:schemeClr val="bg1"/>
            </a:solidFill>
            <a:ln>
              <a:noFill/>
            </a:ln>
            <a:effectLst>
              <a:outerShdw blurRad="50800" dir="5400000" algn="ctr" rotWithShape="0">
                <a:schemeClr val="tx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300"/>
                </a:spcBef>
                <a:spcAft>
                  <a:spcPts val="0"/>
                </a:spcAft>
                <a:buClrTx/>
                <a:buSzTx/>
                <a:buFontTx/>
                <a:buNone/>
                <a:tabLst/>
                <a:defRPr/>
              </a:pPr>
              <a:r>
                <a:rPr kumimoji="0" lang="en-IN" sz="1200" b="0" i="0" u="none" strike="noStrike" kern="1200" cap="none" spc="0" normalizeH="0" baseline="0" noProof="0">
                  <a:ln>
                    <a:noFill/>
                  </a:ln>
                  <a:solidFill>
                    <a:srgbClr val="0D3759"/>
                  </a:solidFill>
                  <a:effectLst/>
                  <a:uLnTx/>
                  <a:uFillTx/>
                  <a:latin typeface="Arial" panose="020B0604020202020204"/>
                  <a:ea typeface="+mn-ea"/>
                  <a:cs typeface="+mn-cs"/>
                </a:rPr>
                <a:t>ACE</a:t>
              </a:r>
            </a:p>
          </p:txBody>
        </p:sp>
        <p:sp>
          <p:nvSpPr>
            <p:cNvPr id="58" name="Rectangle: Rounded Corners 57">
              <a:extLst>
                <a:ext uri="{FF2B5EF4-FFF2-40B4-BE49-F238E27FC236}">
                  <a16:creationId xmlns:a16="http://schemas.microsoft.com/office/drawing/2014/main" id="{85459FBE-E70F-241E-1C6F-8FD709FCA063}"/>
                </a:ext>
              </a:extLst>
            </p:cNvPr>
            <p:cNvSpPr/>
            <p:nvPr/>
          </p:nvSpPr>
          <p:spPr>
            <a:xfrm>
              <a:off x="2995820" y="2021661"/>
              <a:ext cx="2049334" cy="3893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BP increase</a:t>
              </a:r>
            </a:p>
          </p:txBody>
        </p:sp>
        <p:sp>
          <p:nvSpPr>
            <p:cNvPr id="59" name="Rectangle: Rounded Corners 58">
              <a:extLst>
                <a:ext uri="{FF2B5EF4-FFF2-40B4-BE49-F238E27FC236}">
                  <a16:creationId xmlns:a16="http://schemas.microsoft.com/office/drawing/2014/main" id="{D5161248-C1B8-B0BA-4883-F62004F19E3A}"/>
                </a:ext>
              </a:extLst>
            </p:cNvPr>
            <p:cNvSpPr/>
            <p:nvPr/>
          </p:nvSpPr>
          <p:spPr>
            <a:xfrm>
              <a:off x="2995820" y="5549290"/>
              <a:ext cx="2049334" cy="3893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BP decrease</a:t>
              </a:r>
            </a:p>
          </p:txBody>
        </p:sp>
        <p:cxnSp>
          <p:nvCxnSpPr>
            <p:cNvPr id="60" name="Connector: Elbow 59">
              <a:extLst>
                <a:ext uri="{FF2B5EF4-FFF2-40B4-BE49-F238E27FC236}">
                  <a16:creationId xmlns:a16="http://schemas.microsoft.com/office/drawing/2014/main" id="{8F97B15B-1E0C-FFF8-D084-9A260B17B46B}"/>
                </a:ext>
              </a:extLst>
            </p:cNvPr>
            <p:cNvCxnSpPr>
              <a:cxnSpLocks/>
              <a:stCxn id="58" idx="3"/>
            </p:cNvCxnSpPr>
            <p:nvPr/>
          </p:nvCxnSpPr>
          <p:spPr>
            <a:xfrm>
              <a:off x="5045152" y="2216347"/>
              <a:ext cx="1404796" cy="705702"/>
            </a:xfrm>
            <a:prstGeom prst="bentConnector3">
              <a:avLst>
                <a:gd name="adj1" fmla="val 116511"/>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12D4232-1D61-5B92-0B4A-EFB4F77B5A92}"/>
                </a:ext>
              </a:extLst>
            </p:cNvPr>
            <p:cNvCxnSpPr>
              <a:cxnSpLocks/>
            </p:cNvCxnSpPr>
            <p:nvPr/>
          </p:nvCxnSpPr>
          <p:spPr>
            <a:xfrm flipH="1">
              <a:off x="1620674" y="5119663"/>
              <a:ext cx="59895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0D4E7BD9-820A-9563-CA05-F39789628E2F}"/>
                </a:ext>
              </a:extLst>
            </p:cNvPr>
            <p:cNvSpPr/>
            <p:nvPr/>
          </p:nvSpPr>
          <p:spPr>
            <a:xfrm>
              <a:off x="2200582" y="4965963"/>
              <a:ext cx="1144681" cy="307400"/>
            </a:xfrm>
            <a:prstGeom prst="roundRect">
              <a:avLst>
                <a:gd name="adj" fmla="val 10666"/>
              </a:avLst>
            </a:prstGeom>
            <a:solidFill>
              <a:schemeClr val="bg1"/>
            </a:solidFill>
            <a:ln>
              <a:noFill/>
            </a:ln>
            <a:effectLst>
              <a:outerShdw blurRad="50800" dir="5400000" algn="ctr" rotWithShape="0">
                <a:schemeClr val="tx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300"/>
                </a:spcBef>
                <a:spcAft>
                  <a:spcPts val="0"/>
                </a:spcAft>
                <a:buClrTx/>
                <a:buSzTx/>
                <a:buFontTx/>
                <a:buNone/>
                <a:tabLst/>
                <a:defRPr/>
              </a:pPr>
              <a:r>
                <a:rPr kumimoji="0" lang="en-IN" sz="1200" b="0" i="0" u="none" strike="noStrike" kern="1200" cap="none" spc="0" normalizeH="0" baseline="0" noProof="0">
                  <a:ln>
                    <a:noFill/>
                  </a:ln>
                  <a:solidFill>
                    <a:srgbClr val="0D3759"/>
                  </a:solidFill>
                  <a:effectLst/>
                  <a:uLnTx/>
                  <a:uFillTx/>
                  <a:latin typeface="Arial" panose="020B0604020202020204"/>
                  <a:ea typeface="+mn-ea"/>
                  <a:cs typeface="+mn-cs"/>
                </a:rPr>
                <a:t>Renin</a:t>
              </a:r>
            </a:p>
          </p:txBody>
        </p:sp>
        <p:cxnSp>
          <p:nvCxnSpPr>
            <p:cNvPr id="64" name="Straight Arrow Connector 46">
              <a:extLst>
                <a:ext uri="{FF2B5EF4-FFF2-40B4-BE49-F238E27FC236}">
                  <a16:creationId xmlns:a16="http://schemas.microsoft.com/office/drawing/2014/main" id="{201BFB4F-BAE1-E9C4-EAED-818C0944061F}"/>
                </a:ext>
              </a:extLst>
            </p:cNvPr>
            <p:cNvCxnSpPr>
              <a:cxnSpLocks/>
              <a:stCxn id="59" idx="0"/>
            </p:cNvCxnSpPr>
            <p:nvPr/>
          </p:nvCxnSpPr>
          <p:spPr>
            <a:xfrm rot="16200000" flipV="1">
              <a:off x="3472827" y="5001629"/>
              <a:ext cx="420101" cy="675221"/>
            </a:xfrm>
            <a:prstGeom prst="bentConnector2">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8331E42A-3162-9397-5F89-156A796A2041}"/>
                </a:ext>
              </a:extLst>
            </p:cNvPr>
            <p:cNvSpPr/>
            <p:nvPr/>
          </p:nvSpPr>
          <p:spPr>
            <a:xfrm>
              <a:off x="5344435" y="2586166"/>
              <a:ext cx="1741933" cy="4588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Sodium and water  reabsorption</a:t>
              </a:r>
            </a:p>
          </p:txBody>
        </p:sp>
        <p:cxnSp>
          <p:nvCxnSpPr>
            <p:cNvPr id="66" name="Straight Arrow Connector 65">
              <a:extLst>
                <a:ext uri="{FF2B5EF4-FFF2-40B4-BE49-F238E27FC236}">
                  <a16:creationId xmlns:a16="http://schemas.microsoft.com/office/drawing/2014/main" id="{7D1C2A44-047A-0E67-74BE-4F17B7A68ACB}"/>
                </a:ext>
              </a:extLst>
            </p:cNvPr>
            <p:cNvCxnSpPr>
              <a:cxnSpLocks/>
            </p:cNvCxnSpPr>
            <p:nvPr/>
          </p:nvCxnSpPr>
          <p:spPr>
            <a:xfrm>
              <a:off x="2384932" y="3286436"/>
              <a:ext cx="1372085"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FC7EAD37-EC85-8742-D942-0695F7774636}"/>
                </a:ext>
              </a:extLst>
            </p:cNvPr>
            <p:cNvSpPr/>
            <p:nvPr/>
          </p:nvSpPr>
          <p:spPr>
            <a:xfrm>
              <a:off x="717309" y="3107531"/>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 II</a:t>
              </a:r>
            </a:p>
          </p:txBody>
        </p:sp>
        <p:cxnSp>
          <p:nvCxnSpPr>
            <p:cNvPr id="68" name="Connector: Elbow 67">
              <a:extLst>
                <a:ext uri="{FF2B5EF4-FFF2-40B4-BE49-F238E27FC236}">
                  <a16:creationId xmlns:a16="http://schemas.microsoft.com/office/drawing/2014/main" id="{43932B3D-765F-76E1-44E6-3FF916833925}"/>
                </a:ext>
              </a:extLst>
            </p:cNvPr>
            <p:cNvCxnSpPr>
              <a:cxnSpLocks/>
            </p:cNvCxnSpPr>
            <p:nvPr/>
          </p:nvCxnSpPr>
          <p:spPr>
            <a:xfrm rot="10800000" flipV="1">
              <a:off x="4374050" y="3045187"/>
              <a:ext cx="2321154" cy="1099339"/>
            </a:xfrm>
            <a:prstGeom prst="bentConnector3">
              <a:avLst>
                <a:gd name="adj1" fmla="val -31"/>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354F5D-45D9-F59D-1548-D1CADB5AC096}"/>
                </a:ext>
              </a:extLst>
            </p:cNvPr>
            <p:cNvCxnSpPr>
              <a:cxnSpLocks/>
            </p:cNvCxnSpPr>
            <p:nvPr/>
          </p:nvCxnSpPr>
          <p:spPr>
            <a:xfrm>
              <a:off x="4383272" y="4031678"/>
              <a:ext cx="0" cy="123728"/>
            </a:xfrm>
            <a:prstGeom prst="line">
              <a:avLst/>
            </a:prstGeom>
            <a:ln w="25400">
              <a:solidFill>
                <a:schemeClr val="accent3"/>
              </a:solidFill>
              <a:head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2">
              <a:extLst>
                <a:ext uri="{FF2B5EF4-FFF2-40B4-BE49-F238E27FC236}">
                  <a16:creationId xmlns:a16="http://schemas.microsoft.com/office/drawing/2014/main" id="{0D3F4B53-6438-55EF-2409-40A79D73DC05}"/>
                </a:ext>
              </a:extLst>
            </p:cNvPr>
            <p:cNvCxnSpPr>
              <a:cxnSpLocks/>
            </p:cNvCxnSpPr>
            <p:nvPr/>
          </p:nvCxnSpPr>
          <p:spPr>
            <a:xfrm rot="10800000" flipV="1">
              <a:off x="4383273" y="3834357"/>
              <a:ext cx="907906" cy="179884"/>
            </a:xfrm>
            <a:prstGeom prst="bentConnector3">
              <a:avLst>
                <a:gd name="adj1" fmla="val 100295"/>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CC0369E0-E9ED-56E1-FE52-1C379AC71F26}"/>
                </a:ext>
              </a:extLst>
            </p:cNvPr>
            <p:cNvSpPr/>
            <p:nvPr/>
          </p:nvSpPr>
          <p:spPr>
            <a:xfrm>
              <a:off x="5260269" y="3631570"/>
              <a:ext cx="1320246" cy="389374"/>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chemeClr val="bg1"/>
                  </a:solidFill>
                  <a:effectLst/>
                  <a:uLnTx/>
                  <a:uFillTx/>
                  <a:latin typeface="Arial" panose="020B0604020202020204"/>
                  <a:ea typeface="+mn-ea"/>
                  <a:cs typeface="+mn-cs"/>
                </a:rPr>
                <a:t>  Aldosterone</a:t>
              </a:r>
            </a:p>
          </p:txBody>
        </p:sp>
        <p:sp>
          <p:nvSpPr>
            <p:cNvPr id="54" name="Rectangle: Rounded Corners 53">
              <a:extLst>
                <a:ext uri="{FF2B5EF4-FFF2-40B4-BE49-F238E27FC236}">
                  <a16:creationId xmlns:a16="http://schemas.microsoft.com/office/drawing/2014/main" id="{C35FD85A-4A83-AC5A-FA05-7EA29B9BA593}"/>
                </a:ext>
              </a:extLst>
            </p:cNvPr>
            <p:cNvSpPr/>
            <p:nvPr/>
          </p:nvSpPr>
          <p:spPr>
            <a:xfrm>
              <a:off x="717309" y="4328411"/>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 I</a:t>
              </a:r>
            </a:p>
          </p:txBody>
        </p:sp>
      </p:grpSp>
      <p:sp>
        <p:nvSpPr>
          <p:cNvPr id="72" name="Rectangle: Rounded Corners 71">
            <a:extLst>
              <a:ext uri="{FF2B5EF4-FFF2-40B4-BE49-F238E27FC236}">
                <a16:creationId xmlns:a16="http://schemas.microsoft.com/office/drawing/2014/main" id="{E210724F-F3E3-FC24-DA14-1444ADFD57E0}"/>
              </a:ext>
            </a:extLst>
          </p:cNvPr>
          <p:cNvSpPr/>
          <p:nvPr/>
        </p:nvSpPr>
        <p:spPr>
          <a:xfrm>
            <a:off x="730678" y="2338686"/>
            <a:ext cx="1803709" cy="790387"/>
          </a:xfrm>
          <a:prstGeom prst="roundRect">
            <a:avLst>
              <a:gd name="adj" fmla="val 6023"/>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Oval 72">
            <a:extLst>
              <a:ext uri="{FF2B5EF4-FFF2-40B4-BE49-F238E27FC236}">
                <a16:creationId xmlns:a16="http://schemas.microsoft.com/office/drawing/2014/main" id="{9B54EC77-215B-AF79-E44C-A352F33FA5C0}"/>
              </a:ext>
            </a:extLst>
          </p:cNvPr>
          <p:cNvSpPr>
            <a:spLocks noChangeAspect="1"/>
          </p:cNvSpPr>
          <p:nvPr/>
        </p:nvSpPr>
        <p:spPr>
          <a:xfrm>
            <a:off x="673360" y="2230634"/>
            <a:ext cx="225427" cy="22542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74" name="TextBox 73">
            <a:extLst>
              <a:ext uri="{FF2B5EF4-FFF2-40B4-BE49-F238E27FC236}">
                <a16:creationId xmlns:a16="http://schemas.microsoft.com/office/drawing/2014/main" id="{4A08C266-FFF7-0152-CEDE-CF6278146EE3}"/>
              </a:ext>
            </a:extLst>
          </p:cNvPr>
          <p:cNvSpPr txBox="1"/>
          <p:nvPr/>
        </p:nvSpPr>
        <p:spPr>
          <a:xfrm>
            <a:off x="883114" y="2436331"/>
            <a:ext cx="1475501" cy="615553"/>
          </a:xfrm>
          <a:prstGeom prst="rect">
            <a:avLst/>
          </a:prstGeom>
          <a:noFill/>
        </p:spPr>
        <p:txBody>
          <a:bodyPr wrap="square" lIns="0" tIns="0" rIns="0" bIns="0">
            <a:spAutoFit/>
          </a:bodyPr>
          <a:lstStyle/>
          <a:p>
            <a:pPr marL="0" marR="0" lvl="0" indent="0" algn="ctr" defTabSz="914400" rtl="0" eaLnBrk="1" fontAlgn="auto" latinLnBrk="0" hangingPunct="1">
              <a:lnSpc>
                <a:spcPts val="1600"/>
              </a:lnSpc>
              <a:spcBef>
                <a:spcPts val="0"/>
              </a:spcBef>
              <a:spcAft>
                <a:spcPts val="18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Activation of RAAS in response to low BP</a:t>
            </a:r>
            <a:r>
              <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rPr>
              <a:t>1,2</a:t>
            </a:r>
            <a:endParaRPr kumimoji="0" lang="en-US" sz="14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75" name="Rectangle: Rounded Corners 74">
            <a:extLst>
              <a:ext uri="{FF2B5EF4-FFF2-40B4-BE49-F238E27FC236}">
                <a16:creationId xmlns:a16="http://schemas.microsoft.com/office/drawing/2014/main" id="{20F79637-CD01-FB2E-7478-C36F8AA326CB}"/>
              </a:ext>
            </a:extLst>
          </p:cNvPr>
          <p:cNvSpPr/>
          <p:nvPr/>
        </p:nvSpPr>
        <p:spPr>
          <a:xfrm>
            <a:off x="9426326" y="2243304"/>
            <a:ext cx="2151842" cy="1340686"/>
          </a:xfrm>
          <a:prstGeom prst="roundRect">
            <a:avLst>
              <a:gd name="adj" fmla="val 6023"/>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ED65023C-655D-374F-0BAD-6DD82012A9DB}"/>
              </a:ext>
            </a:extLst>
          </p:cNvPr>
          <p:cNvSpPr txBox="1"/>
          <p:nvPr/>
        </p:nvSpPr>
        <p:spPr>
          <a:xfrm>
            <a:off x="9534238" y="2316468"/>
            <a:ext cx="1965321" cy="1231106"/>
          </a:xfrm>
          <a:prstGeom prst="rect">
            <a:avLst/>
          </a:prstGeom>
          <a:noFill/>
        </p:spPr>
        <p:txBody>
          <a:bodyPr wrap="square" lIns="0" tIns="0" rIns="0" bIns="0">
            <a:spAutoFit/>
          </a:bodyPr>
          <a:lstStyle/>
          <a:p>
            <a:pPr marL="0" marR="0" lvl="0" indent="0" algn="ctr" defTabSz="914400" rtl="0" eaLnBrk="1" fontAlgn="auto" latinLnBrk="0" hangingPunct="1">
              <a:lnSpc>
                <a:spcPts val="1600"/>
              </a:lnSpc>
              <a:spcBef>
                <a:spcPts val="0"/>
              </a:spcBef>
              <a:spcAft>
                <a:spcPts val="18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Increased aldosterone production causes water and sodium reabsorption leading to plasma volume expansion and increased BP</a:t>
            </a:r>
            <a:r>
              <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rPr>
              <a:t>2-4</a:t>
            </a:r>
            <a:endParaRPr kumimoji="0" lang="en-US" sz="14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77" name="Oval 76">
            <a:extLst>
              <a:ext uri="{FF2B5EF4-FFF2-40B4-BE49-F238E27FC236}">
                <a16:creationId xmlns:a16="http://schemas.microsoft.com/office/drawing/2014/main" id="{75F8AEFA-456B-751A-FB17-CA9DCBFE47A3}"/>
              </a:ext>
            </a:extLst>
          </p:cNvPr>
          <p:cNvSpPr>
            <a:spLocks noChangeAspect="1"/>
          </p:cNvSpPr>
          <p:nvPr/>
        </p:nvSpPr>
        <p:spPr>
          <a:xfrm>
            <a:off x="9353335" y="2186704"/>
            <a:ext cx="225427" cy="22542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FFFFFF"/>
                </a:solidFill>
                <a:effectLst/>
                <a:uLnTx/>
                <a:uFillTx/>
                <a:latin typeface="Arial" panose="020B0604020202020204"/>
                <a:ea typeface="+mn-ea"/>
                <a:cs typeface="+mn-cs"/>
              </a:rPr>
              <a:t>2</a:t>
            </a:r>
          </a:p>
        </p:txBody>
      </p:sp>
      <p:sp>
        <p:nvSpPr>
          <p:cNvPr id="81" name="Rectangle: Rounded Corners 80">
            <a:extLst>
              <a:ext uri="{FF2B5EF4-FFF2-40B4-BE49-F238E27FC236}">
                <a16:creationId xmlns:a16="http://schemas.microsoft.com/office/drawing/2014/main" id="{CB1F4BFD-18A8-7F40-3A25-6EAA81B3C816}"/>
              </a:ext>
            </a:extLst>
          </p:cNvPr>
          <p:cNvSpPr/>
          <p:nvPr/>
        </p:nvSpPr>
        <p:spPr>
          <a:xfrm>
            <a:off x="8285156" y="4979452"/>
            <a:ext cx="3293012" cy="1046296"/>
          </a:xfrm>
          <a:prstGeom prst="roundRect">
            <a:avLst>
              <a:gd name="adj" fmla="val 6023"/>
            </a:avLst>
          </a:prstGeom>
          <a:solidFill>
            <a:schemeClr val="accent5">
              <a:lumMod val="20000"/>
              <a:lumOff val="80000"/>
            </a:schemeClr>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AD16573F-5F78-FA2E-6945-22E634D98B4F}"/>
              </a:ext>
            </a:extLst>
          </p:cNvPr>
          <p:cNvSpPr txBox="1"/>
          <p:nvPr/>
        </p:nvSpPr>
        <p:spPr>
          <a:xfrm>
            <a:off x="8388335" y="5132696"/>
            <a:ext cx="3111225" cy="861774"/>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0"/>
              </a:spcAft>
              <a:buClr>
                <a:srgbClr val="7F134C"/>
              </a:buClr>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Elevations in BP and sodium lead to: </a:t>
            </a:r>
          </a:p>
          <a:p>
            <a:pPr marL="285750" marR="0" lvl="1" indent="-285750" algn="l" defTabSz="914400" rtl="0" eaLnBrk="1" fontAlgn="auto" latinLnBrk="0" hangingPunct="1">
              <a:lnSpc>
                <a:spcPct val="100000"/>
              </a:lnSpc>
              <a:spcBef>
                <a:spcPts val="0"/>
              </a:spcBef>
              <a:spcAft>
                <a:spcPts val="0"/>
              </a:spcAft>
              <a:buClr>
                <a:srgbClr val="0D3759"/>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Inhibition of renin release</a:t>
            </a:r>
          </a:p>
          <a:p>
            <a:pPr marL="285750" marR="0" lvl="1" indent="-285750" algn="l" defTabSz="914400" rtl="0" eaLnBrk="1" fontAlgn="auto" latinLnBrk="0" hangingPunct="1">
              <a:lnSpc>
                <a:spcPct val="100000"/>
              </a:lnSpc>
              <a:spcBef>
                <a:spcPts val="0"/>
              </a:spcBef>
              <a:spcAft>
                <a:spcPts val="0"/>
              </a:spcAft>
              <a:buClr>
                <a:srgbClr val="0D3759"/>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Decreased RAAS activation</a:t>
            </a:r>
          </a:p>
          <a:p>
            <a:pPr marL="285750" marR="0" lvl="1" indent="-285750" algn="l" defTabSz="914400" rtl="0" eaLnBrk="1" fontAlgn="auto" latinLnBrk="0" hangingPunct="1">
              <a:lnSpc>
                <a:spcPct val="100000"/>
              </a:lnSpc>
              <a:spcBef>
                <a:spcPts val="0"/>
              </a:spcBef>
              <a:spcAft>
                <a:spcPts val="0"/>
              </a:spcAft>
              <a:buClr>
                <a:srgbClr val="0D3759"/>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Reduced aldosterone production</a:t>
            </a:r>
            <a:endPar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cxnSp>
        <p:nvCxnSpPr>
          <p:cNvPr id="84" name="Straight Arrow Connector 83">
            <a:extLst>
              <a:ext uri="{FF2B5EF4-FFF2-40B4-BE49-F238E27FC236}">
                <a16:creationId xmlns:a16="http://schemas.microsoft.com/office/drawing/2014/main" id="{F4930BB6-892B-3C03-E4CF-C6DC122452E0}"/>
              </a:ext>
            </a:extLst>
          </p:cNvPr>
          <p:cNvCxnSpPr>
            <a:cxnSpLocks/>
          </p:cNvCxnSpPr>
          <p:nvPr/>
        </p:nvCxnSpPr>
        <p:spPr>
          <a:xfrm flipV="1">
            <a:off x="4679569" y="5092281"/>
            <a:ext cx="0" cy="18667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C70AA8C4-553E-7E05-0A55-7D26A557EDF9}"/>
              </a:ext>
            </a:extLst>
          </p:cNvPr>
          <p:cNvCxnSpPr>
            <a:cxnSpLocks/>
          </p:cNvCxnSpPr>
          <p:nvPr/>
        </p:nvCxnSpPr>
        <p:spPr>
          <a:xfrm flipV="1">
            <a:off x="7573765" y="3792257"/>
            <a:ext cx="0" cy="1866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EA19CEEF-C189-A795-2828-8B4943A5251C}"/>
              </a:ext>
            </a:extLst>
          </p:cNvPr>
          <p:cNvSpPr/>
          <p:nvPr/>
        </p:nvSpPr>
        <p:spPr>
          <a:xfrm>
            <a:off x="8281624" y="4712045"/>
            <a:ext cx="3296544" cy="389374"/>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Feedback loop</a:t>
            </a:r>
            <a:r>
              <a:rPr kumimoji="0" lang="en-IN" sz="1400" b="1" i="0" u="none" strike="noStrike" kern="1200" cap="none" spc="0" normalizeH="0" baseline="30000" noProof="0">
                <a:ln>
                  <a:noFill/>
                </a:ln>
                <a:solidFill>
                  <a:srgbClr val="FFFFFF"/>
                </a:solidFill>
                <a:effectLst/>
                <a:uLnTx/>
                <a:uFillTx/>
                <a:latin typeface="Arial" panose="020B0604020202020204"/>
                <a:ea typeface="+mn-ea"/>
                <a:cs typeface="+mn-cs"/>
              </a:rPr>
              <a:t>2,3</a:t>
            </a:r>
            <a:endParaRPr kumimoji="0" lang="en-IN"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Oval 86">
            <a:extLst>
              <a:ext uri="{FF2B5EF4-FFF2-40B4-BE49-F238E27FC236}">
                <a16:creationId xmlns:a16="http://schemas.microsoft.com/office/drawing/2014/main" id="{20C810F3-73E9-8884-688A-86FCBD742F94}"/>
              </a:ext>
            </a:extLst>
          </p:cNvPr>
          <p:cNvSpPr>
            <a:spLocks noChangeAspect="1"/>
          </p:cNvSpPr>
          <p:nvPr/>
        </p:nvSpPr>
        <p:spPr>
          <a:xfrm>
            <a:off x="8178593" y="4612000"/>
            <a:ext cx="225427" cy="22542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FFFFFF"/>
                </a:solidFill>
                <a:effectLst/>
                <a:uLnTx/>
                <a:uFillTx/>
                <a:latin typeface="Arial" panose="020B0604020202020204"/>
                <a:ea typeface="+mn-ea"/>
                <a:cs typeface="+mn-cs"/>
              </a:rPr>
              <a:t>3</a:t>
            </a:r>
          </a:p>
        </p:txBody>
      </p:sp>
      <p:cxnSp>
        <p:nvCxnSpPr>
          <p:cNvPr id="93" name="Straight Arrow Connector 92">
            <a:extLst>
              <a:ext uri="{FF2B5EF4-FFF2-40B4-BE49-F238E27FC236}">
                <a16:creationId xmlns:a16="http://schemas.microsoft.com/office/drawing/2014/main" id="{30DC24A7-A82D-D0A5-8861-FC808C0FF346}"/>
              </a:ext>
            </a:extLst>
          </p:cNvPr>
          <p:cNvCxnSpPr>
            <a:cxnSpLocks/>
          </p:cNvCxnSpPr>
          <p:nvPr/>
        </p:nvCxnSpPr>
        <p:spPr>
          <a:xfrm flipV="1">
            <a:off x="3157829" y="3268165"/>
            <a:ext cx="0" cy="186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57128E2-6D00-82FC-D0C7-3F0FB5C061AB}"/>
              </a:ext>
            </a:extLst>
          </p:cNvPr>
          <p:cNvCxnSpPr>
            <a:cxnSpLocks/>
          </p:cNvCxnSpPr>
          <p:nvPr/>
        </p:nvCxnSpPr>
        <p:spPr>
          <a:xfrm flipV="1">
            <a:off x="3773215" y="3610677"/>
            <a:ext cx="0" cy="804818"/>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B3004D4-4E3F-43DA-40C8-AE05883176C3}"/>
              </a:ext>
            </a:extLst>
          </p:cNvPr>
          <p:cNvCxnSpPr>
            <a:cxnSpLocks/>
          </p:cNvCxnSpPr>
          <p:nvPr/>
        </p:nvCxnSpPr>
        <p:spPr>
          <a:xfrm flipH="1" flipV="1">
            <a:off x="3771251" y="4825984"/>
            <a:ext cx="2096" cy="81113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hlinkClick r:id="rId4" action="ppaction://hlinksldjump"/>
            <a:extLst>
              <a:ext uri="{FF2B5EF4-FFF2-40B4-BE49-F238E27FC236}">
                <a16:creationId xmlns:a16="http://schemas.microsoft.com/office/drawing/2014/main" id="{27ABD3B4-08D2-05AE-FA46-73866A77289B}"/>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6" name="TextBox 5">
            <a:hlinkClick r:id="rId4" action="ppaction://hlinksldjump"/>
            <a:extLst>
              <a:ext uri="{FF2B5EF4-FFF2-40B4-BE49-F238E27FC236}">
                <a16:creationId xmlns:a16="http://schemas.microsoft.com/office/drawing/2014/main" id="{B8170545-CBD9-48CF-692F-8165FDE6F6E4}"/>
              </a:ext>
            </a:extLst>
          </p:cNvPr>
          <p:cNvSpPr txBox="1"/>
          <p:nvPr/>
        </p:nvSpPr>
        <p:spPr>
          <a:xfrm>
            <a:off x="11238614" y="381526"/>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6019363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5421-834D-E3E5-5A1B-AEA539ED2C62}"/>
              </a:ext>
            </a:extLst>
          </p:cNvPr>
          <p:cNvSpPr>
            <a:spLocks noGrp="1"/>
          </p:cNvSpPr>
          <p:nvPr>
            <p:ph type="title"/>
          </p:nvPr>
        </p:nvSpPr>
        <p:spPr/>
        <p:txBody>
          <a:bodyPr/>
          <a:lstStyle/>
          <a:p>
            <a:r>
              <a:rPr lang="en-US"/>
              <a:t>Aldosterone Regulation in Abnormal Physiology </a:t>
            </a:r>
          </a:p>
        </p:txBody>
      </p:sp>
      <p:sp>
        <p:nvSpPr>
          <p:cNvPr id="3" name="Slide Number Placeholder 2">
            <a:extLst>
              <a:ext uri="{FF2B5EF4-FFF2-40B4-BE49-F238E27FC236}">
                <a16:creationId xmlns:a16="http://schemas.microsoft.com/office/drawing/2014/main" id="{30DFFBCF-BA62-A81B-C820-46E1107DFF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Rectangle: Rounded Corners 44">
            <a:extLst>
              <a:ext uri="{FF2B5EF4-FFF2-40B4-BE49-F238E27FC236}">
                <a16:creationId xmlns:a16="http://schemas.microsoft.com/office/drawing/2014/main" id="{D2FB8F42-E1AE-8AAB-6961-E95D71CD912C}"/>
              </a:ext>
            </a:extLst>
          </p:cNvPr>
          <p:cNvSpPr/>
          <p:nvPr/>
        </p:nvSpPr>
        <p:spPr>
          <a:xfrm>
            <a:off x="456027" y="1907537"/>
            <a:ext cx="11277599" cy="4036063"/>
          </a:xfrm>
          <a:prstGeom prst="roundRect">
            <a:avLst>
              <a:gd name="adj" fmla="val 2098"/>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ext Placeholder 4">
            <a:extLst>
              <a:ext uri="{FF2B5EF4-FFF2-40B4-BE49-F238E27FC236}">
                <a16:creationId xmlns:a16="http://schemas.microsoft.com/office/drawing/2014/main" id="{CD588CD8-B46E-8551-EEF3-28D30B8F1A86}"/>
              </a:ext>
            </a:extLst>
          </p:cNvPr>
          <p:cNvSpPr>
            <a:spLocks noGrp="1"/>
          </p:cNvSpPr>
          <p:nvPr>
            <p:ph type="body" sz="quarter" idx="13"/>
          </p:nvPr>
        </p:nvSpPr>
        <p:spPr>
          <a:xfrm>
            <a:off x="457199" y="5852160"/>
            <a:ext cx="11277599" cy="1005840"/>
          </a:xfrm>
        </p:spPr>
        <p:txBody>
          <a:bodyPr>
            <a:noAutofit/>
          </a:bodyPr>
          <a:lstStyle/>
          <a:p>
            <a:endParaRPr lang="en-GB" baseline="30000">
              <a:ea typeface="Calibri" panose="020F0502020204030204" pitchFamily="34" charset="0"/>
              <a:cs typeface="Arial" panose="020B0604020202020204" pitchFamily="34" charset="0"/>
            </a:endParaRPr>
          </a:p>
          <a:p>
            <a:r>
              <a:rPr lang="en-GB" baseline="30000">
                <a:ea typeface="Calibri" panose="020F0502020204030204" pitchFamily="34" charset="0"/>
                <a:cs typeface="Arial" panose="020B0604020202020204" pitchFamily="34" charset="0"/>
              </a:rPr>
              <a:t>a</a:t>
            </a:r>
            <a:r>
              <a:rPr lang="en-US"/>
              <a:t>Based on diagnosis of primary aldosteronism caused by renin-independent aldosterone production.</a:t>
            </a:r>
            <a:r>
              <a:rPr lang="en-GB" baseline="30000">
                <a:cs typeface="Arial" panose="020B0604020202020204" pitchFamily="34" charset="0"/>
              </a:rPr>
              <a:t> </a:t>
            </a:r>
            <a:r>
              <a:rPr lang="en-US"/>
              <a:t>Suppressed renin is defined as low levels (seated: &lt;1.0 mcg/L/</a:t>
            </a:r>
            <a:r>
              <a:rPr lang="en-US" err="1"/>
              <a:t>hr</a:t>
            </a:r>
            <a:r>
              <a:rPr lang="en-US"/>
              <a:t>, supine: &lt;0.6 mcg/L/</a:t>
            </a:r>
            <a:r>
              <a:rPr lang="en-US" err="1"/>
              <a:t>hr</a:t>
            </a:r>
            <a:r>
              <a:rPr lang="en-US"/>
              <a:t>) in the setting of high sodium balance</a:t>
            </a:r>
            <a:r>
              <a:rPr lang="en-US" baseline="30000"/>
              <a:t>1</a:t>
            </a:r>
            <a:r>
              <a:rPr lang="en-US"/>
              <a:t>; </a:t>
            </a:r>
            <a:r>
              <a:rPr lang="en-US" baseline="30000" err="1"/>
              <a:t>b</a:t>
            </a:r>
            <a:r>
              <a:rPr lang="en-US" err="1"/>
              <a:t>High</a:t>
            </a:r>
            <a:r>
              <a:rPr lang="en-US"/>
              <a:t> sodium balance defined as 200 milliequivalents of sodium daily.</a:t>
            </a:r>
            <a:r>
              <a:rPr lang="en-US" baseline="30000"/>
              <a:t>2 </a:t>
            </a:r>
            <a:endParaRPr lang="en-US"/>
          </a:p>
          <a:p>
            <a:r>
              <a:rPr lang="en-US"/>
              <a:t>ACE = angiotensin converting enzyme; BP = blood pressure; RAS = renin-angiotensin system. </a:t>
            </a:r>
          </a:p>
          <a:p>
            <a:r>
              <a:rPr lang="en-US"/>
              <a:t>1. Brown JM et al. </a:t>
            </a:r>
            <a:r>
              <a:rPr lang="en-US" i="1"/>
              <a:t>Ann Intern Med.</a:t>
            </a:r>
            <a:r>
              <a:rPr lang="en-US"/>
              <a:t> 2020;173(1):10-20; 2. Yuan YE et al. </a:t>
            </a:r>
            <a:r>
              <a:rPr lang="it-IT" i="1"/>
              <a:t>J Clin Endocrinol Metab</a:t>
            </a:r>
            <a:r>
              <a:rPr lang="it-IT"/>
              <a:t>. 2024;109(2):e773–e779</a:t>
            </a:r>
            <a:r>
              <a:rPr lang="en-US">
                <a:ea typeface="Calibri" panose="020F0502020204030204" pitchFamily="34" charset="0"/>
              </a:rPr>
              <a:t>; 3. Papadopoulou-</a:t>
            </a:r>
            <a:r>
              <a:rPr lang="en-US" err="1">
                <a:ea typeface="Calibri" panose="020F0502020204030204" pitchFamily="34" charset="0"/>
              </a:rPr>
              <a:t>Marketou</a:t>
            </a:r>
            <a:r>
              <a:rPr lang="en-US">
                <a:ea typeface="Calibri" panose="020F0502020204030204" pitchFamily="34" charset="0"/>
              </a:rPr>
              <a:t> N et al. Hyperaldosteronism. </a:t>
            </a:r>
            <a:br>
              <a:rPr lang="en-US">
                <a:ea typeface="Calibri" panose="020F0502020204030204" pitchFamily="34" charset="0"/>
              </a:rPr>
            </a:br>
            <a:r>
              <a:rPr lang="en-US" err="1">
                <a:ea typeface="Calibri" panose="020F0502020204030204" pitchFamily="34" charset="0"/>
              </a:rPr>
              <a:t>Endotext</a:t>
            </a:r>
            <a:r>
              <a:rPr lang="en-US">
                <a:ea typeface="Calibri" panose="020F0502020204030204" pitchFamily="34" charset="0"/>
              </a:rPr>
              <a:t> [Internet]. 2020; 4. Scott JH et al. Physiology, aldosterone. </a:t>
            </a:r>
            <a:r>
              <a:rPr lang="en-US" err="1">
                <a:ea typeface="Calibri" panose="020F0502020204030204" pitchFamily="34" charset="0"/>
              </a:rPr>
              <a:t>StatPearls</a:t>
            </a:r>
            <a:r>
              <a:rPr lang="en-US">
                <a:ea typeface="Calibri" panose="020F0502020204030204" pitchFamily="34" charset="0"/>
              </a:rPr>
              <a:t> [Internet]. 2023; 5.</a:t>
            </a:r>
            <a:r>
              <a:rPr lang="de-DE">
                <a:ea typeface="Calibri" panose="020F0502020204030204" pitchFamily="34" charset="0"/>
              </a:rPr>
              <a:t> Triebel H et al. </a:t>
            </a:r>
            <a:r>
              <a:rPr lang="de-DE" i="1">
                <a:ea typeface="Calibri" panose="020F0502020204030204" pitchFamily="34" charset="0"/>
              </a:rPr>
              <a:t>Eur J Physiol</a:t>
            </a:r>
            <a:r>
              <a:rPr lang="de-DE">
                <a:ea typeface="Calibri" panose="020F0502020204030204" pitchFamily="34" charset="0"/>
              </a:rPr>
              <a:t>. 2024;476:705-713. </a:t>
            </a:r>
            <a:endParaRPr lang="en-US">
              <a:effectLst/>
              <a:ea typeface="Calibri" panose="020F0502020204030204" pitchFamily="34" charset="0"/>
            </a:endParaRPr>
          </a:p>
        </p:txBody>
      </p:sp>
      <p:cxnSp>
        <p:nvCxnSpPr>
          <p:cNvPr id="4" name="Straight Arrow Connector 3">
            <a:extLst>
              <a:ext uri="{FF2B5EF4-FFF2-40B4-BE49-F238E27FC236}">
                <a16:creationId xmlns:a16="http://schemas.microsoft.com/office/drawing/2014/main" id="{94AED6E7-92BC-5F36-0292-4ECECF9217C8}"/>
              </a:ext>
            </a:extLst>
          </p:cNvPr>
          <p:cNvCxnSpPr>
            <a:cxnSpLocks/>
          </p:cNvCxnSpPr>
          <p:nvPr/>
        </p:nvCxnSpPr>
        <p:spPr>
          <a:xfrm flipV="1">
            <a:off x="10490743" y="3329676"/>
            <a:ext cx="0" cy="1866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5682D12-75DF-0DAB-5F00-4DAFE9E1C615}"/>
              </a:ext>
            </a:extLst>
          </p:cNvPr>
          <p:cNvSpPr/>
          <p:nvPr/>
        </p:nvSpPr>
        <p:spPr>
          <a:xfrm>
            <a:off x="9410079" y="2150305"/>
            <a:ext cx="2119826" cy="1530882"/>
          </a:xfrm>
          <a:prstGeom prst="roundRect">
            <a:avLst>
              <a:gd name="adj" fmla="val 6023"/>
            </a:avLst>
          </a:prstGeom>
          <a:solidFill>
            <a:schemeClr val="bg1"/>
          </a:solid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585D180C-C731-4A97-12B3-5F15D280B579}"/>
              </a:ext>
            </a:extLst>
          </p:cNvPr>
          <p:cNvSpPr txBox="1"/>
          <p:nvPr/>
        </p:nvSpPr>
        <p:spPr>
          <a:xfrm>
            <a:off x="9517992" y="2223470"/>
            <a:ext cx="1893534" cy="1436291"/>
          </a:xfrm>
          <a:prstGeom prst="rect">
            <a:avLst/>
          </a:prstGeom>
          <a:noFill/>
        </p:spPr>
        <p:txBody>
          <a:bodyPr wrap="square" lIns="0" tIns="0" rIns="0" bIns="0">
            <a:spAutoFit/>
          </a:bodyPr>
          <a:lstStyle/>
          <a:p>
            <a:pPr marL="0" marR="0" lvl="0" indent="0" algn="ctr" defTabSz="914400" rtl="0" eaLnBrk="1" fontAlgn="auto" latinLnBrk="0" hangingPunct="1">
              <a:lnSpc>
                <a:spcPts val="1600"/>
              </a:lnSpc>
              <a:spcBef>
                <a:spcPts val="0"/>
              </a:spcBef>
              <a:spcAft>
                <a:spcPts val="18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Increased aldosterone production causes water and sodium reabsorption leading to plasma volume expansion and increased BP</a:t>
            </a:r>
            <a:r>
              <a:rPr kumimoji="0" lang="en-GB" sz="1400" b="0" i="0" u="none" strike="noStrike" kern="1200" cap="none" spc="0" normalizeH="0" baseline="30000" noProof="0">
                <a:ln>
                  <a:noFill/>
                </a:ln>
                <a:solidFill>
                  <a:srgbClr val="000000"/>
                </a:solidFill>
                <a:effectLst/>
                <a:uLnTx/>
                <a:uFillTx/>
                <a:latin typeface="Arial" panose="020B0604020202020204"/>
                <a:ea typeface="+mn-ea"/>
                <a:cs typeface="+mn-cs"/>
              </a:rPr>
              <a:t>3-5</a:t>
            </a:r>
            <a:endParaRPr kumimoji="0" lang="en-US" sz="14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cxnSp>
        <p:nvCxnSpPr>
          <p:cNvPr id="8" name="Connector: Elbow 7">
            <a:extLst>
              <a:ext uri="{FF2B5EF4-FFF2-40B4-BE49-F238E27FC236}">
                <a16:creationId xmlns:a16="http://schemas.microsoft.com/office/drawing/2014/main" id="{92419DAF-E505-C273-358E-994386340192}"/>
              </a:ext>
            </a:extLst>
          </p:cNvPr>
          <p:cNvCxnSpPr>
            <a:cxnSpLocks/>
          </p:cNvCxnSpPr>
          <p:nvPr/>
        </p:nvCxnSpPr>
        <p:spPr>
          <a:xfrm rot="10800000">
            <a:off x="6427567" y="3280184"/>
            <a:ext cx="1643987" cy="311912"/>
          </a:xfrm>
          <a:prstGeom prst="bentConnector3">
            <a:avLst>
              <a:gd name="adj1" fmla="val 137"/>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F5EC916-BA52-3923-D96A-7C11867E7D35}"/>
              </a:ext>
            </a:extLst>
          </p:cNvPr>
          <p:cNvPicPr>
            <a:picLocks noChangeAspect="1"/>
          </p:cNvPicPr>
          <p:nvPr/>
        </p:nvPicPr>
        <p:blipFill>
          <a:blip r:embed="rId3"/>
          <a:stretch>
            <a:fillRect/>
          </a:stretch>
        </p:blipFill>
        <p:spPr>
          <a:xfrm>
            <a:off x="5537462" y="3181081"/>
            <a:ext cx="1267012" cy="2325340"/>
          </a:xfrm>
          <a:prstGeom prst="rect">
            <a:avLst/>
          </a:prstGeom>
        </p:spPr>
      </p:pic>
      <p:sp>
        <p:nvSpPr>
          <p:cNvPr id="18" name="Rectangle: Rounded Corners 17">
            <a:extLst>
              <a:ext uri="{FF2B5EF4-FFF2-40B4-BE49-F238E27FC236}">
                <a16:creationId xmlns:a16="http://schemas.microsoft.com/office/drawing/2014/main" id="{C35B9868-7235-6570-4B09-989307879C58}"/>
              </a:ext>
            </a:extLst>
          </p:cNvPr>
          <p:cNvSpPr/>
          <p:nvPr/>
        </p:nvSpPr>
        <p:spPr>
          <a:xfrm>
            <a:off x="2803765" y="5344820"/>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Angiotensinogen</a:t>
            </a:r>
          </a:p>
        </p:txBody>
      </p:sp>
      <p:cxnSp>
        <p:nvCxnSpPr>
          <p:cNvPr id="21" name="Straight Arrow Connector 20">
            <a:extLst>
              <a:ext uri="{FF2B5EF4-FFF2-40B4-BE49-F238E27FC236}">
                <a16:creationId xmlns:a16="http://schemas.microsoft.com/office/drawing/2014/main" id="{84098082-D8BD-89C1-86E3-F93C5E3C0051}"/>
              </a:ext>
            </a:extLst>
          </p:cNvPr>
          <p:cNvCxnSpPr>
            <a:cxnSpLocks/>
          </p:cNvCxnSpPr>
          <p:nvPr/>
        </p:nvCxnSpPr>
        <p:spPr>
          <a:xfrm>
            <a:off x="2823787" y="3866493"/>
            <a:ext cx="822960"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2EBE4E79-3DD4-4D2A-050D-8E89EA27B4C9}"/>
              </a:ext>
            </a:extLst>
          </p:cNvPr>
          <p:cNvSpPr/>
          <p:nvPr/>
        </p:nvSpPr>
        <p:spPr>
          <a:xfrm>
            <a:off x="2180035" y="3700364"/>
            <a:ext cx="627362" cy="332258"/>
          </a:xfrm>
          <a:prstGeom prst="roundRect">
            <a:avLst>
              <a:gd name="adj" fmla="val 10666"/>
            </a:avLst>
          </a:prstGeom>
          <a:solidFill>
            <a:schemeClr val="bg1"/>
          </a:solidFill>
          <a:ln>
            <a:noFill/>
          </a:ln>
          <a:effectLst>
            <a:outerShdw blurRad="50800" dir="5400000" algn="ctr" rotWithShape="0">
              <a:schemeClr val="tx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300"/>
              </a:spcBef>
              <a:spcAft>
                <a:spcPts val="0"/>
              </a:spcAft>
              <a:buClrTx/>
              <a:buSzTx/>
              <a:buFontTx/>
              <a:buNone/>
              <a:tabLst/>
              <a:defRPr/>
            </a:pPr>
            <a:r>
              <a:rPr kumimoji="0" lang="en-IN" sz="1200" b="0" i="0" u="none" strike="noStrike" kern="1200" cap="none" spc="0" normalizeH="0" baseline="0" noProof="0">
                <a:ln>
                  <a:noFill/>
                </a:ln>
                <a:solidFill>
                  <a:srgbClr val="0D3759"/>
                </a:solidFill>
                <a:effectLst/>
                <a:uLnTx/>
                <a:uFillTx/>
                <a:latin typeface="Arial" panose="020B0604020202020204"/>
                <a:ea typeface="+mn-ea"/>
                <a:cs typeface="+mn-cs"/>
              </a:rPr>
              <a:t>ACE</a:t>
            </a:r>
          </a:p>
        </p:txBody>
      </p:sp>
      <p:sp>
        <p:nvSpPr>
          <p:cNvPr id="28" name="Rectangle: Rounded Corners 27">
            <a:extLst>
              <a:ext uri="{FF2B5EF4-FFF2-40B4-BE49-F238E27FC236}">
                <a16:creationId xmlns:a16="http://schemas.microsoft.com/office/drawing/2014/main" id="{F74D76D2-A65B-A0B3-5C3E-6A1DB2916753}"/>
              </a:ext>
            </a:extLst>
          </p:cNvPr>
          <p:cNvSpPr/>
          <p:nvPr/>
        </p:nvSpPr>
        <p:spPr>
          <a:xfrm>
            <a:off x="5178796" y="2021661"/>
            <a:ext cx="2049334" cy="38937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rgbClr val="FFFFFF"/>
                </a:solidFill>
                <a:effectLst/>
                <a:uLnTx/>
                <a:uFillTx/>
                <a:latin typeface="Arial" panose="020B0604020202020204"/>
                <a:ea typeface="+mn-ea"/>
                <a:cs typeface="+mn-cs"/>
              </a:rPr>
              <a:t>BP increase</a:t>
            </a:r>
          </a:p>
        </p:txBody>
      </p:sp>
      <p:cxnSp>
        <p:nvCxnSpPr>
          <p:cNvPr id="37" name="Connector: Elbow 36">
            <a:extLst>
              <a:ext uri="{FF2B5EF4-FFF2-40B4-BE49-F238E27FC236}">
                <a16:creationId xmlns:a16="http://schemas.microsoft.com/office/drawing/2014/main" id="{51F6962B-7A82-A17E-3405-8301F037F456}"/>
              </a:ext>
            </a:extLst>
          </p:cNvPr>
          <p:cNvCxnSpPr>
            <a:cxnSpLocks/>
            <a:stCxn id="28" idx="3"/>
          </p:cNvCxnSpPr>
          <p:nvPr/>
        </p:nvCxnSpPr>
        <p:spPr>
          <a:xfrm>
            <a:off x="7228128" y="2216347"/>
            <a:ext cx="1404796" cy="705702"/>
          </a:xfrm>
          <a:prstGeom prst="bentConnector3">
            <a:avLst>
              <a:gd name="adj1" fmla="val 116511"/>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EE91D3-5549-726A-289C-AE05920C5E3C}"/>
              </a:ext>
            </a:extLst>
          </p:cNvPr>
          <p:cNvCxnSpPr>
            <a:cxnSpLocks/>
          </p:cNvCxnSpPr>
          <p:nvPr/>
        </p:nvCxnSpPr>
        <p:spPr>
          <a:xfrm flipH="1">
            <a:off x="3691890" y="4985280"/>
            <a:ext cx="598958"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91A73AD-9884-7D78-F043-897A916A96EC}"/>
              </a:ext>
            </a:extLst>
          </p:cNvPr>
          <p:cNvSpPr/>
          <p:nvPr/>
        </p:nvSpPr>
        <p:spPr>
          <a:xfrm>
            <a:off x="4294658" y="4831580"/>
            <a:ext cx="1144681" cy="307400"/>
          </a:xfrm>
          <a:prstGeom prst="roundRect">
            <a:avLst>
              <a:gd name="adj" fmla="val 10666"/>
            </a:avLst>
          </a:prstGeom>
          <a:solidFill>
            <a:schemeClr val="bg1"/>
          </a:solidFill>
          <a:ln>
            <a:noFill/>
          </a:ln>
          <a:effectLst>
            <a:outerShdw blurRad="50800" dir="5400000" algn="ctr" rotWithShape="0">
              <a:schemeClr val="tx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300"/>
              </a:spcBef>
              <a:spcAft>
                <a:spcPts val="0"/>
              </a:spcAft>
              <a:buClrTx/>
              <a:buSzTx/>
              <a:buFontTx/>
              <a:buNone/>
              <a:tabLst/>
              <a:defRPr/>
            </a:pPr>
            <a:r>
              <a:rPr kumimoji="0" lang="en-IN" sz="1200" b="0" i="0" u="none" strike="noStrike" kern="1200" cap="none" spc="0" normalizeH="0" baseline="0" noProof="0">
                <a:ln>
                  <a:noFill/>
                </a:ln>
                <a:solidFill>
                  <a:srgbClr val="0D3759"/>
                </a:solidFill>
                <a:effectLst/>
                <a:uLnTx/>
                <a:uFillTx/>
                <a:latin typeface="Arial" panose="020B0604020202020204"/>
                <a:ea typeface="+mn-ea"/>
                <a:cs typeface="+mn-cs"/>
              </a:rPr>
              <a:t>Renin</a:t>
            </a:r>
          </a:p>
        </p:txBody>
      </p:sp>
      <p:sp>
        <p:nvSpPr>
          <p:cNvPr id="43" name="Rectangle: Rounded Corners 42">
            <a:extLst>
              <a:ext uri="{FF2B5EF4-FFF2-40B4-BE49-F238E27FC236}">
                <a16:creationId xmlns:a16="http://schemas.microsoft.com/office/drawing/2014/main" id="{C9CEE574-F208-6EC1-ECE5-4A6D01F36F65}"/>
              </a:ext>
            </a:extLst>
          </p:cNvPr>
          <p:cNvSpPr/>
          <p:nvPr/>
        </p:nvSpPr>
        <p:spPr>
          <a:xfrm>
            <a:off x="7527411" y="2586166"/>
            <a:ext cx="1741933" cy="4588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Arial" panose="020B0604020202020204"/>
                <a:ea typeface="+mn-ea"/>
                <a:cs typeface="+mn-cs"/>
              </a:rPr>
              <a:t>Sodium and water  reabsorption</a:t>
            </a:r>
          </a:p>
        </p:txBody>
      </p:sp>
      <p:sp>
        <p:nvSpPr>
          <p:cNvPr id="50" name="Rectangle: Rounded Corners 49">
            <a:extLst>
              <a:ext uri="{FF2B5EF4-FFF2-40B4-BE49-F238E27FC236}">
                <a16:creationId xmlns:a16="http://schemas.microsoft.com/office/drawing/2014/main" id="{8B71EC4A-38DA-6C71-19D1-B0A4A56D3D08}"/>
              </a:ext>
            </a:extLst>
          </p:cNvPr>
          <p:cNvSpPr/>
          <p:nvPr/>
        </p:nvSpPr>
        <p:spPr>
          <a:xfrm>
            <a:off x="2805035" y="3107531"/>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 II</a:t>
            </a:r>
          </a:p>
        </p:txBody>
      </p:sp>
      <p:cxnSp>
        <p:nvCxnSpPr>
          <p:cNvPr id="51" name="Connector: Elbow 50">
            <a:extLst>
              <a:ext uri="{FF2B5EF4-FFF2-40B4-BE49-F238E27FC236}">
                <a16:creationId xmlns:a16="http://schemas.microsoft.com/office/drawing/2014/main" id="{AE31909B-E52C-6E8A-CE5F-A44133C68CF6}"/>
              </a:ext>
            </a:extLst>
          </p:cNvPr>
          <p:cNvCxnSpPr>
            <a:cxnSpLocks/>
          </p:cNvCxnSpPr>
          <p:nvPr/>
        </p:nvCxnSpPr>
        <p:spPr>
          <a:xfrm rot="10800000" flipV="1">
            <a:off x="6557026" y="3045187"/>
            <a:ext cx="2321154" cy="1099339"/>
          </a:xfrm>
          <a:prstGeom prst="bentConnector3">
            <a:avLst>
              <a:gd name="adj1" fmla="val -31"/>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9E38CF-9450-3904-4D7B-E8024871A5BF}"/>
              </a:ext>
            </a:extLst>
          </p:cNvPr>
          <p:cNvCxnSpPr>
            <a:cxnSpLocks/>
          </p:cNvCxnSpPr>
          <p:nvPr/>
        </p:nvCxnSpPr>
        <p:spPr>
          <a:xfrm>
            <a:off x="6566248" y="4031678"/>
            <a:ext cx="0" cy="123728"/>
          </a:xfrm>
          <a:prstGeom prst="line">
            <a:avLst/>
          </a:prstGeom>
          <a:ln w="25400">
            <a:solidFill>
              <a:schemeClr val="accent3"/>
            </a:solidFill>
            <a:head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62">
            <a:extLst>
              <a:ext uri="{FF2B5EF4-FFF2-40B4-BE49-F238E27FC236}">
                <a16:creationId xmlns:a16="http://schemas.microsoft.com/office/drawing/2014/main" id="{B3F8EDEA-B8CF-4CDA-1D6C-7F04257EAAA0}"/>
              </a:ext>
            </a:extLst>
          </p:cNvPr>
          <p:cNvCxnSpPr>
            <a:cxnSpLocks/>
          </p:cNvCxnSpPr>
          <p:nvPr/>
        </p:nvCxnSpPr>
        <p:spPr>
          <a:xfrm rot="10800000" flipV="1">
            <a:off x="6566249" y="3834357"/>
            <a:ext cx="907906" cy="179884"/>
          </a:xfrm>
          <a:prstGeom prst="bentConnector3">
            <a:avLst>
              <a:gd name="adj1" fmla="val 100295"/>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ACCEEB86-0BEB-EE08-EC03-FB1488C9DF5A}"/>
              </a:ext>
            </a:extLst>
          </p:cNvPr>
          <p:cNvSpPr/>
          <p:nvPr/>
        </p:nvSpPr>
        <p:spPr>
          <a:xfrm>
            <a:off x="7443245" y="3631570"/>
            <a:ext cx="1320246" cy="389374"/>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IN" sz="1400" b="1" i="0" u="none" strike="noStrike" kern="1200" cap="none" spc="0" normalizeH="0" baseline="0" noProof="0">
                <a:ln>
                  <a:noFill/>
                </a:ln>
                <a:solidFill>
                  <a:schemeClr val="bg1"/>
                </a:solidFill>
                <a:effectLst/>
                <a:uLnTx/>
                <a:uFillTx/>
                <a:latin typeface="Arial" panose="020B0604020202020204"/>
                <a:ea typeface="+mn-ea"/>
                <a:cs typeface="+mn-cs"/>
              </a:rPr>
              <a:t>Aldosterone</a:t>
            </a:r>
          </a:p>
        </p:txBody>
      </p:sp>
      <p:sp>
        <p:nvSpPr>
          <p:cNvPr id="55" name="Rectangle: Rounded Corners 54">
            <a:extLst>
              <a:ext uri="{FF2B5EF4-FFF2-40B4-BE49-F238E27FC236}">
                <a16:creationId xmlns:a16="http://schemas.microsoft.com/office/drawing/2014/main" id="{4B292D43-8110-B075-CE15-6703DF9E6139}"/>
              </a:ext>
            </a:extLst>
          </p:cNvPr>
          <p:cNvSpPr/>
          <p:nvPr/>
        </p:nvSpPr>
        <p:spPr>
          <a:xfrm>
            <a:off x="2812655" y="4225541"/>
            <a:ext cx="1741933" cy="389374"/>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a:ln>
                  <a:noFill/>
                </a:ln>
                <a:solidFill>
                  <a:srgbClr val="000000"/>
                </a:solidFill>
                <a:effectLst/>
                <a:uLnTx/>
                <a:uFillTx/>
                <a:latin typeface="Arial" panose="020B0604020202020204"/>
                <a:ea typeface="+mn-ea"/>
                <a:cs typeface="+mn-cs"/>
              </a:rPr>
              <a:t>Angiotensin I</a:t>
            </a:r>
          </a:p>
        </p:txBody>
      </p:sp>
      <p:cxnSp>
        <p:nvCxnSpPr>
          <p:cNvPr id="57" name="Straight Arrow Connector 56">
            <a:extLst>
              <a:ext uri="{FF2B5EF4-FFF2-40B4-BE49-F238E27FC236}">
                <a16:creationId xmlns:a16="http://schemas.microsoft.com/office/drawing/2014/main" id="{921D41FB-F05A-5607-2755-E5B02D447286}"/>
              </a:ext>
            </a:extLst>
          </p:cNvPr>
          <p:cNvCxnSpPr>
            <a:cxnSpLocks/>
          </p:cNvCxnSpPr>
          <p:nvPr/>
        </p:nvCxnSpPr>
        <p:spPr>
          <a:xfrm flipV="1">
            <a:off x="7573765" y="3705173"/>
            <a:ext cx="0" cy="1866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E87643E-CDB3-0181-4D2E-BA6E9EF780A5}"/>
              </a:ext>
            </a:extLst>
          </p:cNvPr>
          <p:cNvCxnSpPr>
            <a:cxnSpLocks/>
          </p:cNvCxnSpPr>
          <p:nvPr/>
        </p:nvCxnSpPr>
        <p:spPr>
          <a:xfrm flipV="1">
            <a:off x="3677965" y="3500733"/>
            <a:ext cx="0" cy="73152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E86DF9F-89BA-F475-E09D-32694B6778D7}"/>
              </a:ext>
            </a:extLst>
          </p:cNvPr>
          <p:cNvCxnSpPr>
            <a:cxnSpLocks/>
          </p:cNvCxnSpPr>
          <p:nvPr/>
        </p:nvCxnSpPr>
        <p:spPr>
          <a:xfrm flipH="1" flipV="1">
            <a:off x="3676001" y="4619520"/>
            <a:ext cx="2096" cy="73152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B13128A-3ACE-4C66-2AA0-CB4C18F00809}"/>
              </a:ext>
            </a:extLst>
          </p:cNvPr>
          <p:cNvCxnSpPr>
            <a:cxnSpLocks/>
          </p:cNvCxnSpPr>
          <p:nvPr/>
        </p:nvCxnSpPr>
        <p:spPr>
          <a:xfrm>
            <a:off x="3049247" y="3184768"/>
            <a:ext cx="0" cy="215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A73300E-A772-D986-E97D-81E5259F0B05}"/>
              </a:ext>
            </a:extLst>
          </p:cNvPr>
          <p:cNvCxnSpPr>
            <a:cxnSpLocks/>
          </p:cNvCxnSpPr>
          <p:nvPr/>
        </p:nvCxnSpPr>
        <p:spPr>
          <a:xfrm>
            <a:off x="4606289" y="4877667"/>
            <a:ext cx="0" cy="21522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97E91B1-38A1-E8F8-BC7E-ECBDF0EE5250}"/>
              </a:ext>
            </a:extLst>
          </p:cNvPr>
          <p:cNvCxnSpPr>
            <a:cxnSpLocks/>
          </p:cNvCxnSpPr>
          <p:nvPr/>
        </p:nvCxnSpPr>
        <p:spPr>
          <a:xfrm flipH="1">
            <a:off x="5461875" y="4985280"/>
            <a:ext cx="57007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364F60-88DD-C839-23D1-6E3592285080}"/>
              </a:ext>
            </a:extLst>
          </p:cNvPr>
          <p:cNvCxnSpPr>
            <a:cxnSpLocks/>
          </p:cNvCxnSpPr>
          <p:nvPr/>
        </p:nvCxnSpPr>
        <p:spPr>
          <a:xfrm>
            <a:off x="4836760" y="5641330"/>
            <a:ext cx="0" cy="2152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DFDB698C-7D9B-A277-9171-6EE343F5EF5F}"/>
              </a:ext>
            </a:extLst>
          </p:cNvPr>
          <p:cNvSpPr/>
          <p:nvPr/>
        </p:nvSpPr>
        <p:spPr>
          <a:xfrm>
            <a:off x="2126870" y="2996056"/>
            <a:ext cx="3335005" cy="2860501"/>
          </a:xfrm>
          <a:prstGeom prst="roundRect">
            <a:avLst>
              <a:gd name="adj" fmla="val 2098"/>
            </a:avLst>
          </a:prstGeom>
          <a:solidFill>
            <a:schemeClr val="bg1">
              <a:alpha val="60000"/>
            </a:schemeClr>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A288711A-8887-C5DC-C1DE-BC5AAF31E7AF}"/>
              </a:ext>
            </a:extLst>
          </p:cNvPr>
          <p:cNvSpPr/>
          <p:nvPr/>
        </p:nvSpPr>
        <p:spPr>
          <a:xfrm>
            <a:off x="2126870" y="2586166"/>
            <a:ext cx="3335005" cy="455124"/>
          </a:xfrm>
          <a:prstGeom prst="roundRect">
            <a:avLst>
              <a:gd name="adj" fmla="val 6023"/>
            </a:avLst>
          </a:prstGeom>
          <a:solidFill>
            <a:schemeClr val="accent5">
              <a:lumMod val="75000"/>
            </a:schemeClr>
          </a:solidFill>
          <a:ln w="127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11859429-B2D0-A352-A150-D5A1F55FF46B}"/>
              </a:ext>
            </a:extLst>
          </p:cNvPr>
          <p:cNvSpPr txBox="1"/>
          <p:nvPr/>
        </p:nvSpPr>
        <p:spPr>
          <a:xfrm>
            <a:off x="2391351" y="2712888"/>
            <a:ext cx="2806041" cy="205184"/>
          </a:xfrm>
          <a:prstGeom prst="rect">
            <a:avLst/>
          </a:prstGeom>
          <a:solidFill>
            <a:schemeClr val="accent5">
              <a:lumMod val="75000"/>
            </a:schemeClr>
          </a:solidFill>
        </p:spPr>
        <p:txBody>
          <a:bodyPr wrap="square" lIns="0" tIns="0" rIns="0" bIns="0">
            <a:spAutoFit/>
          </a:bodyPr>
          <a:lstStyle/>
          <a:p>
            <a:pPr marL="0" marR="0" lvl="0" indent="0" algn="ctr" defTabSz="914400" rtl="0" eaLnBrk="1" fontAlgn="auto" latinLnBrk="0" hangingPunct="1">
              <a:lnSpc>
                <a:spcPts val="1600"/>
              </a:lnSpc>
              <a:spcBef>
                <a:spcPts val="0"/>
              </a:spcBef>
              <a:spcAft>
                <a:spcPts val="180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RAS suppression</a:t>
            </a:r>
            <a:r>
              <a:rPr kumimoji="0" lang="en-GB" sz="1400" b="1" i="0" u="none" strike="noStrike" kern="1200" cap="none" spc="0" normalizeH="0" baseline="30000" noProof="0">
                <a:ln>
                  <a:noFill/>
                </a:ln>
                <a:solidFill>
                  <a:srgbClr val="FFFFFF"/>
                </a:solidFill>
                <a:effectLst/>
                <a:uLnTx/>
                <a:uFillTx/>
                <a:latin typeface="Arial" panose="020B0604020202020204"/>
                <a:ea typeface="+mn-ea"/>
                <a:cs typeface="+mn-cs"/>
              </a:rPr>
              <a:t>3</a:t>
            </a:r>
            <a:endParaRPr kumimoji="0" lang="en-US" sz="14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FBB5999E-1065-3C43-8CA6-DA2A49DE99E8}"/>
              </a:ext>
            </a:extLst>
          </p:cNvPr>
          <p:cNvSpPr/>
          <p:nvPr/>
        </p:nvSpPr>
        <p:spPr>
          <a:xfrm>
            <a:off x="456027" y="1283330"/>
            <a:ext cx="11292032" cy="578986"/>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Aldosterone dysregulation is abnormal aldosterone production despite low renin </a:t>
            </a:r>
          </a:p>
          <a:p>
            <a:pPr algn="ctr"/>
            <a:r>
              <a:rPr lang="en-US" b="1">
                <a:solidFill>
                  <a:schemeClr val="bg1"/>
                </a:solidFill>
              </a:rPr>
              <a:t>and high sodium balance</a:t>
            </a:r>
            <a:r>
              <a:rPr kumimoji="0" lang="en-US" sz="1800" b="0" i="0" u="none" strike="noStrike" kern="1200" cap="none" spc="0" normalizeH="0" baseline="30000" noProof="0">
                <a:ln>
                  <a:noFill/>
                </a:ln>
                <a:solidFill>
                  <a:srgbClr val="FFFFFF"/>
                </a:solidFill>
                <a:effectLst/>
                <a:uLnTx/>
                <a:uFillTx/>
                <a:latin typeface="Arial" panose="020B0604020202020204"/>
                <a:ea typeface="+mn-ea"/>
                <a:cs typeface="+mn-cs"/>
              </a:rPr>
              <a:t>1-3,a,b</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hlinkClick r:id="rId4" action="ppaction://hlinksldjump"/>
            <a:extLst>
              <a:ext uri="{FF2B5EF4-FFF2-40B4-BE49-F238E27FC236}">
                <a16:creationId xmlns:a16="http://schemas.microsoft.com/office/drawing/2014/main" id="{7152F7F6-AA0F-37F8-705A-E9C8560AC020}"/>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6923633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EACD-58C1-0A09-BE35-9C607F8932CC}"/>
              </a:ext>
            </a:extLst>
          </p:cNvPr>
          <p:cNvSpPr>
            <a:spLocks noGrp="1"/>
          </p:cNvSpPr>
          <p:nvPr>
            <p:ph type="title"/>
          </p:nvPr>
        </p:nvSpPr>
        <p:spPr/>
        <p:txBody>
          <a:bodyPr>
            <a:noAutofit/>
          </a:bodyPr>
          <a:lstStyle/>
          <a:p>
            <a:r>
              <a:rPr lang="en-US" sz="2500"/>
              <a:t>Higher Levels of Aldosterone are Positively Correlated with </a:t>
            </a:r>
            <a:br>
              <a:rPr lang="en-US" sz="2500"/>
            </a:br>
            <a:r>
              <a:rPr lang="en-US" sz="2500"/>
              <a:t>Increases in BP</a:t>
            </a:r>
          </a:p>
        </p:txBody>
      </p:sp>
      <p:sp>
        <p:nvSpPr>
          <p:cNvPr id="3" name="Slide Number Placeholder 2">
            <a:extLst>
              <a:ext uri="{FF2B5EF4-FFF2-40B4-BE49-F238E27FC236}">
                <a16:creationId xmlns:a16="http://schemas.microsoft.com/office/drawing/2014/main" id="{73EA22AE-542C-4253-2A00-D21A9BD1D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522932C3-6A70-04A7-DEB2-058880080201}"/>
              </a:ext>
            </a:extLst>
          </p:cNvPr>
          <p:cNvSpPr/>
          <p:nvPr/>
        </p:nvSpPr>
        <p:spPr>
          <a:xfrm flipH="1">
            <a:off x="443364" y="1745129"/>
            <a:ext cx="11277598" cy="4080426"/>
          </a:xfrm>
          <a:prstGeom prst="rect">
            <a:avLst/>
          </a:prstGeom>
          <a:solidFill>
            <a:schemeClr val="bg1"/>
          </a:solidFill>
          <a:ln>
            <a:solidFill>
              <a:schemeClr val="bg1">
                <a:lumMod val="85000"/>
              </a:schemeClr>
            </a:solidFill>
          </a:ln>
          <a:effectLst>
            <a:outerShdw blurRad="635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 Placeholder 4">
            <a:extLst>
              <a:ext uri="{FF2B5EF4-FFF2-40B4-BE49-F238E27FC236}">
                <a16:creationId xmlns:a16="http://schemas.microsoft.com/office/drawing/2014/main" id="{AD049014-A3B3-C7ED-0928-E1F53A26001E}"/>
              </a:ext>
            </a:extLst>
          </p:cNvPr>
          <p:cNvSpPr>
            <a:spLocks noGrp="1"/>
          </p:cNvSpPr>
          <p:nvPr>
            <p:ph type="body" sz="quarter" idx="13"/>
          </p:nvPr>
        </p:nvSpPr>
        <p:spPr>
          <a:xfrm>
            <a:off x="457199" y="5852160"/>
            <a:ext cx="11263763" cy="1005840"/>
          </a:xfrm>
        </p:spPr>
        <p:txBody>
          <a:bodyPr>
            <a:normAutofit/>
          </a:bodyPr>
          <a:lstStyle/>
          <a:p>
            <a:r>
              <a:rPr lang="en-IN" sz="1000" baseline="30000"/>
              <a:t>a</a:t>
            </a:r>
            <a:r>
              <a:rPr lang="en-US" sz="1000"/>
              <a:t>Study included 948 US adults (46 to 88 years of age) from the multicenter longitudinal cohort Multi-Ethnic Study of Atherosclerosis (MESA), recruited between July 2000 and August 2002, with follow-up through July 2015. Participants had measurements of serum aldosterone collected and had not taken antihypertensive medications. Results displayed represent the cohort of 700 participants who had follow-up coronary computed tomography scans;</a:t>
            </a:r>
            <a:r>
              <a:rPr lang="en-IN" sz="1000" baseline="30000"/>
              <a:t> </a:t>
            </a:r>
            <a:r>
              <a:rPr lang="en-IN" sz="1000" baseline="30000" err="1"/>
              <a:t>b</a:t>
            </a:r>
            <a:r>
              <a:rPr lang="en-IN" sz="1000" err="1"/>
              <a:t>Adjusted</a:t>
            </a:r>
            <a:r>
              <a:rPr lang="en-IN" sz="1000"/>
              <a:t> for age, sex, CAC at exam 2 or 3, race, education, insurance status, income, smoking status, alcohol intake, </a:t>
            </a:r>
            <a:br>
              <a:rPr lang="en-IN" sz="1000"/>
            </a:br>
            <a:r>
              <a:rPr lang="en-IN" sz="1000"/>
              <a:t>physical activity, statin prescription, BMI, LDL, serum and urinary potassium, serum and urinary sodium, and plasma renin activity. </a:t>
            </a:r>
          </a:p>
          <a:p>
            <a:r>
              <a:rPr lang="en-US" sz="1000"/>
              <a:t>BMI = body mass index; BP = blood pressure; CAC = coronary artery calcium; DBP  = diastolic blood pressure; LDL = low-density lipoprotein; SBP = systolic blood pressure; US = United States.</a:t>
            </a:r>
            <a:endParaRPr lang="en-IN" sz="1000"/>
          </a:p>
          <a:p>
            <a:r>
              <a:rPr lang="en-US">
                <a:latin typeface="+mn-lt"/>
              </a:rPr>
              <a:t>Inoue K et al. Article and online supplement. </a:t>
            </a:r>
            <a:r>
              <a:rPr lang="en-US" i="1">
                <a:latin typeface="+mn-lt"/>
              </a:rPr>
              <a:t>Hypertension. </a:t>
            </a:r>
            <a:r>
              <a:rPr lang="en-US">
                <a:latin typeface="+mn-lt"/>
              </a:rPr>
              <a:t>2020;76(1):113-120.</a:t>
            </a:r>
            <a:endParaRPr lang="en-US"/>
          </a:p>
        </p:txBody>
      </p:sp>
      <p:grpSp>
        <p:nvGrpSpPr>
          <p:cNvPr id="7" name="Group 6">
            <a:extLst>
              <a:ext uri="{FF2B5EF4-FFF2-40B4-BE49-F238E27FC236}">
                <a16:creationId xmlns:a16="http://schemas.microsoft.com/office/drawing/2014/main" id="{0584F8BC-B642-53A9-4C89-914ADE70B7B5}"/>
              </a:ext>
            </a:extLst>
          </p:cNvPr>
          <p:cNvGrpSpPr/>
          <p:nvPr/>
        </p:nvGrpSpPr>
        <p:grpSpPr>
          <a:xfrm>
            <a:off x="1451760" y="2181608"/>
            <a:ext cx="9260806" cy="3232927"/>
            <a:chOff x="1465597" y="2180489"/>
            <a:chExt cx="9260806" cy="3232927"/>
          </a:xfrm>
        </p:grpSpPr>
        <p:grpSp>
          <p:nvGrpSpPr>
            <p:cNvPr id="8" name="Group 7">
              <a:extLst>
                <a:ext uri="{FF2B5EF4-FFF2-40B4-BE49-F238E27FC236}">
                  <a16:creationId xmlns:a16="http://schemas.microsoft.com/office/drawing/2014/main" id="{5E4531FE-1606-E753-0E96-C20B8FB53291}"/>
                </a:ext>
              </a:extLst>
            </p:cNvPr>
            <p:cNvGrpSpPr/>
            <p:nvPr/>
          </p:nvGrpSpPr>
          <p:grpSpPr>
            <a:xfrm>
              <a:off x="1465597" y="2180489"/>
              <a:ext cx="4129976" cy="3232927"/>
              <a:chOff x="2001278" y="2266589"/>
              <a:chExt cx="4032324" cy="3156486"/>
            </a:xfrm>
          </p:grpSpPr>
          <p:grpSp>
            <p:nvGrpSpPr>
              <p:cNvPr id="43" name="Group 42">
                <a:extLst>
                  <a:ext uri="{FF2B5EF4-FFF2-40B4-BE49-F238E27FC236}">
                    <a16:creationId xmlns:a16="http://schemas.microsoft.com/office/drawing/2014/main" id="{32B60B7F-0016-B7EC-D7F3-DC6A5D6033F8}"/>
                  </a:ext>
                </a:extLst>
              </p:cNvPr>
              <p:cNvGrpSpPr>
                <a:grpSpLocks/>
              </p:cNvGrpSpPr>
              <p:nvPr/>
            </p:nvGrpSpPr>
            <p:grpSpPr>
              <a:xfrm>
                <a:off x="2001278" y="2266589"/>
                <a:ext cx="4032324" cy="3156486"/>
                <a:chOff x="2001278" y="2266589"/>
                <a:chExt cx="4032324" cy="3156486"/>
              </a:xfrm>
            </p:grpSpPr>
            <p:sp>
              <p:nvSpPr>
                <p:cNvPr id="47" name="Rectangle 5">
                  <a:extLst>
                    <a:ext uri="{FF2B5EF4-FFF2-40B4-BE49-F238E27FC236}">
                      <a16:creationId xmlns:a16="http://schemas.microsoft.com/office/drawing/2014/main" id="{828AB089-F27C-D87F-A9DD-2194BD64082D}"/>
                    </a:ext>
                  </a:extLst>
                </p:cNvPr>
                <p:cNvSpPr>
                  <a:spLocks/>
                </p:cNvSpPr>
                <p:nvPr/>
              </p:nvSpPr>
              <p:spPr>
                <a:xfrm>
                  <a:off x="2628265" y="2507137"/>
                  <a:ext cx="3299460" cy="2412208"/>
                </a:xfrm>
                <a:custGeom>
                  <a:avLst/>
                  <a:gdLst>
                    <a:gd name="connsiteX0" fmla="*/ 0 w 3299460"/>
                    <a:gd name="connsiteY0" fmla="*/ 0 h 2255520"/>
                    <a:gd name="connsiteX1" fmla="*/ 3299460 w 3299460"/>
                    <a:gd name="connsiteY1" fmla="*/ 0 h 2255520"/>
                    <a:gd name="connsiteX2" fmla="*/ 3299460 w 3299460"/>
                    <a:gd name="connsiteY2" fmla="*/ 2255520 h 2255520"/>
                    <a:gd name="connsiteX3" fmla="*/ 0 w 3299460"/>
                    <a:gd name="connsiteY3" fmla="*/ 2255520 h 2255520"/>
                    <a:gd name="connsiteX4" fmla="*/ 0 w 3299460"/>
                    <a:gd name="connsiteY4" fmla="*/ 0 h 2255520"/>
                    <a:gd name="connsiteX0" fmla="*/ 3299460 w 3390900"/>
                    <a:gd name="connsiteY0" fmla="*/ 0 h 2255520"/>
                    <a:gd name="connsiteX1" fmla="*/ 3299460 w 3390900"/>
                    <a:gd name="connsiteY1" fmla="*/ 2255520 h 2255520"/>
                    <a:gd name="connsiteX2" fmla="*/ 0 w 3390900"/>
                    <a:gd name="connsiteY2" fmla="*/ 2255520 h 2255520"/>
                    <a:gd name="connsiteX3" fmla="*/ 0 w 3390900"/>
                    <a:gd name="connsiteY3" fmla="*/ 0 h 2255520"/>
                    <a:gd name="connsiteX4" fmla="*/ 3390900 w 3390900"/>
                    <a:gd name="connsiteY4" fmla="*/ 91440 h 2255520"/>
                    <a:gd name="connsiteX0" fmla="*/ 3299460 w 3299460"/>
                    <a:gd name="connsiteY0" fmla="*/ 0 h 2255520"/>
                    <a:gd name="connsiteX1" fmla="*/ 3299460 w 3299460"/>
                    <a:gd name="connsiteY1" fmla="*/ 2255520 h 2255520"/>
                    <a:gd name="connsiteX2" fmla="*/ 0 w 3299460"/>
                    <a:gd name="connsiteY2" fmla="*/ 2255520 h 2255520"/>
                    <a:gd name="connsiteX3" fmla="*/ 0 w 3299460"/>
                    <a:gd name="connsiteY3" fmla="*/ 0 h 2255520"/>
                    <a:gd name="connsiteX0" fmla="*/ 3299460 w 3299460"/>
                    <a:gd name="connsiteY0" fmla="*/ 2255520 h 2255520"/>
                    <a:gd name="connsiteX1" fmla="*/ 0 w 3299460"/>
                    <a:gd name="connsiteY1" fmla="*/ 2255520 h 2255520"/>
                    <a:gd name="connsiteX2" fmla="*/ 0 w 3299460"/>
                    <a:gd name="connsiteY2" fmla="*/ 0 h 2255520"/>
                  </a:gdLst>
                  <a:ahLst/>
                  <a:cxnLst>
                    <a:cxn ang="0">
                      <a:pos x="connsiteX0" y="connsiteY0"/>
                    </a:cxn>
                    <a:cxn ang="0">
                      <a:pos x="connsiteX1" y="connsiteY1"/>
                    </a:cxn>
                    <a:cxn ang="0">
                      <a:pos x="connsiteX2" y="connsiteY2"/>
                    </a:cxn>
                  </a:cxnLst>
                  <a:rect l="l" t="t" r="r" b="b"/>
                  <a:pathLst>
                    <a:path w="3299460" h="2255520">
                      <a:moveTo>
                        <a:pt x="3299460" y="2255520"/>
                      </a:moveTo>
                      <a:lnTo>
                        <a:pt x="0" y="2255520"/>
                      </a:lnTo>
                      <a:lnTo>
                        <a:pt x="0" y="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C32D4E44-63F2-FA22-8066-FC36D93940D3}"/>
                    </a:ext>
                  </a:extLst>
                </p:cNvPr>
                <p:cNvGrpSpPr>
                  <a:grpSpLocks/>
                </p:cNvGrpSpPr>
                <p:nvPr/>
              </p:nvGrpSpPr>
              <p:grpSpPr>
                <a:xfrm>
                  <a:off x="2562256" y="2666206"/>
                  <a:ext cx="64008" cy="2188390"/>
                  <a:chOff x="2562256" y="2666206"/>
                  <a:chExt cx="64008" cy="2188390"/>
                </a:xfrm>
              </p:grpSpPr>
              <p:cxnSp>
                <p:nvCxnSpPr>
                  <p:cNvPr id="70" name="Straight Connector 69">
                    <a:extLst>
                      <a:ext uri="{FF2B5EF4-FFF2-40B4-BE49-F238E27FC236}">
                        <a16:creationId xmlns:a16="http://schemas.microsoft.com/office/drawing/2014/main" id="{D910F43F-410A-E24D-608B-C21C4228F9A0}"/>
                      </a:ext>
                    </a:extLst>
                  </p:cNvPr>
                  <p:cNvCxnSpPr>
                    <a:cxnSpLocks/>
                  </p:cNvCxnSpPr>
                  <p:nvPr/>
                </p:nvCxnSpPr>
                <p:spPr>
                  <a:xfrm>
                    <a:off x="2562256" y="266620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8C612FF-7D2A-4A3D-2595-0C938239F72F}"/>
                      </a:ext>
                    </a:extLst>
                  </p:cNvPr>
                  <p:cNvCxnSpPr>
                    <a:cxnSpLocks/>
                  </p:cNvCxnSpPr>
                  <p:nvPr/>
                </p:nvCxnSpPr>
                <p:spPr>
                  <a:xfrm>
                    <a:off x="2562256" y="3213898"/>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277912-308E-A90C-ED10-1481B3C276BC}"/>
                      </a:ext>
                    </a:extLst>
                  </p:cNvPr>
                  <p:cNvCxnSpPr>
                    <a:cxnSpLocks/>
                  </p:cNvCxnSpPr>
                  <p:nvPr/>
                </p:nvCxnSpPr>
                <p:spPr>
                  <a:xfrm>
                    <a:off x="2562256" y="3759209"/>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6687DF8-88C4-3263-DA01-A5021739A34C}"/>
                      </a:ext>
                    </a:extLst>
                  </p:cNvPr>
                  <p:cNvCxnSpPr>
                    <a:cxnSpLocks/>
                  </p:cNvCxnSpPr>
                  <p:nvPr/>
                </p:nvCxnSpPr>
                <p:spPr>
                  <a:xfrm>
                    <a:off x="2562256" y="4306901"/>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697EA27-A158-8AAC-47A3-9B8DBF68D6EC}"/>
                      </a:ext>
                    </a:extLst>
                  </p:cNvPr>
                  <p:cNvCxnSpPr>
                    <a:cxnSpLocks/>
                  </p:cNvCxnSpPr>
                  <p:nvPr/>
                </p:nvCxnSpPr>
                <p:spPr>
                  <a:xfrm>
                    <a:off x="2562256" y="485459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A64D05CC-4088-ABAF-833A-E9A714F04ED2}"/>
                    </a:ext>
                  </a:extLst>
                </p:cNvPr>
                <p:cNvGrpSpPr>
                  <a:grpSpLocks/>
                </p:cNvGrpSpPr>
                <p:nvPr/>
              </p:nvGrpSpPr>
              <p:grpSpPr>
                <a:xfrm>
                  <a:off x="2693081" y="4914273"/>
                  <a:ext cx="3229813" cy="64008"/>
                  <a:chOff x="2693081" y="4914273"/>
                  <a:chExt cx="3229813" cy="64008"/>
                </a:xfrm>
              </p:grpSpPr>
              <p:cxnSp>
                <p:nvCxnSpPr>
                  <p:cNvPr id="65" name="Straight Connector 64">
                    <a:extLst>
                      <a:ext uri="{FF2B5EF4-FFF2-40B4-BE49-F238E27FC236}">
                        <a16:creationId xmlns:a16="http://schemas.microsoft.com/office/drawing/2014/main" id="{9FEECDCC-8EB6-9175-F508-2929B98D4CFB}"/>
                      </a:ext>
                    </a:extLst>
                  </p:cNvPr>
                  <p:cNvCxnSpPr>
                    <a:cxnSpLocks/>
                  </p:cNvCxnSpPr>
                  <p:nvPr/>
                </p:nvCxnSpPr>
                <p:spPr>
                  <a:xfrm rot="16200000">
                    <a:off x="2661077"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FB6942-8E97-A9AF-76A1-D8AB4499735C}"/>
                      </a:ext>
                    </a:extLst>
                  </p:cNvPr>
                  <p:cNvCxnSpPr>
                    <a:cxnSpLocks/>
                  </p:cNvCxnSpPr>
                  <p:nvPr/>
                </p:nvCxnSpPr>
                <p:spPr>
                  <a:xfrm rot="16200000">
                    <a:off x="3468530"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4EB97C4-D64B-2C79-58E1-F73E38067160}"/>
                      </a:ext>
                    </a:extLst>
                  </p:cNvPr>
                  <p:cNvCxnSpPr>
                    <a:cxnSpLocks/>
                  </p:cNvCxnSpPr>
                  <p:nvPr/>
                </p:nvCxnSpPr>
                <p:spPr>
                  <a:xfrm rot="16200000">
                    <a:off x="4275983"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E6688F-B22A-41CF-DCB6-9506F14B792A}"/>
                      </a:ext>
                    </a:extLst>
                  </p:cNvPr>
                  <p:cNvCxnSpPr>
                    <a:cxnSpLocks/>
                  </p:cNvCxnSpPr>
                  <p:nvPr/>
                </p:nvCxnSpPr>
                <p:spPr>
                  <a:xfrm rot="16200000">
                    <a:off x="5083436"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7050EE-A6C2-EC7D-3F22-13091AE382E4}"/>
                      </a:ext>
                    </a:extLst>
                  </p:cNvPr>
                  <p:cNvCxnSpPr>
                    <a:cxnSpLocks/>
                  </p:cNvCxnSpPr>
                  <p:nvPr/>
                </p:nvCxnSpPr>
                <p:spPr>
                  <a:xfrm rot="16200000">
                    <a:off x="5890890"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9F01CB5F-870D-4B70-A9C0-D57FEA054A64}"/>
                    </a:ext>
                  </a:extLst>
                </p:cNvPr>
                <p:cNvSpPr txBox="1">
                  <a:spLocks/>
                </p:cNvSpPr>
                <p:nvPr/>
              </p:nvSpPr>
              <p:spPr>
                <a:xfrm rot="16200000">
                  <a:off x="1213152" y="3591421"/>
                  <a:ext cx="1760918" cy="18466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SBP, mm Hg</a:t>
                  </a:r>
                </a:p>
              </p:txBody>
            </p:sp>
            <p:grpSp>
              <p:nvGrpSpPr>
                <p:cNvPr id="51" name="Group 50">
                  <a:extLst>
                    <a:ext uri="{FF2B5EF4-FFF2-40B4-BE49-F238E27FC236}">
                      <a16:creationId xmlns:a16="http://schemas.microsoft.com/office/drawing/2014/main" id="{AB324F8D-6B8E-0579-0620-2FFAEB806942}"/>
                    </a:ext>
                  </a:extLst>
                </p:cNvPr>
                <p:cNvGrpSpPr>
                  <a:grpSpLocks/>
                </p:cNvGrpSpPr>
                <p:nvPr/>
              </p:nvGrpSpPr>
              <p:grpSpPr>
                <a:xfrm>
                  <a:off x="2281246" y="2598506"/>
                  <a:ext cx="220955" cy="2335136"/>
                  <a:chOff x="2281246" y="2598506"/>
                  <a:chExt cx="220955" cy="2335136"/>
                </a:xfrm>
              </p:grpSpPr>
              <p:sp>
                <p:nvSpPr>
                  <p:cNvPr id="60" name="TextBox 59">
                    <a:extLst>
                      <a:ext uri="{FF2B5EF4-FFF2-40B4-BE49-F238E27FC236}">
                        <a16:creationId xmlns:a16="http://schemas.microsoft.com/office/drawing/2014/main" id="{D26A2A8D-F0C8-D90D-05A6-2A68C58EDCAA}"/>
                      </a:ext>
                    </a:extLst>
                  </p:cNvPr>
                  <p:cNvSpPr txBox="1">
                    <a:spLocks/>
                  </p:cNvSpPr>
                  <p:nvPr/>
                </p:nvSpPr>
                <p:spPr>
                  <a:xfrm>
                    <a:off x="2281246" y="2598506"/>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130</a:t>
                    </a:r>
                  </a:p>
                </p:txBody>
              </p:sp>
              <p:sp>
                <p:nvSpPr>
                  <p:cNvPr id="61" name="TextBox 60">
                    <a:extLst>
                      <a:ext uri="{FF2B5EF4-FFF2-40B4-BE49-F238E27FC236}">
                        <a16:creationId xmlns:a16="http://schemas.microsoft.com/office/drawing/2014/main" id="{AAF5422D-F3E9-B2FE-D76F-E79F3F18D22A}"/>
                      </a:ext>
                    </a:extLst>
                  </p:cNvPr>
                  <p:cNvSpPr txBox="1">
                    <a:spLocks/>
                  </p:cNvSpPr>
                  <p:nvPr/>
                </p:nvSpPr>
                <p:spPr>
                  <a:xfrm>
                    <a:off x="2281246" y="3141443"/>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125</a:t>
                    </a:r>
                  </a:p>
                </p:txBody>
              </p:sp>
              <p:sp>
                <p:nvSpPr>
                  <p:cNvPr id="62" name="TextBox 61">
                    <a:extLst>
                      <a:ext uri="{FF2B5EF4-FFF2-40B4-BE49-F238E27FC236}">
                        <a16:creationId xmlns:a16="http://schemas.microsoft.com/office/drawing/2014/main" id="{785CCD71-DF61-CBF3-BF18-1B4E9051DEF3}"/>
                      </a:ext>
                    </a:extLst>
                  </p:cNvPr>
                  <p:cNvSpPr txBox="1">
                    <a:spLocks/>
                  </p:cNvSpPr>
                  <p:nvPr/>
                </p:nvSpPr>
                <p:spPr>
                  <a:xfrm>
                    <a:off x="2281246" y="3679608"/>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120</a:t>
                    </a:r>
                  </a:p>
                </p:txBody>
              </p:sp>
              <p:sp>
                <p:nvSpPr>
                  <p:cNvPr id="63" name="TextBox 62">
                    <a:extLst>
                      <a:ext uri="{FF2B5EF4-FFF2-40B4-BE49-F238E27FC236}">
                        <a16:creationId xmlns:a16="http://schemas.microsoft.com/office/drawing/2014/main" id="{3B1D77C1-3451-5E3D-FA05-63D29FA15D03}"/>
                      </a:ext>
                    </a:extLst>
                  </p:cNvPr>
                  <p:cNvSpPr txBox="1">
                    <a:spLocks/>
                  </p:cNvSpPr>
                  <p:nvPr/>
                </p:nvSpPr>
                <p:spPr>
                  <a:xfrm>
                    <a:off x="2281246" y="4227300"/>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115</a:t>
                    </a:r>
                  </a:p>
                </p:txBody>
              </p:sp>
              <p:sp>
                <p:nvSpPr>
                  <p:cNvPr id="64" name="TextBox 63">
                    <a:extLst>
                      <a:ext uri="{FF2B5EF4-FFF2-40B4-BE49-F238E27FC236}">
                        <a16:creationId xmlns:a16="http://schemas.microsoft.com/office/drawing/2014/main" id="{A3DC2EAC-E7DE-7B54-3B55-6C7627BD0093}"/>
                      </a:ext>
                    </a:extLst>
                  </p:cNvPr>
                  <p:cNvSpPr txBox="1">
                    <a:spLocks/>
                  </p:cNvSpPr>
                  <p:nvPr/>
                </p:nvSpPr>
                <p:spPr>
                  <a:xfrm>
                    <a:off x="2281246" y="4779754"/>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110</a:t>
                    </a:r>
                  </a:p>
                </p:txBody>
              </p:sp>
            </p:grpSp>
            <p:grpSp>
              <p:nvGrpSpPr>
                <p:cNvPr id="52" name="Group 51">
                  <a:extLst>
                    <a:ext uri="{FF2B5EF4-FFF2-40B4-BE49-F238E27FC236}">
                      <a16:creationId xmlns:a16="http://schemas.microsoft.com/office/drawing/2014/main" id="{99B664DB-FFE2-AE6A-67B7-922FF44A9725}"/>
                    </a:ext>
                  </a:extLst>
                </p:cNvPr>
                <p:cNvGrpSpPr>
                  <a:grpSpLocks/>
                </p:cNvGrpSpPr>
                <p:nvPr/>
              </p:nvGrpSpPr>
              <p:grpSpPr>
                <a:xfrm>
                  <a:off x="2583667" y="5003596"/>
                  <a:ext cx="3449935" cy="153888"/>
                  <a:chOff x="2583667" y="5003596"/>
                  <a:chExt cx="3449935" cy="153888"/>
                </a:xfrm>
              </p:grpSpPr>
              <p:sp>
                <p:nvSpPr>
                  <p:cNvPr id="55" name="TextBox 54">
                    <a:extLst>
                      <a:ext uri="{FF2B5EF4-FFF2-40B4-BE49-F238E27FC236}">
                        <a16:creationId xmlns:a16="http://schemas.microsoft.com/office/drawing/2014/main" id="{AB22A13B-0EAA-92BB-9F22-3AE69E3E6161}"/>
                      </a:ext>
                    </a:extLst>
                  </p:cNvPr>
                  <p:cNvSpPr txBox="1">
                    <a:spLocks/>
                  </p:cNvSpPr>
                  <p:nvPr/>
                </p:nvSpPr>
                <p:spPr>
                  <a:xfrm>
                    <a:off x="2583667"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56" name="TextBox 55">
                    <a:extLst>
                      <a:ext uri="{FF2B5EF4-FFF2-40B4-BE49-F238E27FC236}">
                        <a16:creationId xmlns:a16="http://schemas.microsoft.com/office/drawing/2014/main" id="{DA3B7C8F-E457-BDFF-B579-AF7F41FF8B98}"/>
                      </a:ext>
                    </a:extLst>
                  </p:cNvPr>
                  <p:cNvSpPr txBox="1">
                    <a:spLocks/>
                  </p:cNvSpPr>
                  <p:nvPr/>
                </p:nvSpPr>
                <p:spPr>
                  <a:xfrm>
                    <a:off x="3390916"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100</a:t>
                    </a:r>
                  </a:p>
                </p:txBody>
              </p:sp>
              <p:sp>
                <p:nvSpPr>
                  <p:cNvPr id="57" name="TextBox 56">
                    <a:extLst>
                      <a:ext uri="{FF2B5EF4-FFF2-40B4-BE49-F238E27FC236}">
                        <a16:creationId xmlns:a16="http://schemas.microsoft.com/office/drawing/2014/main" id="{A848680C-775B-0E20-386C-694835E056F1}"/>
                      </a:ext>
                    </a:extLst>
                  </p:cNvPr>
                  <p:cNvSpPr txBox="1">
                    <a:spLocks/>
                  </p:cNvSpPr>
                  <p:nvPr/>
                </p:nvSpPr>
                <p:spPr>
                  <a:xfrm>
                    <a:off x="4198159"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200</a:t>
                    </a:r>
                  </a:p>
                </p:txBody>
              </p:sp>
              <p:sp>
                <p:nvSpPr>
                  <p:cNvPr id="58" name="TextBox 57">
                    <a:extLst>
                      <a:ext uri="{FF2B5EF4-FFF2-40B4-BE49-F238E27FC236}">
                        <a16:creationId xmlns:a16="http://schemas.microsoft.com/office/drawing/2014/main" id="{1A6AA3B9-A581-D841-6236-6DBDCBEA8940}"/>
                      </a:ext>
                    </a:extLst>
                  </p:cNvPr>
                  <p:cNvSpPr txBox="1">
                    <a:spLocks/>
                  </p:cNvSpPr>
                  <p:nvPr/>
                </p:nvSpPr>
                <p:spPr>
                  <a:xfrm>
                    <a:off x="5005405"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300</a:t>
                    </a:r>
                  </a:p>
                </p:txBody>
              </p:sp>
              <p:sp>
                <p:nvSpPr>
                  <p:cNvPr id="59" name="TextBox 58">
                    <a:extLst>
                      <a:ext uri="{FF2B5EF4-FFF2-40B4-BE49-F238E27FC236}">
                        <a16:creationId xmlns:a16="http://schemas.microsoft.com/office/drawing/2014/main" id="{6FFFA58E-C660-B8CF-1FFB-96AC08CC0A7C}"/>
                      </a:ext>
                    </a:extLst>
                  </p:cNvPr>
                  <p:cNvSpPr txBox="1">
                    <a:spLocks/>
                  </p:cNvSpPr>
                  <p:nvPr/>
                </p:nvSpPr>
                <p:spPr>
                  <a:xfrm>
                    <a:off x="5812647"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400</a:t>
                    </a:r>
                  </a:p>
                </p:txBody>
              </p:sp>
            </p:grpSp>
            <p:sp>
              <p:nvSpPr>
                <p:cNvPr id="53" name="TextBox 52">
                  <a:extLst>
                    <a:ext uri="{FF2B5EF4-FFF2-40B4-BE49-F238E27FC236}">
                      <a16:creationId xmlns:a16="http://schemas.microsoft.com/office/drawing/2014/main" id="{68CDFF97-4DEC-1D17-C53F-1AB870DC1BE0}"/>
                    </a:ext>
                  </a:extLst>
                </p:cNvPr>
                <p:cNvSpPr txBox="1">
                  <a:spLocks/>
                </p:cNvSpPr>
                <p:nvPr/>
              </p:nvSpPr>
              <p:spPr>
                <a:xfrm>
                  <a:off x="2804622" y="5242775"/>
                  <a:ext cx="2974943" cy="18030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Serum Aldosterone Concentration, </a:t>
                  </a:r>
                  <a:r>
                    <a:rPr kumimoji="0" lang="en-IN" sz="1200" b="1" i="0" u="none" strike="noStrike" kern="1200" cap="none" spc="0" normalizeH="0" baseline="0" noProof="0" err="1">
                      <a:ln>
                        <a:noFill/>
                      </a:ln>
                      <a:solidFill>
                        <a:srgbClr val="000000"/>
                      </a:solidFill>
                      <a:effectLst/>
                      <a:uLnTx/>
                      <a:uFillTx/>
                      <a:latin typeface="Arial" panose="020B0604020202020204"/>
                      <a:ea typeface="+mn-ea"/>
                      <a:cs typeface="+mn-cs"/>
                    </a:rPr>
                    <a:t>pg</a:t>
                  </a: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/mL</a:t>
                  </a:r>
                </a:p>
              </p:txBody>
            </p:sp>
            <p:sp>
              <p:nvSpPr>
                <p:cNvPr id="54" name="TextBox 53">
                  <a:extLst>
                    <a:ext uri="{FF2B5EF4-FFF2-40B4-BE49-F238E27FC236}">
                      <a16:creationId xmlns:a16="http://schemas.microsoft.com/office/drawing/2014/main" id="{6F322B75-5BB8-E878-0DBA-69582D7CA3D9}"/>
                    </a:ext>
                  </a:extLst>
                </p:cNvPr>
                <p:cNvSpPr txBox="1">
                  <a:spLocks/>
                </p:cNvSpPr>
                <p:nvPr/>
              </p:nvSpPr>
              <p:spPr>
                <a:xfrm>
                  <a:off x="3484550" y="2266589"/>
                  <a:ext cx="1663951"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400" b="1" i="0" u="none" strike="noStrike" kern="1200" cap="none" spc="0" normalizeH="0" baseline="0" noProof="0">
                      <a:ln>
                        <a:noFill/>
                      </a:ln>
                      <a:solidFill>
                        <a:schemeClr val="accent1"/>
                      </a:solidFill>
                      <a:effectLst/>
                      <a:uLnTx/>
                      <a:uFillTx/>
                      <a:latin typeface="Arial" panose="020B0604020202020204"/>
                      <a:ea typeface="+mn-ea"/>
                      <a:cs typeface="+mn-cs"/>
                    </a:rPr>
                    <a:t>Systolic</a:t>
                  </a:r>
                </a:p>
              </p:txBody>
            </p:sp>
          </p:grpSp>
          <p:grpSp>
            <p:nvGrpSpPr>
              <p:cNvPr id="44" name="Group 43">
                <a:extLst>
                  <a:ext uri="{FF2B5EF4-FFF2-40B4-BE49-F238E27FC236}">
                    <a16:creationId xmlns:a16="http://schemas.microsoft.com/office/drawing/2014/main" id="{8B08718D-EDF2-107A-7119-6F4EB6424561}"/>
                  </a:ext>
                </a:extLst>
              </p:cNvPr>
              <p:cNvGrpSpPr/>
              <p:nvPr/>
            </p:nvGrpSpPr>
            <p:grpSpPr>
              <a:xfrm>
                <a:off x="2845104" y="2733355"/>
                <a:ext cx="3081160" cy="1759304"/>
                <a:chOff x="2845104" y="2733355"/>
                <a:chExt cx="3081160" cy="1759304"/>
              </a:xfrm>
            </p:grpSpPr>
            <p:sp>
              <p:nvSpPr>
                <p:cNvPr id="45" name="Rectangle 95">
                  <a:extLst>
                    <a:ext uri="{FF2B5EF4-FFF2-40B4-BE49-F238E27FC236}">
                      <a16:creationId xmlns:a16="http://schemas.microsoft.com/office/drawing/2014/main" id="{3ED455CE-F83B-FA41-FA56-EB14358D0441}"/>
                    </a:ext>
                  </a:extLst>
                </p:cNvPr>
                <p:cNvSpPr/>
                <p:nvPr/>
              </p:nvSpPr>
              <p:spPr>
                <a:xfrm>
                  <a:off x="2845104" y="2733355"/>
                  <a:ext cx="3081160" cy="1759304"/>
                </a:xfrm>
                <a:custGeom>
                  <a:avLst/>
                  <a:gdLst>
                    <a:gd name="connsiteX0" fmla="*/ 0 w 3107353"/>
                    <a:gd name="connsiteY0" fmla="*/ 0 h 906816"/>
                    <a:gd name="connsiteX1" fmla="*/ 3107353 w 3107353"/>
                    <a:gd name="connsiteY1" fmla="*/ 0 h 906816"/>
                    <a:gd name="connsiteX2" fmla="*/ 3107353 w 3107353"/>
                    <a:gd name="connsiteY2" fmla="*/ 906816 h 906816"/>
                    <a:gd name="connsiteX3" fmla="*/ 0 w 3107353"/>
                    <a:gd name="connsiteY3" fmla="*/ 906816 h 906816"/>
                    <a:gd name="connsiteX4" fmla="*/ 0 w 3107353"/>
                    <a:gd name="connsiteY4" fmla="*/ 0 h 906816"/>
                    <a:gd name="connsiteX0" fmla="*/ 0 w 3107353"/>
                    <a:gd name="connsiteY0" fmla="*/ 0 h 1199710"/>
                    <a:gd name="connsiteX1" fmla="*/ 3107353 w 3107353"/>
                    <a:gd name="connsiteY1" fmla="*/ 0 h 1199710"/>
                    <a:gd name="connsiteX2" fmla="*/ 3107353 w 3107353"/>
                    <a:gd name="connsiteY2" fmla="*/ 906816 h 1199710"/>
                    <a:gd name="connsiteX3" fmla="*/ 35719 w 3107353"/>
                    <a:gd name="connsiteY3" fmla="*/ 1199710 h 1199710"/>
                    <a:gd name="connsiteX4" fmla="*/ 0 w 3107353"/>
                    <a:gd name="connsiteY4" fmla="*/ 0 h 1199710"/>
                    <a:gd name="connsiteX0" fmla="*/ 0 w 3107353"/>
                    <a:gd name="connsiteY0" fmla="*/ 0 h 1197329"/>
                    <a:gd name="connsiteX1" fmla="*/ 3107353 w 3107353"/>
                    <a:gd name="connsiteY1" fmla="*/ 0 h 1197329"/>
                    <a:gd name="connsiteX2" fmla="*/ 3107353 w 3107353"/>
                    <a:gd name="connsiteY2" fmla="*/ 906816 h 1197329"/>
                    <a:gd name="connsiteX3" fmla="*/ 42863 w 3107353"/>
                    <a:gd name="connsiteY3" fmla="*/ 1197329 h 1197329"/>
                    <a:gd name="connsiteX4" fmla="*/ 0 w 3107353"/>
                    <a:gd name="connsiteY4" fmla="*/ 0 h 1197329"/>
                    <a:gd name="connsiteX0" fmla="*/ 0 w 3066872"/>
                    <a:gd name="connsiteY0" fmla="*/ 695325 h 1197329"/>
                    <a:gd name="connsiteX1" fmla="*/ 3066872 w 3066872"/>
                    <a:gd name="connsiteY1" fmla="*/ 0 h 1197329"/>
                    <a:gd name="connsiteX2" fmla="*/ 3066872 w 3066872"/>
                    <a:gd name="connsiteY2" fmla="*/ 906816 h 1197329"/>
                    <a:gd name="connsiteX3" fmla="*/ 2382 w 3066872"/>
                    <a:gd name="connsiteY3" fmla="*/ 1197329 h 1197329"/>
                    <a:gd name="connsiteX4" fmla="*/ 0 w 3066872"/>
                    <a:gd name="connsiteY4" fmla="*/ 695325 h 1197329"/>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1160"/>
                    <a:gd name="connsiteY0" fmla="*/ 1257300 h 1759304"/>
                    <a:gd name="connsiteX1" fmla="*/ 3081160 w 3081160"/>
                    <a:gd name="connsiteY1" fmla="*/ 0 h 1759304"/>
                    <a:gd name="connsiteX2" fmla="*/ 3070841 w 3081160"/>
                    <a:gd name="connsiteY2" fmla="*/ 972697 h 1759304"/>
                    <a:gd name="connsiteX3" fmla="*/ 2382 w 3081160"/>
                    <a:gd name="connsiteY3" fmla="*/ 1759304 h 1759304"/>
                    <a:gd name="connsiteX4" fmla="*/ 0 w 3081160"/>
                    <a:gd name="connsiteY4" fmla="*/ 1257300 h 175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60" h="1759304">
                      <a:moveTo>
                        <a:pt x="0" y="1257300"/>
                      </a:moveTo>
                      <a:cubicBezTo>
                        <a:pt x="1311216" y="1144588"/>
                        <a:pt x="1913613" y="565149"/>
                        <a:pt x="3081160" y="0"/>
                      </a:cubicBezTo>
                      <a:lnTo>
                        <a:pt x="3070841" y="972697"/>
                      </a:lnTo>
                      <a:cubicBezTo>
                        <a:pt x="1607491" y="1153143"/>
                        <a:pt x="1108545" y="1108958"/>
                        <a:pt x="2382" y="1759304"/>
                      </a:cubicBezTo>
                      <a:lnTo>
                        <a:pt x="0" y="1257300"/>
                      </a:lnTo>
                      <a:close/>
                    </a:path>
                  </a:pathLst>
                </a:custGeom>
                <a:solidFill>
                  <a:schemeClr val="accent1">
                    <a:lumMod val="60000"/>
                    <a:lumOff val="40000"/>
                    <a:alpha val="1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E1234551-B82A-59D5-B3B7-263DBDF1E78F}"/>
                    </a:ext>
                  </a:extLst>
                </p:cNvPr>
                <p:cNvCxnSpPr/>
                <p:nvPr/>
              </p:nvCxnSpPr>
              <p:spPr>
                <a:xfrm flipV="1">
                  <a:off x="2853485" y="3213898"/>
                  <a:ext cx="3069409" cy="1013402"/>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9A7AC03D-DC96-EFA3-17A9-D08D4D38570D}"/>
                </a:ext>
              </a:extLst>
            </p:cNvPr>
            <p:cNvGrpSpPr/>
            <p:nvPr/>
          </p:nvGrpSpPr>
          <p:grpSpPr>
            <a:xfrm>
              <a:off x="6615939" y="2180489"/>
              <a:ext cx="4110464" cy="3232927"/>
              <a:chOff x="6521843" y="2266589"/>
              <a:chExt cx="4013274" cy="3156486"/>
            </a:xfrm>
          </p:grpSpPr>
          <p:grpSp>
            <p:nvGrpSpPr>
              <p:cNvPr id="10" name="Group 9">
                <a:extLst>
                  <a:ext uri="{FF2B5EF4-FFF2-40B4-BE49-F238E27FC236}">
                    <a16:creationId xmlns:a16="http://schemas.microsoft.com/office/drawing/2014/main" id="{09EB7039-1F0E-3A14-4EF9-4E0A585549C8}"/>
                  </a:ext>
                </a:extLst>
              </p:cNvPr>
              <p:cNvGrpSpPr>
                <a:grpSpLocks/>
              </p:cNvGrpSpPr>
              <p:nvPr/>
            </p:nvGrpSpPr>
            <p:grpSpPr>
              <a:xfrm>
                <a:off x="6521843" y="2266589"/>
                <a:ext cx="4013274" cy="3156486"/>
                <a:chOff x="2020328" y="2266589"/>
                <a:chExt cx="4013274" cy="3156486"/>
              </a:xfrm>
            </p:grpSpPr>
            <p:sp>
              <p:nvSpPr>
                <p:cNvPr id="13" name="Rectangle 5">
                  <a:extLst>
                    <a:ext uri="{FF2B5EF4-FFF2-40B4-BE49-F238E27FC236}">
                      <a16:creationId xmlns:a16="http://schemas.microsoft.com/office/drawing/2014/main" id="{B7CF833C-EFC9-F494-5662-E347A559147A}"/>
                    </a:ext>
                  </a:extLst>
                </p:cNvPr>
                <p:cNvSpPr>
                  <a:spLocks/>
                </p:cNvSpPr>
                <p:nvPr/>
              </p:nvSpPr>
              <p:spPr>
                <a:xfrm>
                  <a:off x="2628265" y="2476376"/>
                  <a:ext cx="3299460" cy="2442969"/>
                </a:xfrm>
                <a:custGeom>
                  <a:avLst/>
                  <a:gdLst>
                    <a:gd name="connsiteX0" fmla="*/ 0 w 3299460"/>
                    <a:gd name="connsiteY0" fmla="*/ 0 h 2255520"/>
                    <a:gd name="connsiteX1" fmla="*/ 3299460 w 3299460"/>
                    <a:gd name="connsiteY1" fmla="*/ 0 h 2255520"/>
                    <a:gd name="connsiteX2" fmla="*/ 3299460 w 3299460"/>
                    <a:gd name="connsiteY2" fmla="*/ 2255520 h 2255520"/>
                    <a:gd name="connsiteX3" fmla="*/ 0 w 3299460"/>
                    <a:gd name="connsiteY3" fmla="*/ 2255520 h 2255520"/>
                    <a:gd name="connsiteX4" fmla="*/ 0 w 3299460"/>
                    <a:gd name="connsiteY4" fmla="*/ 0 h 2255520"/>
                    <a:gd name="connsiteX0" fmla="*/ 3299460 w 3390900"/>
                    <a:gd name="connsiteY0" fmla="*/ 0 h 2255520"/>
                    <a:gd name="connsiteX1" fmla="*/ 3299460 w 3390900"/>
                    <a:gd name="connsiteY1" fmla="*/ 2255520 h 2255520"/>
                    <a:gd name="connsiteX2" fmla="*/ 0 w 3390900"/>
                    <a:gd name="connsiteY2" fmla="*/ 2255520 h 2255520"/>
                    <a:gd name="connsiteX3" fmla="*/ 0 w 3390900"/>
                    <a:gd name="connsiteY3" fmla="*/ 0 h 2255520"/>
                    <a:gd name="connsiteX4" fmla="*/ 3390900 w 3390900"/>
                    <a:gd name="connsiteY4" fmla="*/ 91440 h 2255520"/>
                    <a:gd name="connsiteX0" fmla="*/ 3299460 w 3299460"/>
                    <a:gd name="connsiteY0" fmla="*/ 0 h 2255520"/>
                    <a:gd name="connsiteX1" fmla="*/ 3299460 w 3299460"/>
                    <a:gd name="connsiteY1" fmla="*/ 2255520 h 2255520"/>
                    <a:gd name="connsiteX2" fmla="*/ 0 w 3299460"/>
                    <a:gd name="connsiteY2" fmla="*/ 2255520 h 2255520"/>
                    <a:gd name="connsiteX3" fmla="*/ 0 w 3299460"/>
                    <a:gd name="connsiteY3" fmla="*/ 0 h 2255520"/>
                    <a:gd name="connsiteX0" fmla="*/ 3299460 w 3299460"/>
                    <a:gd name="connsiteY0" fmla="*/ 2255520 h 2255520"/>
                    <a:gd name="connsiteX1" fmla="*/ 0 w 3299460"/>
                    <a:gd name="connsiteY1" fmla="*/ 2255520 h 2255520"/>
                    <a:gd name="connsiteX2" fmla="*/ 0 w 3299460"/>
                    <a:gd name="connsiteY2" fmla="*/ 0 h 2255520"/>
                  </a:gdLst>
                  <a:ahLst/>
                  <a:cxnLst>
                    <a:cxn ang="0">
                      <a:pos x="connsiteX0" y="connsiteY0"/>
                    </a:cxn>
                    <a:cxn ang="0">
                      <a:pos x="connsiteX1" y="connsiteY1"/>
                    </a:cxn>
                    <a:cxn ang="0">
                      <a:pos x="connsiteX2" y="connsiteY2"/>
                    </a:cxn>
                  </a:cxnLst>
                  <a:rect l="l" t="t" r="r" b="b"/>
                  <a:pathLst>
                    <a:path w="3299460" h="2255520">
                      <a:moveTo>
                        <a:pt x="3299460" y="2255520"/>
                      </a:moveTo>
                      <a:lnTo>
                        <a:pt x="0" y="2255520"/>
                      </a:lnTo>
                      <a:lnTo>
                        <a:pt x="0" y="0"/>
                      </a:ln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7902A7A0-81BE-991D-EC01-46E99BBB6259}"/>
                    </a:ext>
                  </a:extLst>
                </p:cNvPr>
                <p:cNvGrpSpPr>
                  <a:grpSpLocks/>
                </p:cNvGrpSpPr>
                <p:nvPr/>
              </p:nvGrpSpPr>
              <p:grpSpPr>
                <a:xfrm>
                  <a:off x="2562256" y="2666206"/>
                  <a:ext cx="64008" cy="2188390"/>
                  <a:chOff x="2562256" y="2666206"/>
                  <a:chExt cx="64008" cy="2188390"/>
                </a:xfrm>
              </p:grpSpPr>
              <p:cxnSp>
                <p:nvCxnSpPr>
                  <p:cNvPr id="37" name="Straight Connector 36">
                    <a:extLst>
                      <a:ext uri="{FF2B5EF4-FFF2-40B4-BE49-F238E27FC236}">
                        <a16:creationId xmlns:a16="http://schemas.microsoft.com/office/drawing/2014/main" id="{A791EBCE-4416-3933-4BDD-438141D844BF}"/>
                      </a:ext>
                    </a:extLst>
                  </p:cNvPr>
                  <p:cNvCxnSpPr>
                    <a:cxnSpLocks/>
                  </p:cNvCxnSpPr>
                  <p:nvPr/>
                </p:nvCxnSpPr>
                <p:spPr>
                  <a:xfrm>
                    <a:off x="2562256" y="266620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6C7BCD-5D50-8FED-23FE-86C19EF95033}"/>
                      </a:ext>
                    </a:extLst>
                  </p:cNvPr>
                  <p:cNvCxnSpPr>
                    <a:cxnSpLocks/>
                  </p:cNvCxnSpPr>
                  <p:nvPr/>
                </p:nvCxnSpPr>
                <p:spPr>
                  <a:xfrm>
                    <a:off x="2562256" y="3102773"/>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F9781E-09ED-C184-0D52-9E13D1569787}"/>
                      </a:ext>
                    </a:extLst>
                  </p:cNvPr>
                  <p:cNvCxnSpPr>
                    <a:cxnSpLocks/>
                  </p:cNvCxnSpPr>
                  <p:nvPr/>
                </p:nvCxnSpPr>
                <p:spPr>
                  <a:xfrm>
                    <a:off x="2562256" y="3533784"/>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0464A5-2869-7173-9E73-248D538A9845}"/>
                      </a:ext>
                    </a:extLst>
                  </p:cNvPr>
                  <p:cNvCxnSpPr>
                    <a:cxnSpLocks/>
                  </p:cNvCxnSpPr>
                  <p:nvPr/>
                </p:nvCxnSpPr>
                <p:spPr>
                  <a:xfrm>
                    <a:off x="2562256" y="4408501"/>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1E21CD1-86FC-30F5-E684-63838B6A3FBB}"/>
                      </a:ext>
                    </a:extLst>
                  </p:cNvPr>
                  <p:cNvCxnSpPr>
                    <a:cxnSpLocks/>
                  </p:cNvCxnSpPr>
                  <p:nvPr/>
                </p:nvCxnSpPr>
                <p:spPr>
                  <a:xfrm>
                    <a:off x="2562256" y="485459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B01852E-077B-5675-4431-33612C2DD381}"/>
                      </a:ext>
                    </a:extLst>
                  </p:cNvPr>
                  <p:cNvCxnSpPr>
                    <a:cxnSpLocks/>
                  </p:cNvCxnSpPr>
                  <p:nvPr/>
                </p:nvCxnSpPr>
                <p:spPr>
                  <a:xfrm>
                    <a:off x="2562256" y="3973526"/>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363FCDD7-B69C-3EB8-489B-B9FAB4204DAB}"/>
                    </a:ext>
                  </a:extLst>
                </p:cNvPr>
                <p:cNvGrpSpPr>
                  <a:grpSpLocks/>
                </p:cNvGrpSpPr>
                <p:nvPr/>
              </p:nvGrpSpPr>
              <p:grpSpPr>
                <a:xfrm>
                  <a:off x="2693081" y="4914273"/>
                  <a:ext cx="3229813" cy="64008"/>
                  <a:chOff x="2693081" y="4914273"/>
                  <a:chExt cx="3229813" cy="64008"/>
                </a:xfrm>
              </p:grpSpPr>
              <p:cxnSp>
                <p:nvCxnSpPr>
                  <p:cNvPr id="32" name="Straight Connector 31">
                    <a:extLst>
                      <a:ext uri="{FF2B5EF4-FFF2-40B4-BE49-F238E27FC236}">
                        <a16:creationId xmlns:a16="http://schemas.microsoft.com/office/drawing/2014/main" id="{C559C3B2-F85F-B82E-6F4D-99D81374D55E}"/>
                      </a:ext>
                    </a:extLst>
                  </p:cNvPr>
                  <p:cNvCxnSpPr>
                    <a:cxnSpLocks/>
                  </p:cNvCxnSpPr>
                  <p:nvPr/>
                </p:nvCxnSpPr>
                <p:spPr>
                  <a:xfrm rot="16200000">
                    <a:off x="2661077"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34C45A-D63C-6F4A-733D-8AB02F32D45B}"/>
                      </a:ext>
                    </a:extLst>
                  </p:cNvPr>
                  <p:cNvCxnSpPr>
                    <a:cxnSpLocks/>
                  </p:cNvCxnSpPr>
                  <p:nvPr/>
                </p:nvCxnSpPr>
                <p:spPr>
                  <a:xfrm rot="16200000">
                    <a:off x="3468530"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C0A09F-7B3D-9A29-17AE-8459105E0F09}"/>
                      </a:ext>
                    </a:extLst>
                  </p:cNvPr>
                  <p:cNvCxnSpPr>
                    <a:cxnSpLocks/>
                  </p:cNvCxnSpPr>
                  <p:nvPr/>
                </p:nvCxnSpPr>
                <p:spPr>
                  <a:xfrm rot="16200000">
                    <a:off x="4275983"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C1D8B61-4218-4FBE-ADA7-2DD58C3AE827}"/>
                      </a:ext>
                    </a:extLst>
                  </p:cNvPr>
                  <p:cNvCxnSpPr>
                    <a:cxnSpLocks/>
                  </p:cNvCxnSpPr>
                  <p:nvPr/>
                </p:nvCxnSpPr>
                <p:spPr>
                  <a:xfrm rot="16200000">
                    <a:off x="5083436"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3533C96-2D64-47C2-D500-DEFC2345F1D3}"/>
                      </a:ext>
                    </a:extLst>
                  </p:cNvPr>
                  <p:cNvCxnSpPr>
                    <a:cxnSpLocks/>
                  </p:cNvCxnSpPr>
                  <p:nvPr/>
                </p:nvCxnSpPr>
                <p:spPr>
                  <a:xfrm rot="16200000">
                    <a:off x="5890890" y="4946277"/>
                    <a:ext cx="64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262463D-F9B5-88D7-5E50-65A1C77A655A}"/>
                    </a:ext>
                  </a:extLst>
                </p:cNvPr>
                <p:cNvSpPr txBox="1">
                  <a:spLocks/>
                </p:cNvSpPr>
                <p:nvPr/>
              </p:nvSpPr>
              <p:spPr>
                <a:xfrm rot="16200000">
                  <a:off x="1232202" y="3591421"/>
                  <a:ext cx="1760918" cy="18466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DBP, mm Hg</a:t>
                  </a:r>
                </a:p>
              </p:txBody>
            </p:sp>
            <p:grpSp>
              <p:nvGrpSpPr>
                <p:cNvPr id="17" name="Group 16">
                  <a:extLst>
                    <a:ext uri="{FF2B5EF4-FFF2-40B4-BE49-F238E27FC236}">
                      <a16:creationId xmlns:a16="http://schemas.microsoft.com/office/drawing/2014/main" id="{D5F98352-17DD-DC01-5F5D-3460A3B79FF9}"/>
                    </a:ext>
                  </a:extLst>
                </p:cNvPr>
                <p:cNvGrpSpPr>
                  <a:grpSpLocks/>
                </p:cNvGrpSpPr>
                <p:nvPr/>
              </p:nvGrpSpPr>
              <p:grpSpPr>
                <a:xfrm>
                  <a:off x="2281246" y="2598506"/>
                  <a:ext cx="220955" cy="2335136"/>
                  <a:chOff x="2281246" y="2598506"/>
                  <a:chExt cx="220955" cy="2335136"/>
                </a:xfrm>
              </p:grpSpPr>
              <p:sp>
                <p:nvSpPr>
                  <p:cNvPr id="26" name="TextBox 25">
                    <a:extLst>
                      <a:ext uri="{FF2B5EF4-FFF2-40B4-BE49-F238E27FC236}">
                        <a16:creationId xmlns:a16="http://schemas.microsoft.com/office/drawing/2014/main" id="{4080FC89-08D9-2849-8B91-02916E58C102}"/>
                      </a:ext>
                    </a:extLst>
                  </p:cNvPr>
                  <p:cNvSpPr txBox="1">
                    <a:spLocks/>
                  </p:cNvSpPr>
                  <p:nvPr/>
                </p:nvSpPr>
                <p:spPr>
                  <a:xfrm>
                    <a:off x="2281246" y="2598506"/>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76</a:t>
                    </a:r>
                  </a:p>
                </p:txBody>
              </p:sp>
              <p:sp>
                <p:nvSpPr>
                  <p:cNvPr id="27" name="TextBox 26">
                    <a:extLst>
                      <a:ext uri="{FF2B5EF4-FFF2-40B4-BE49-F238E27FC236}">
                        <a16:creationId xmlns:a16="http://schemas.microsoft.com/office/drawing/2014/main" id="{4A4B053F-E898-64C4-13DB-09B949C2269D}"/>
                      </a:ext>
                    </a:extLst>
                  </p:cNvPr>
                  <p:cNvSpPr txBox="1">
                    <a:spLocks/>
                  </p:cNvSpPr>
                  <p:nvPr/>
                </p:nvSpPr>
                <p:spPr>
                  <a:xfrm>
                    <a:off x="2281246" y="3020793"/>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74</a:t>
                    </a:r>
                  </a:p>
                </p:txBody>
              </p:sp>
              <p:sp>
                <p:nvSpPr>
                  <p:cNvPr id="28" name="TextBox 27">
                    <a:extLst>
                      <a:ext uri="{FF2B5EF4-FFF2-40B4-BE49-F238E27FC236}">
                        <a16:creationId xmlns:a16="http://schemas.microsoft.com/office/drawing/2014/main" id="{30E67439-F01B-D140-7C8D-7AEBC8B8712B}"/>
                      </a:ext>
                    </a:extLst>
                  </p:cNvPr>
                  <p:cNvSpPr txBox="1">
                    <a:spLocks/>
                  </p:cNvSpPr>
                  <p:nvPr/>
                </p:nvSpPr>
                <p:spPr>
                  <a:xfrm>
                    <a:off x="2281246" y="3892333"/>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70</a:t>
                    </a:r>
                  </a:p>
                </p:txBody>
              </p:sp>
              <p:sp>
                <p:nvSpPr>
                  <p:cNvPr id="29" name="TextBox 28">
                    <a:extLst>
                      <a:ext uri="{FF2B5EF4-FFF2-40B4-BE49-F238E27FC236}">
                        <a16:creationId xmlns:a16="http://schemas.microsoft.com/office/drawing/2014/main" id="{03FAC40F-2DA2-3D52-A99A-06FA5E7C2FB8}"/>
                      </a:ext>
                    </a:extLst>
                  </p:cNvPr>
                  <p:cNvSpPr txBox="1">
                    <a:spLocks/>
                  </p:cNvSpPr>
                  <p:nvPr/>
                </p:nvSpPr>
                <p:spPr>
                  <a:xfrm>
                    <a:off x="2281246" y="4328900"/>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68</a:t>
                    </a:r>
                  </a:p>
                </p:txBody>
              </p:sp>
              <p:sp>
                <p:nvSpPr>
                  <p:cNvPr id="30" name="TextBox 29">
                    <a:extLst>
                      <a:ext uri="{FF2B5EF4-FFF2-40B4-BE49-F238E27FC236}">
                        <a16:creationId xmlns:a16="http://schemas.microsoft.com/office/drawing/2014/main" id="{D5A3DE24-F266-2505-AD7F-745FAE722D36}"/>
                      </a:ext>
                    </a:extLst>
                  </p:cNvPr>
                  <p:cNvSpPr txBox="1">
                    <a:spLocks/>
                  </p:cNvSpPr>
                  <p:nvPr/>
                </p:nvSpPr>
                <p:spPr>
                  <a:xfrm>
                    <a:off x="2281246" y="4779754"/>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66</a:t>
                    </a:r>
                  </a:p>
                </p:txBody>
              </p:sp>
              <p:sp>
                <p:nvSpPr>
                  <p:cNvPr id="31" name="TextBox 30">
                    <a:extLst>
                      <a:ext uri="{FF2B5EF4-FFF2-40B4-BE49-F238E27FC236}">
                        <a16:creationId xmlns:a16="http://schemas.microsoft.com/office/drawing/2014/main" id="{53A56315-5F3A-BA21-874C-4AFB933DD88B}"/>
                      </a:ext>
                    </a:extLst>
                  </p:cNvPr>
                  <p:cNvSpPr txBox="1">
                    <a:spLocks/>
                  </p:cNvSpPr>
                  <p:nvPr/>
                </p:nvSpPr>
                <p:spPr>
                  <a:xfrm>
                    <a:off x="2281246" y="3447833"/>
                    <a:ext cx="220955" cy="153888"/>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72</a:t>
                    </a:r>
                  </a:p>
                </p:txBody>
              </p:sp>
            </p:grpSp>
            <p:grpSp>
              <p:nvGrpSpPr>
                <p:cNvPr id="18" name="Group 17">
                  <a:extLst>
                    <a:ext uri="{FF2B5EF4-FFF2-40B4-BE49-F238E27FC236}">
                      <a16:creationId xmlns:a16="http://schemas.microsoft.com/office/drawing/2014/main" id="{E0F758A0-4B72-1749-5023-48EE882B4A9D}"/>
                    </a:ext>
                  </a:extLst>
                </p:cNvPr>
                <p:cNvGrpSpPr>
                  <a:grpSpLocks/>
                </p:cNvGrpSpPr>
                <p:nvPr/>
              </p:nvGrpSpPr>
              <p:grpSpPr>
                <a:xfrm>
                  <a:off x="2583667" y="5003596"/>
                  <a:ext cx="3449935" cy="153888"/>
                  <a:chOff x="2583667" y="5003596"/>
                  <a:chExt cx="3449935" cy="153888"/>
                </a:xfrm>
              </p:grpSpPr>
              <p:sp>
                <p:nvSpPr>
                  <p:cNvPr id="21" name="TextBox 20">
                    <a:extLst>
                      <a:ext uri="{FF2B5EF4-FFF2-40B4-BE49-F238E27FC236}">
                        <a16:creationId xmlns:a16="http://schemas.microsoft.com/office/drawing/2014/main" id="{07C2F5D6-7352-26E6-0DA5-52C65C0D7337}"/>
                      </a:ext>
                    </a:extLst>
                  </p:cNvPr>
                  <p:cNvSpPr txBox="1">
                    <a:spLocks/>
                  </p:cNvSpPr>
                  <p:nvPr/>
                </p:nvSpPr>
                <p:spPr>
                  <a:xfrm>
                    <a:off x="2583667"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22" name="TextBox 21">
                    <a:extLst>
                      <a:ext uri="{FF2B5EF4-FFF2-40B4-BE49-F238E27FC236}">
                        <a16:creationId xmlns:a16="http://schemas.microsoft.com/office/drawing/2014/main" id="{C7B01698-244B-F16E-4069-B6877CD8C45D}"/>
                      </a:ext>
                    </a:extLst>
                  </p:cNvPr>
                  <p:cNvSpPr txBox="1">
                    <a:spLocks/>
                  </p:cNvSpPr>
                  <p:nvPr/>
                </p:nvSpPr>
                <p:spPr>
                  <a:xfrm>
                    <a:off x="3390916"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100</a:t>
                    </a:r>
                  </a:p>
                </p:txBody>
              </p:sp>
              <p:sp>
                <p:nvSpPr>
                  <p:cNvPr id="23" name="TextBox 22">
                    <a:extLst>
                      <a:ext uri="{FF2B5EF4-FFF2-40B4-BE49-F238E27FC236}">
                        <a16:creationId xmlns:a16="http://schemas.microsoft.com/office/drawing/2014/main" id="{4BE58358-3FE7-486B-9FAF-436B0F4A2ABB}"/>
                      </a:ext>
                    </a:extLst>
                  </p:cNvPr>
                  <p:cNvSpPr txBox="1">
                    <a:spLocks/>
                  </p:cNvSpPr>
                  <p:nvPr/>
                </p:nvSpPr>
                <p:spPr>
                  <a:xfrm>
                    <a:off x="4198159"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200</a:t>
                    </a:r>
                  </a:p>
                </p:txBody>
              </p:sp>
              <p:sp>
                <p:nvSpPr>
                  <p:cNvPr id="24" name="TextBox 23">
                    <a:extLst>
                      <a:ext uri="{FF2B5EF4-FFF2-40B4-BE49-F238E27FC236}">
                        <a16:creationId xmlns:a16="http://schemas.microsoft.com/office/drawing/2014/main" id="{9EBB1742-F878-248C-5D59-DD5FD1318BF4}"/>
                      </a:ext>
                    </a:extLst>
                  </p:cNvPr>
                  <p:cNvSpPr txBox="1">
                    <a:spLocks/>
                  </p:cNvSpPr>
                  <p:nvPr/>
                </p:nvSpPr>
                <p:spPr>
                  <a:xfrm>
                    <a:off x="5005405"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300</a:t>
                    </a:r>
                  </a:p>
                </p:txBody>
              </p:sp>
              <p:sp>
                <p:nvSpPr>
                  <p:cNvPr id="25" name="TextBox 24">
                    <a:extLst>
                      <a:ext uri="{FF2B5EF4-FFF2-40B4-BE49-F238E27FC236}">
                        <a16:creationId xmlns:a16="http://schemas.microsoft.com/office/drawing/2014/main" id="{445B5F0F-2CC2-847C-A58A-C7E378E4C5B5}"/>
                      </a:ext>
                    </a:extLst>
                  </p:cNvPr>
                  <p:cNvSpPr txBox="1">
                    <a:spLocks/>
                  </p:cNvSpPr>
                  <p:nvPr/>
                </p:nvSpPr>
                <p:spPr>
                  <a:xfrm>
                    <a:off x="5812647" y="5003596"/>
                    <a:ext cx="220955" cy="153888"/>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000" b="0" i="0" u="none" strike="noStrike" kern="1200" cap="none" spc="0" normalizeH="0" baseline="0" noProof="0">
                        <a:ln>
                          <a:noFill/>
                        </a:ln>
                        <a:solidFill>
                          <a:srgbClr val="000000"/>
                        </a:solidFill>
                        <a:effectLst/>
                        <a:uLnTx/>
                        <a:uFillTx/>
                        <a:latin typeface="Arial" panose="020B0604020202020204"/>
                        <a:ea typeface="+mn-ea"/>
                        <a:cs typeface="+mn-cs"/>
                      </a:rPr>
                      <a:t>400</a:t>
                    </a:r>
                  </a:p>
                </p:txBody>
              </p:sp>
            </p:grpSp>
            <p:sp>
              <p:nvSpPr>
                <p:cNvPr id="19" name="TextBox 18">
                  <a:extLst>
                    <a:ext uri="{FF2B5EF4-FFF2-40B4-BE49-F238E27FC236}">
                      <a16:creationId xmlns:a16="http://schemas.microsoft.com/office/drawing/2014/main" id="{A1960A1A-A494-31EC-5C4C-6CDD0AFC4B1E}"/>
                    </a:ext>
                  </a:extLst>
                </p:cNvPr>
                <p:cNvSpPr txBox="1">
                  <a:spLocks/>
                </p:cNvSpPr>
                <p:nvPr/>
              </p:nvSpPr>
              <p:spPr>
                <a:xfrm>
                  <a:off x="2804623" y="5242775"/>
                  <a:ext cx="2974943" cy="18030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Serum Aldosterone Concentration, </a:t>
                  </a:r>
                  <a:r>
                    <a:rPr kumimoji="0" lang="en-IN" sz="1200" b="1" i="0" u="none" strike="noStrike" kern="1200" cap="none" spc="0" normalizeH="0" baseline="0" noProof="0" err="1">
                      <a:ln>
                        <a:noFill/>
                      </a:ln>
                      <a:solidFill>
                        <a:srgbClr val="000000"/>
                      </a:solidFill>
                      <a:effectLst/>
                      <a:uLnTx/>
                      <a:uFillTx/>
                      <a:latin typeface="Arial" panose="020B0604020202020204"/>
                      <a:ea typeface="+mn-ea"/>
                      <a:cs typeface="+mn-cs"/>
                    </a:rPr>
                    <a:t>pg</a:t>
                  </a:r>
                  <a:r>
                    <a:rPr kumimoji="0" lang="en-IN" sz="1200" b="1" i="0" u="none" strike="noStrike" kern="1200" cap="none" spc="0" normalizeH="0" baseline="0" noProof="0">
                      <a:ln>
                        <a:noFill/>
                      </a:ln>
                      <a:solidFill>
                        <a:srgbClr val="000000"/>
                      </a:solidFill>
                      <a:effectLst/>
                      <a:uLnTx/>
                      <a:uFillTx/>
                      <a:latin typeface="Arial" panose="020B0604020202020204"/>
                      <a:ea typeface="+mn-ea"/>
                      <a:cs typeface="+mn-cs"/>
                    </a:rPr>
                    <a:t>/mL</a:t>
                  </a:r>
                </a:p>
              </p:txBody>
            </p:sp>
            <p:sp>
              <p:nvSpPr>
                <p:cNvPr id="20" name="TextBox 19">
                  <a:extLst>
                    <a:ext uri="{FF2B5EF4-FFF2-40B4-BE49-F238E27FC236}">
                      <a16:creationId xmlns:a16="http://schemas.microsoft.com/office/drawing/2014/main" id="{4EE2FAB1-3D10-F802-AD9B-1B8A3A18DA49}"/>
                    </a:ext>
                  </a:extLst>
                </p:cNvPr>
                <p:cNvSpPr txBox="1">
                  <a:spLocks/>
                </p:cNvSpPr>
                <p:nvPr/>
              </p:nvSpPr>
              <p:spPr>
                <a:xfrm>
                  <a:off x="3484550" y="2266589"/>
                  <a:ext cx="1663951"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400" b="1" i="0" u="none" strike="noStrike" kern="1200" cap="none" spc="0" normalizeH="0" baseline="0" noProof="0">
                      <a:ln>
                        <a:noFill/>
                      </a:ln>
                      <a:solidFill>
                        <a:schemeClr val="accent2"/>
                      </a:solidFill>
                      <a:effectLst/>
                      <a:uLnTx/>
                      <a:uFillTx/>
                      <a:latin typeface="Arial" panose="020B0604020202020204"/>
                      <a:ea typeface="+mn-ea"/>
                      <a:cs typeface="+mn-cs"/>
                    </a:rPr>
                    <a:t>Diastolic</a:t>
                  </a:r>
                </a:p>
              </p:txBody>
            </p:sp>
          </p:grpSp>
          <p:sp>
            <p:nvSpPr>
              <p:cNvPr id="11" name="Rectangle 95">
                <a:extLst>
                  <a:ext uri="{FF2B5EF4-FFF2-40B4-BE49-F238E27FC236}">
                    <a16:creationId xmlns:a16="http://schemas.microsoft.com/office/drawing/2014/main" id="{042D56CF-FFFE-6D1C-1013-C5FD501248D4}"/>
                  </a:ext>
                </a:extLst>
              </p:cNvPr>
              <p:cNvSpPr/>
              <p:nvPr/>
            </p:nvSpPr>
            <p:spPr>
              <a:xfrm>
                <a:off x="7348526" y="2507137"/>
                <a:ext cx="3063697" cy="2342711"/>
              </a:xfrm>
              <a:custGeom>
                <a:avLst/>
                <a:gdLst>
                  <a:gd name="connsiteX0" fmla="*/ 0 w 3107353"/>
                  <a:gd name="connsiteY0" fmla="*/ 0 h 906816"/>
                  <a:gd name="connsiteX1" fmla="*/ 3107353 w 3107353"/>
                  <a:gd name="connsiteY1" fmla="*/ 0 h 906816"/>
                  <a:gd name="connsiteX2" fmla="*/ 3107353 w 3107353"/>
                  <a:gd name="connsiteY2" fmla="*/ 906816 h 906816"/>
                  <a:gd name="connsiteX3" fmla="*/ 0 w 3107353"/>
                  <a:gd name="connsiteY3" fmla="*/ 906816 h 906816"/>
                  <a:gd name="connsiteX4" fmla="*/ 0 w 3107353"/>
                  <a:gd name="connsiteY4" fmla="*/ 0 h 906816"/>
                  <a:gd name="connsiteX0" fmla="*/ 0 w 3107353"/>
                  <a:gd name="connsiteY0" fmla="*/ 0 h 1199710"/>
                  <a:gd name="connsiteX1" fmla="*/ 3107353 w 3107353"/>
                  <a:gd name="connsiteY1" fmla="*/ 0 h 1199710"/>
                  <a:gd name="connsiteX2" fmla="*/ 3107353 w 3107353"/>
                  <a:gd name="connsiteY2" fmla="*/ 906816 h 1199710"/>
                  <a:gd name="connsiteX3" fmla="*/ 35719 w 3107353"/>
                  <a:gd name="connsiteY3" fmla="*/ 1199710 h 1199710"/>
                  <a:gd name="connsiteX4" fmla="*/ 0 w 3107353"/>
                  <a:gd name="connsiteY4" fmla="*/ 0 h 1199710"/>
                  <a:gd name="connsiteX0" fmla="*/ 0 w 3107353"/>
                  <a:gd name="connsiteY0" fmla="*/ 0 h 1197329"/>
                  <a:gd name="connsiteX1" fmla="*/ 3107353 w 3107353"/>
                  <a:gd name="connsiteY1" fmla="*/ 0 h 1197329"/>
                  <a:gd name="connsiteX2" fmla="*/ 3107353 w 3107353"/>
                  <a:gd name="connsiteY2" fmla="*/ 906816 h 1197329"/>
                  <a:gd name="connsiteX3" fmla="*/ 42863 w 3107353"/>
                  <a:gd name="connsiteY3" fmla="*/ 1197329 h 1197329"/>
                  <a:gd name="connsiteX4" fmla="*/ 0 w 3107353"/>
                  <a:gd name="connsiteY4" fmla="*/ 0 h 1197329"/>
                  <a:gd name="connsiteX0" fmla="*/ 0 w 3066872"/>
                  <a:gd name="connsiteY0" fmla="*/ 695325 h 1197329"/>
                  <a:gd name="connsiteX1" fmla="*/ 3066872 w 3066872"/>
                  <a:gd name="connsiteY1" fmla="*/ 0 h 1197329"/>
                  <a:gd name="connsiteX2" fmla="*/ 3066872 w 3066872"/>
                  <a:gd name="connsiteY2" fmla="*/ 906816 h 1197329"/>
                  <a:gd name="connsiteX3" fmla="*/ 2382 w 3066872"/>
                  <a:gd name="connsiteY3" fmla="*/ 1197329 h 1197329"/>
                  <a:gd name="connsiteX4" fmla="*/ 0 w 3066872"/>
                  <a:gd name="connsiteY4" fmla="*/ 695325 h 1197329"/>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66872 w 3085922"/>
                  <a:gd name="connsiteY2" fmla="*/ 147355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3222 w 3085922"/>
                  <a:gd name="connsiteY2" fmla="*/ 984603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5922"/>
                  <a:gd name="connsiteY0" fmla="*/ 1262062 h 1764066"/>
                  <a:gd name="connsiteX1" fmla="*/ 3085922 w 3085922"/>
                  <a:gd name="connsiteY1" fmla="*/ 0 h 1764066"/>
                  <a:gd name="connsiteX2" fmla="*/ 3070841 w 3085922"/>
                  <a:gd name="connsiteY2" fmla="*/ 977459 h 1764066"/>
                  <a:gd name="connsiteX3" fmla="*/ 2382 w 3085922"/>
                  <a:gd name="connsiteY3" fmla="*/ 1764066 h 1764066"/>
                  <a:gd name="connsiteX4" fmla="*/ 0 w 3085922"/>
                  <a:gd name="connsiteY4" fmla="*/ 1262062 h 1764066"/>
                  <a:gd name="connsiteX0" fmla="*/ 0 w 3081160"/>
                  <a:gd name="connsiteY0" fmla="*/ 1257300 h 1759304"/>
                  <a:gd name="connsiteX1" fmla="*/ 3081160 w 3081160"/>
                  <a:gd name="connsiteY1" fmla="*/ 0 h 1759304"/>
                  <a:gd name="connsiteX2" fmla="*/ 3070841 w 3081160"/>
                  <a:gd name="connsiteY2" fmla="*/ 972697 h 1759304"/>
                  <a:gd name="connsiteX3" fmla="*/ 2382 w 3081160"/>
                  <a:gd name="connsiteY3" fmla="*/ 1759304 h 1759304"/>
                  <a:gd name="connsiteX4" fmla="*/ 0 w 3081160"/>
                  <a:gd name="connsiteY4" fmla="*/ 1257300 h 1759304"/>
                  <a:gd name="connsiteX0" fmla="*/ 0 w 3070841"/>
                  <a:gd name="connsiteY0" fmla="*/ 1840707 h 2342711"/>
                  <a:gd name="connsiteX1" fmla="*/ 3062110 w 3070841"/>
                  <a:gd name="connsiteY1" fmla="*/ 0 h 2342711"/>
                  <a:gd name="connsiteX2" fmla="*/ 3070841 w 3070841"/>
                  <a:gd name="connsiteY2" fmla="*/ 1556104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556104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556104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556104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556104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008416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008416 h 2342711"/>
                  <a:gd name="connsiteX3" fmla="*/ 2382 w 3070841"/>
                  <a:gd name="connsiteY3" fmla="*/ 2342711 h 2342711"/>
                  <a:gd name="connsiteX4" fmla="*/ 0 w 3070841"/>
                  <a:gd name="connsiteY4" fmla="*/ 1840707 h 2342711"/>
                  <a:gd name="connsiteX0" fmla="*/ 0 w 3070841"/>
                  <a:gd name="connsiteY0" fmla="*/ 1840707 h 2342711"/>
                  <a:gd name="connsiteX1" fmla="*/ 3062110 w 3070841"/>
                  <a:gd name="connsiteY1" fmla="*/ 0 h 2342711"/>
                  <a:gd name="connsiteX2" fmla="*/ 3070841 w 3070841"/>
                  <a:gd name="connsiteY2" fmla="*/ 1008416 h 2342711"/>
                  <a:gd name="connsiteX3" fmla="*/ 2382 w 3070841"/>
                  <a:gd name="connsiteY3" fmla="*/ 2342711 h 2342711"/>
                  <a:gd name="connsiteX4" fmla="*/ 0 w 3070841"/>
                  <a:gd name="connsiteY4" fmla="*/ 1840707 h 2342711"/>
                  <a:gd name="connsiteX0" fmla="*/ 0 w 3063697"/>
                  <a:gd name="connsiteY0" fmla="*/ 1840707 h 2342711"/>
                  <a:gd name="connsiteX1" fmla="*/ 3062110 w 3063697"/>
                  <a:gd name="connsiteY1" fmla="*/ 0 h 2342711"/>
                  <a:gd name="connsiteX2" fmla="*/ 3063697 w 3063697"/>
                  <a:gd name="connsiteY2" fmla="*/ 1008416 h 2342711"/>
                  <a:gd name="connsiteX3" fmla="*/ 2382 w 3063697"/>
                  <a:gd name="connsiteY3" fmla="*/ 2342711 h 2342711"/>
                  <a:gd name="connsiteX4" fmla="*/ 0 w 3063697"/>
                  <a:gd name="connsiteY4" fmla="*/ 1840707 h 2342711"/>
                  <a:gd name="connsiteX0" fmla="*/ 0 w 3063697"/>
                  <a:gd name="connsiteY0" fmla="*/ 1840707 h 2342711"/>
                  <a:gd name="connsiteX1" fmla="*/ 3062110 w 3063697"/>
                  <a:gd name="connsiteY1" fmla="*/ 0 h 2342711"/>
                  <a:gd name="connsiteX2" fmla="*/ 3063697 w 3063697"/>
                  <a:gd name="connsiteY2" fmla="*/ 1008416 h 2342711"/>
                  <a:gd name="connsiteX3" fmla="*/ 2382 w 3063697"/>
                  <a:gd name="connsiteY3" fmla="*/ 2342711 h 2342711"/>
                  <a:gd name="connsiteX4" fmla="*/ 0 w 3063697"/>
                  <a:gd name="connsiteY4" fmla="*/ 1840707 h 2342711"/>
                  <a:gd name="connsiteX0" fmla="*/ 0 w 3063697"/>
                  <a:gd name="connsiteY0" fmla="*/ 1840707 h 2342711"/>
                  <a:gd name="connsiteX1" fmla="*/ 3062110 w 3063697"/>
                  <a:gd name="connsiteY1" fmla="*/ 0 h 2342711"/>
                  <a:gd name="connsiteX2" fmla="*/ 3063697 w 3063697"/>
                  <a:gd name="connsiteY2" fmla="*/ 1008416 h 2342711"/>
                  <a:gd name="connsiteX3" fmla="*/ 2382 w 3063697"/>
                  <a:gd name="connsiteY3" fmla="*/ 2342711 h 2342711"/>
                  <a:gd name="connsiteX4" fmla="*/ 0 w 3063697"/>
                  <a:gd name="connsiteY4" fmla="*/ 1840707 h 2342711"/>
                  <a:gd name="connsiteX0" fmla="*/ 0 w 3063697"/>
                  <a:gd name="connsiteY0" fmla="*/ 1840707 h 2342711"/>
                  <a:gd name="connsiteX1" fmla="*/ 3062110 w 3063697"/>
                  <a:gd name="connsiteY1" fmla="*/ 0 h 2342711"/>
                  <a:gd name="connsiteX2" fmla="*/ 3063697 w 3063697"/>
                  <a:gd name="connsiteY2" fmla="*/ 1008416 h 2342711"/>
                  <a:gd name="connsiteX3" fmla="*/ 2382 w 3063697"/>
                  <a:gd name="connsiteY3" fmla="*/ 2342711 h 2342711"/>
                  <a:gd name="connsiteX4" fmla="*/ 0 w 3063697"/>
                  <a:gd name="connsiteY4" fmla="*/ 1840707 h 2342711"/>
                  <a:gd name="connsiteX0" fmla="*/ 0 w 3063697"/>
                  <a:gd name="connsiteY0" fmla="*/ 1840707 h 2342711"/>
                  <a:gd name="connsiteX1" fmla="*/ 3062110 w 3063697"/>
                  <a:gd name="connsiteY1" fmla="*/ 0 h 2342711"/>
                  <a:gd name="connsiteX2" fmla="*/ 3063697 w 3063697"/>
                  <a:gd name="connsiteY2" fmla="*/ 1008416 h 2342711"/>
                  <a:gd name="connsiteX3" fmla="*/ 2382 w 3063697"/>
                  <a:gd name="connsiteY3" fmla="*/ 2342711 h 2342711"/>
                  <a:gd name="connsiteX4" fmla="*/ 0 w 3063697"/>
                  <a:gd name="connsiteY4" fmla="*/ 1840707 h 234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3697" h="2342711">
                    <a:moveTo>
                      <a:pt x="0" y="1840707"/>
                    </a:moveTo>
                    <a:cubicBezTo>
                      <a:pt x="1380273" y="1442245"/>
                      <a:pt x="1851701" y="824706"/>
                      <a:pt x="3062110" y="0"/>
                    </a:cubicBezTo>
                    <a:cubicBezTo>
                      <a:pt x="3065020" y="518701"/>
                      <a:pt x="3060787" y="489715"/>
                      <a:pt x="3063697" y="1008416"/>
                    </a:cubicBezTo>
                    <a:cubicBezTo>
                      <a:pt x="1626541" y="1426987"/>
                      <a:pt x="1196650" y="1466146"/>
                      <a:pt x="2382" y="2342711"/>
                    </a:cubicBezTo>
                    <a:lnTo>
                      <a:pt x="0" y="1840707"/>
                    </a:lnTo>
                    <a:close/>
                  </a:path>
                </a:pathLst>
              </a:custGeom>
              <a:solidFill>
                <a:schemeClr val="accent2">
                  <a:lumMod val="60000"/>
                  <a:lumOff val="40000"/>
                  <a:alpha val="1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D8A48AD9-0097-BFA1-158E-7F083351393B}"/>
                  </a:ext>
                </a:extLst>
              </p:cNvPr>
              <p:cNvCxnSpPr>
                <a:cxnSpLocks/>
              </p:cNvCxnSpPr>
              <p:nvPr/>
            </p:nvCxnSpPr>
            <p:spPr>
              <a:xfrm flipV="1">
                <a:off x="7346525" y="3003516"/>
                <a:ext cx="3065698" cy="1603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75" name="TextBox 74">
            <a:extLst>
              <a:ext uri="{FF2B5EF4-FFF2-40B4-BE49-F238E27FC236}">
                <a16:creationId xmlns:a16="http://schemas.microsoft.com/office/drawing/2014/main" id="{A187774A-0885-B36F-BDD7-AF5FACE14861}"/>
              </a:ext>
            </a:extLst>
          </p:cNvPr>
          <p:cNvSpPr txBox="1"/>
          <p:nvPr/>
        </p:nvSpPr>
        <p:spPr>
          <a:xfrm>
            <a:off x="443365" y="1342663"/>
            <a:ext cx="11277598" cy="457200"/>
          </a:xfrm>
          <a:prstGeom prst="round2SameRect">
            <a:avLst/>
          </a:prstGeom>
          <a:solidFill>
            <a:schemeClr val="accent2">
              <a:lumMod val="75000"/>
            </a:schemeClr>
          </a:solidFill>
          <a:ln>
            <a:noFill/>
          </a:ln>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IN" sz="1600" b="1" i="0" u="none" strike="noStrike" kern="1200" cap="none" spc="0" normalizeH="0" baseline="0" noProof="0">
                <a:ln>
                  <a:noFill/>
                </a:ln>
                <a:solidFill>
                  <a:srgbClr val="FFFFFF"/>
                </a:solidFill>
                <a:effectLst/>
                <a:uLnTx/>
                <a:uFillTx/>
                <a:latin typeface="Arial" panose="020B0604020202020204"/>
                <a:ea typeface="+mn-ea"/>
                <a:cs typeface="+mn-cs"/>
              </a:rPr>
              <a:t>Association Between Serum Aldosterone Concentrations and BP at </a:t>
            </a:r>
            <a:r>
              <a:rPr kumimoji="0" lang="en-IN" sz="1600" b="1" i="0" u="none" strike="noStrike" kern="1200" cap="none" spc="0" normalizeH="0" baseline="0" noProof="0" err="1">
                <a:ln>
                  <a:noFill/>
                </a:ln>
                <a:solidFill>
                  <a:srgbClr val="FFFFFF"/>
                </a:solidFill>
                <a:effectLst/>
                <a:uLnTx/>
                <a:uFillTx/>
                <a:latin typeface="Arial" panose="020B0604020202020204"/>
                <a:ea typeface="+mn-ea"/>
                <a:cs typeface="+mn-cs"/>
              </a:rPr>
              <a:t>Baseline</a:t>
            </a:r>
            <a:r>
              <a:rPr kumimoji="0" lang="en-IN" sz="1600" b="1" i="0" u="none" strike="noStrike" kern="1200" cap="none" spc="0" normalizeH="0" baseline="30000" noProof="0" err="1">
                <a:ln>
                  <a:noFill/>
                </a:ln>
                <a:solidFill>
                  <a:srgbClr val="FFFFFF"/>
                </a:solidFill>
                <a:effectLst/>
                <a:uLnTx/>
                <a:uFillTx/>
                <a:latin typeface="Arial" panose="020B0604020202020204"/>
                <a:ea typeface="+mn-ea"/>
                <a:cs typeface="+mn-cs"/>
              </a:rPr>
              <a:t>a,b</a:t>
            </a:r>
            <a:endParaRPr kumimoji="0" lang="en-IN" sz="16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6A6FB82B-4AD4-D06A-3382-98AF75175716}"/>
              </a:ext>
            </a:extLst>
          </p:cNvPr>
          <p:cNvCxnSpPr>
            <a:cxnSpLocks/>
          </p:cNvCxnSpPr>
          <p:nvPr/>
        </p:nvCxnSpPr>
        <p:spPr>
          <a:xfrm flipH="1">
            <a:off x="6082164" y="1745129"/>
            <a:ext cx="1" cy="40804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TextBox 75">
            <a:hlinkClick r:id="rId3" action="ppaction://hlinksldjump"/>
            <a:extLst>
              <a:ext uri="{FF2B5EF4-FFF2-40B4-BE49-F238E27FC236}">
                <a16:creationId xmlns:a16="http://schemas.microsoft.com/office/drawing/2014/main" id="{72E10A42-A511-B998-29A4-62B9DFB0FF4C}"/>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1149541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9D321-9BED-D97B-4A02-D28A5879E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8C32C-4156-9BC4-609E-82E89FC9A174}"/>
              </a:ext>
            </a:extLst>
          </p:cNvPr>
          <p:cNvSpPr>
            <a:spLocks noGrp="1"/>
          </p:cNvSpPr>
          <p:nvPr>
            <p:ph type="title"/>
          </p:nvPr>
        </p:nvSpPr>
        <p:spPr>
          <a:xfrm>
            <a:off x="457200" y="228601"/>
            <a:ext cx="11277600" cy="800100"/>
          </a:xfrm>
        </p:spPr>
        <p:txBody>
          <a:bodyPr>
            <a:noAutofit/>
          </a:bodyPr>
          <a:lstStyle/>
          <a:p>
            <a:r>
              <a:rPr lang="en-US" sz="2500"/>
              <a:t>Increasing Aldosterone Levels are Associated with an Increase in BP Category and New-Onset HTN</a:t>
            </a:r>
          </a:p>
        </p:txBody>
      </p:sp>
      <p:sp>
        <p:nvSpPr>
          <p:cNvPr id="7" name="Text Placeholder 6">
            <a:extLst>
              <a:ext uri="{FF2B5EF4-FFF2-40B4-BE49-F238E27FC236}">
                <a16:creationId xmlns:a16="http://schemas.microsoft.com/office/drawing/2014/main" id="{79799FBD-E697-68A5-52AF-FDA489B4D609}"/>
              </a:ext>
            </a:extLst>
          </p:cNvPr>
          <p:cNvSpPr>
            <a:spLocks noGrp="1"/>
          </p:cNvSpPr>
          <p:nvPr>
            <p:ph type="body" sz="quarter" idx="13"/>
          </p:nvPr>
        </p:nvSpPr>
        <p:spPr>
          <a:xfrm>
            <a:off x="457200" y="5852160"/>
            <a:ext cx="11277598" cy="1005840"/>
          </a:xfrm>
        </p:spPr>
        <p:txBody>
          <a:bodyPr/>
          <a:lstStyle/>
          <a:p>
            <a:r>
              <a:rPr lang="en-US" sz="900" baseline="30000" err="1">
                <a:solidFill>
                  <a:srgbClr val="000000"/>
                </a:solidFill>
              </a:rPr>
              <a:t>a</a:t>
            </a:r>
            <a:r>
              <a:rPr lang="en-US" sz="900" err="1">
                <a:solidFill>
                  <a:srgbClr val="000000"/>
                </a:solidFill>
              </a:rPr>
              <a:t>Patients</a:t>
            </a:r>
            <a:r>
              <a:rPr lang="en-US" sz="900">
                <a:solidFill>
                  <a:srgbClr val="000000"/>
                </a:solidFill>
              </a:rPr>
              <a:t> with normal BP at baseline (N=1688) evaluated in the Framingham Offspring Study to assess the age- and sex-adjusted incidence of increased BP and new-onset HTN after approximately 4 years of follow up. Mean aldosterone levels per quartile were evaluated for both men (n=717) and women (n=971). Mean aldosterone levels per quartile (ng/dL) were (men/women) - quartile 1: 5.6/5.5, quartile 2: 8.5/8.5, quartile 3: 11.2/11.5, quartile 4: 19.1/18.9; </a:t>
            </a:r>
            <a:r>
              <a:rPr lang="en-US" sz="900" baseline="30000" err="1">
                <a:solidFill>
                  <a:srgbClr val="000000"/>
                </a:solidFill>
              </a:rPr>
              <a:t>b</a:t>
            </a:r>
            <a:r>
              <a:rPr lang="en-US" sz="900" err="1"/>
              <a:t>Risk</a:t>
            </a:r>
            <a:r>
              <a:rPr lang="en-US" sz="900"/>
              <a:t> adjusted for age, sex, baseline BP category, BP (systolic and diastolic), heart rate, BMI, percentage weight gain, diabetes, and smoking status; </a:t>
            </a:r>
            <a:r>
              <a:rPr lang="en-US" sz="900" baseline="30000" err="1">
                <a:solidFill>
                  <a:srgbClr val="000000"/>
                </a:solidFill>
              </a:rPr>
              <a:t>c</a:t>
            </a:r>
            <a:r>
              <a:rPr lang="en-US" sz="900" err="1">
                <a:solidFill>
                  <a:srgbClr val="000000"/>
                </a:solidFill>
              </a:rPr>
              <a:t>Defined</a:t>
            </a:r>
            <a:r>
              <a:rPr lang="en-US" sz="900">
                <a:solidFill>
                  <a:srgbClr val="000000"/>
                </a:solidFill>
              </a:rPr>
              <a:t> as an increase of at least 1 BP category according to the sixth report of the Joint National Committee on Prevention, Detection, Evaluation, and Treatment of High Blood Pressure; </a:t>
            </a:r>
            <a:r>
              <a:rPr lang="en-US" sz="900" baseline="30000" err="1">
                <a:solidFill>
                  <a:srgbClr val="000000"/>
                </a:solidFill>
              </a:rPr>
              <a:t>d</a:t>
            </a:r>
            <a:r>
              <a:rPr lang="en-US" sz="900" err="1">
                <a:solidFill>
                  <a:srgbClr val="000000"/>
                </a:solidFill>
              </a:rPr>
              <a:t>Defined</a:t>
            </a:r>
            <a:r>
              <a:rPr lang="en-US" sz="900">
                <a:solidFill>
                  <a:srgbClr val="000000"/>
                </a:solidFill>
              </a:rPr>
              <a:t> as systolic BP ≥140 mm Hg, diastolic BP ≥90 mm Hg, or antihypertensive medication use.</a:t>
            </a:r>
            <a:endParaRPr lang="en-US" sz="900" baseline="30000">
              <a:solidFill>
                <a:srgbClr val="000000"/>
              </a:solidFill>
            </a:endParaRPr>
          </a:p>
          <a:p>
            <a:r>
              <a:rPr kumimoji="0" lang="en-US" sz="900" b="0" i="0" u="none" strike="noStrike" kern="1200" cap="none" spc="0" normalizeH="0" noProof="0">
                <a:ln>
                  <a:noFill/>
                </a:ln>
                <a:solidFill>
                  <a:srgbClr val="000000"/>
                </a:solidFill>
                <a:effectLst/>
                <a:uLnTx/>
                <a:uFillTx/>
                <a:ea typeface="+mn-ea"/>
                <a:cs typeface="+mn-cs"/>
              </a:rPr>
              <a:t>BMI = body mass index; BP = blood pressure; HTN = hypertension.</a:t>
            </a:r>
            <a:endParaRPr lang="en-US" sz="900" baseline="30000">
              <a:solidFill>
                <a:srgbClr val="000000"/>
              </a:solidFill>
            </a:endParaRPr>
          </a:p>
          <a:p>
            <a:r>
              <a:rPr kumimoji="0" lang="en-US" sz="900" b="0" i="0" u="none" strike="noStrike" kern="1200" cap="none" spc="0" normalizeH="0" noProof="0" err="1">
                <a:ln>
                  <a:noFill/>
                </a:ln>
                <a:solidFill>
                  <a:srgbClr val="000000"/>
                </a:solidFill>
                <a:effectLst/>
                <a:uLnTx/>
                <a:uFillTx/>
                <a:ea typeface="+mn-ea"/>
                <a:cs typeface="+mn-cs"/>
              </a:rPr>
              <a:t>Vasan</a:t>
            </a:r>
            <a:r>
              <a:rPr kumimoji="0" lang="en-US" sz="900" b="0" i="0" u="none" strike="noStrike" kern="1200" cap="none" spc="0" normalizeH="0" noProof="0">
                <a:ln>
                  <a:noFill/>
                </a:ln>
                <a:solidFill>
                  <a:srgbClr val="000000"/>
                </a:solidFill>
                <a:effectLst/>
                <a:uLnTx/>
                <a:uFillTx/>
                <a:ea typeface="+mn-ea"/>
                <a:cs typeface="+mn-cs"/>
              </a:rPr>
              <a:t> RS et al. </a:t>
            </a:r>
            <a:r>
              <a:rPr kumimoji="0" lang="en-US" sz="900" b="0" i="1" u="none" strike="noStrike" kern="1200" cap="none" spc="0" normalizeH="0" noProof="0">
                <a:ln>
                  <a:noFill/>
                </a:ln>
                <a:solidFill>
                  <a:srgbClr val="000000"/>
                </a:solidFill>
                <a:effectLst/>
                <a:uLnTx/>
                <a:uFillTx/>
                <a:ea typeface="+mn-ea"/>
                <a:cs typeface="+mn-cs"/>
              </a:rPr>
              <a:t>N Engl J Med</a:t>
            </a:r>
            <a:r>
              <a:rPr kumimoji="0" lang="en-US" sz="900" b="0" i="0" u="none" strike="noStrike" kern="1200" cap="none" spc="0" normalizeH="0" noProof="0">
                <a:ln>
                  <a:noFill/>
                </a:ln>
                <a:solidFill>
                  <a:srgbClr val="000000"/>
                </a:solidFill>
                <a:effectLst/>
                <a:uLnTx/>
                <a:uFillTx/>
                <a:ea typeface="+mn-ea"/>
                <a:cs typeface="+mn-cs"/>
              </a:rPr>
              <a:t>. 2004;351(1):33-41. </a:t>
            </a:r>
          </a:p>
        </p:txBody>
      </p:sp>
      <p:sp>
        <p:nvSpPr>
          <p:cNvPr id="13" name="Slide Number Placeholder 12">
            <a:extLst>
              <a:ext uri="{FF2B5EF4-FFF2-40B4-BE49-F238E27FC236}">
                <a16:creationId xmlns:a16="http://schemas.microsoft.com/office/drawing/2014/main" id="{CD789B8E-503E-7617-9D46-62A1E7F69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3E888DE-7ECD-24A7-A2DC-BC73CA3973FC}"/>
              </a:ext>
            </a:extLst>
          </p:cNvPr>
          <p:cNvSpPr/>
          <p:nvPr/>
        </p:nvSpPr>
        <p:spPr>
          <a:xfrm flipH="1">
            <a:off x="443364" y="1748874"/>
            <a:ext cx="11277598" cy="4080426"/>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D6C06813-A669-BA59-F71D-64ABF1750E59}"/>
              </a:ext>
            </a:extLst>
          </p:cNvPr>
          <p:cNvSpPr txBox="1"/>
          <p:nvPr/>
        </p:nvSpPr>
        <p:spPr>
          <a:xfrm>
            <a:off x="718454" y="2104103"/>
            <a:ext cx="400110" cy="3205316"/>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Participants, %</a:t>
            </a:r>
          </a:p>
        </p:txBody>
      </p:sp>
      <p:sp>
        <p:nvSpPr>
          <p:cNvPr id="10" name="TextBox 9">
            <a:extLst>
              <a:ext uri="{FF2B5EF4-FFF2-40B4-BE49-F238E27FC236}">
                <a16:creationId xmlns:a16="http://schemas.microsoft.com/office/drawing/2014/main" id="{C27FCA39-6DA9-B626-AD1D-7121CF06C18F}"/>
              </a:ext>
            </a:extLst>
          </p:cNvPr>
          <p:cNvSpPr txBox="1"/>
          <p:nvPr/>
        </p:nvSpPr>
        <p:spPr>
          <a:xfrm>
            <a:off x="443365" y="1342663"/>
            <a:ext cx="11277598" cy="457200"/>
          </a:xfrm>
          <a:prstGeom prst="round2SameRect">
            <a:avLst/>
          </a:prstGeom>
          <a:solidFill>
            <a:schemeClr val="accent2">
              <a:lumMod val="75000"/>
            </a:schemeClr>
          </a:solidFill>
          <a:ln>
            <a:noFill/>
          </a:ln>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BP Outcomes By Baseline Serum Aldosterone </a:t>
            </a:r>
            <a:r>
              <a:rPr kumimoji="0" lang="en-GB" sz="1600" b="1" i="0" u="none" strike="noStrike" kern="1200" cap="none" spc="0" normalizeH="0" baseline="0" noProof="0" err="1">
                <a:ln>
                  <a:noFill/>
                </a:ln>
                <a:solidFill>
                  <a:srgbClr val="FFFFFF"/>
                </a:solidFill>
                <a:effectLst/>
                <a:uLnTx/>
                <a:uFillTx/>
                <a:latin typeface="Arial" panose="020B0604020202020204"/>
                <a:ea typeface="+mn-ea"/>
                <a:cs typeface="+mn-cs"/>
              </a:rPr>
              <a:t>Quartiles</a:t>
            </a:r>
            <a:r>
              <a:rPr kumimoji="0" lang="en-GB" sz="1600" b="1" i="0" u="none" strike="noStrike" kern="1200" cap="none" spc="0" normalizeH="0" baseline="30000" noProof="0" err="1">
                <a:ln>
                  <a:noFill/>
                </a:ln>
                <a:solidFill>
                  <a:srgbClr val="FFFFFF"/>
                </a:solidFill>
                <a:effectLst/>
                <a:uLnTx/>
                <a:uFillTx/>
                <a:latin typeface="Arial" panose="020B0604020202020204"/>
                <a:ea typeface="+mn-ea"/>
                <a:cs typeface="+mn-cs"/>
              </a:rPr>
              <a:t>a</a:t>
            </a:r>
            <a:endParaRPr kumimoji="0" lang="en-GB" sz="16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E5005E3A-215F-D1D8-44CD-80783ACE0674}"/>
              </a:ext>
            </a:extLst>
          </p:cNvPr>
          <p:cNvSpPr/>
          <p:nvPr/>
        </p:nvSpPr>
        <p:spPr>
          <a:xfrm>
            <a:off x="8458383" y="3090960"/>
            <a:ext cx="3000052" cy="1609223"/>
          </a:xfrm>
          <a:prstGeom prst="roundRect">
            <a:avLst>
              <a:gd name="adj" fmla="val 67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0000"/>
                </a:solidFill>
                <a:effectLst/>
                <a:uLnTx/>
                <a:uFillTx/>
                <a:latin typeface="Arial" panose="020B0604020202020204"/>
                <a:ea typeface="+mn-ea"/>
                <a:cs typeface="+mn-cs"/>
              </a:rPr>
              <a:t>Risk across </a:t>
            </a:r>
            <a:r>
              <a:rPr kumimoji="0" lang="en-GB" sz="1600" b="1" i="0" u="sng" strike="noStrike" kern="1200" cap="none" spc="0" normalizeH="0" baseline="0" noProof="0" err="1">
                <a:ln>
                  <a:noFill/>
                </a:ln>
                <a:solidFill>
                  <a:srgbClr val="000000"/>
                </a:solidFill>
                <a:effectLst/>
                <a:uLnTx/>
                <a:uFillTx/>
                <a:latin typeface="Arial" panose="020B0604020202020204"/>
                <a:ea typeface="+mn-ea"/>
                <a:cs typeface="+mn-cs"/>
              </a:rPr>
              <a:t>quartiles</a:t>
            </a:r>
            <a:r>
              <a:rPr kumimoji="0" lang="en-GB" sz="1600" b="1" i="0" u="sng" strike="noStrike" kern="1200" cap="none" spc="0" normalizeH="0" baseline="30000" noProof="0" err="1">
                <a:ln>
                  <a:noFill/>
                </a:ln>
                <a:solidFill>
                  <a:srgbClr val="000000"/>
                </a:solidFill>
                <a:effectLst/>
                <a:uLnTx/>
                <a:uFillTx/>
                <a:latin typeface="Arial" panose="020B0604020202020204"/>
                <a:ea typeface="+mn-ea"/>
                <a:cs typeface="+mn-cs"/>
              </a:rPr>
              <a:t>b</a:t>
            </a:r>
            <a:r>
              <a:rPr kumimoji="0" lang="en-GB" sz="1600" b="1" i="0" u="sng" strike="noStrike" kern="1200" cap="none" spc="0" normalizeH="0" baseline="0" noProof="0">
                <a:ln>
                  <a:noFill/>
                </a:ln>
                <a:solidFill>
                  <a:srgbClr val="000000"/>
                </a:solidFill>
                <a:effectLst/>
                <a:uLnTx/>
                <a:uFillTx/>
                <a:latin typeface="Arial" panose="020B0604020202020204"/>
                <a:ea typeface="+mn-ea"/>
                <a:cs typeface="+mn-cs"/>
              </a:rPr>
              <a:t> </a:t>
            </a:r>
          </a:p>
          <a:p>
            <a:pPr marL="274320" marR="0" lvl="0" indent="-27432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Increase in BP </a:t>
            </a:r>
            <a:r>
              <a:rPr kumimoji="0" lang="en-GB" sz="1600" b="1" i="0" u="none" strike="noStrike" kern="1200" cap="none" spc="0" normalizeH="0" baseline="0" noProof="0" err="1">
                <a:ln>
                  <a:noFill/>
                </a:ln>
                <a:solidFill>
                  <a:srgbClr val="000000"/>
                </a:solidFill>
                <a:effectLst/>
                <a:uLnTx/>
                <a:uFillTx/>
                <a:latin typeface="Arial" panose="020B0604020202020204"/>
                <a:ea typeface="+mn-ea"/>
                <a:cs typeface="+mn-cs"/>
              </a:rPr>
              <a:t>category</a:t>
            </a:r>
            <a:r>
              <a:rPr kumimoji="0" lang="en-GB" sz="1600" b="1" i="0" u="none" strike="noStrike" kern="1200" cap="none" spc="0" normalizeH="0" baseline="30000" noProof="0" err="1">
                <a:ln>
                  <a:noFill/>
                </a:ln>
                <a:solidFill>
                  <a:srgbClr val="000000"/>
                </a:solidFill>
                <a:effectLst/>
                <a:uLnTx/>
                <a:uFillTx/>
                <a:latin typeface="Arial" panose="020B0604020202020204"/>
                <a:ea typeface="+mn-ea"/>
                <a:cs typeface="+mn-cs"/>
              </a:rPr>
              <a:t>c</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sym typeface="Symbol" panose="05050102010706020507" pitchFamily="18" charset="2"/>
              </a:rPr>
              <a:t></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sym typeface="Symbol" panose="05050102010706020507" pitchFamily="18" charset="2"/>
              </a:rPr>
              <a:t> </a:t>
            </a:r>
            <a:r>
              <a:rPr kumimoji="0" lang="en-IN" sz="1800" b="0" i="0" u="none" strike="noStrike" kern="1200" cap="none" spc="0" normalizeH="0" baseline="0" noProof="0">
                <a:ln>
                  <a:noFill/>
                </a:ln>
                <a:solidFill>
                  <a:srgbClr val="000000"/>
                </a:solidFill>
                <a:effectLst/>
                <a:uLnTx/>
                <a:uFillTx/>
                <a:latin typeface="Symbol" panose="05050102010706020507" pitchFamily="18" charset="2"/>
                <a:ea typeface="+mn-ea"/>
                <a:cs typeface="+mn-cs"/>
              </a:rPr>
              <a:t>­</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16%</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 </a:t>
            </a:r>
          </a:p>
          <a:p>
            <a:pPr marL="274320" marR="0" lvl="0" indent="-27432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New-onset </a:t>
            </a:r>
            <a:r>
              <a:rPr kumimoji="0" lang="en-GB" sz="1600" b="1" i="0" u="none" strike="noStrike" kern="1200" cap="none" spc="0" normalizeH="0" baseline="0" noProof="0" err="1">
                <a:ln>
                  <a:noFill/>
                </a:ln>
                <a:solidFill>
                  <a:srgbClr val="000000"/>
                </a:solidFill>
                <a:effectLst/>
                <a:uLnTx/>
                <a:uFillTx/>
                <a:latin typeface="Arial" panose="020B0604020202020204"/>
                <a:ea typeface="+mn-ea"/>
                <a:cs typeface="+mn-cs"/>
              </a:rPr>
              <a:t>HTN</a:t>
            </a:r>
            <a:r>
              <a:rPr kumimoji="0" lang="en-GB" sz="1600" b="1" i="0" u="none" strike="noStrike" kern="1200" cap="none" spc="0" normalizeH="0" baseline="30000" noProof="0" err="1">
                <a:ln>
                  <a:noFill/>
                </a:ln>
                <a:solidFill>
                  <a:srgbClr val="000000"/>
                </a:solidFill>
                <a:effectLst/>
                <a:uLnTx/>
                <a:uFillTx/>
                <a:latin typeface="Arial" panose="020B0604020202020204"/>
                <a:ea typeface="+mn-ea"/>
                <a:cs typeface="+mn-cs"/>
              </a:rPr>
              <a:t>d</a:t>
            </a: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sym typeface="Symbol" panose="05050102010706020507" pitchFamily="18" charset="2"/>
              </a:rPr>
              <a:t></a:t>
            </a: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 17%</a:t>
            </a:r>
          </a:p>
        </p:txBody>
      </p:sp>
      <p:graphicFrame>
        <p:nvGraphicFramePr>
          <p:cNvPr id="15" name="Chart 14">
            <a:extLst>
              <a:ext uri="{FF2B5EF4-FFF2-40B4-BE49-F238E27FC236}">
                <a16:creationId xmlns:a16="http://schemas.microsoft.com/office/drawing/2014/main" id="{D01AADC9-78F3-28D6-9D43-C6FBB69EF8C7}"/>
              </a:ext>
            </a:extLst>
          </p:cNvPr>
          <p:cNvGraphicFramePr/>
          <p:nvPr/>
        </p:nvGraphicFramePr>
        <p:xfrm>
          <a:off x="1118564" y="1959430"/>
          <a:ext cx="7141486" cy="402388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FF64904-F09D-4B0E-0CAD-9D688DAFF594}"/>
              </a:ext>
            </a:extLst>
          </p:cNvPr>
          <p:cNvSpPr txBox="1"/>
          <p:nvPr/>
        </p:nvSpPr>
        <p:spPr>
          <a:xfrm>
            <a:off x="1975755" y="5347355"/>
            <a:ext cx="22955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Increase in BP </a:t>
            </a:r>
            <a:r>
              <a:rPr kumimoji="0" lang="en-GB" sz="1400" b="1" i="0" u="none" strike="noStrike" kern="1200" cap="none" spc="0" normalizeH="0" baseline="0" noProof="0" err="1">
                <a:ln>
                  <a:noFill/>
                </a:ln>
                <a:solidFill>
                  <a:srgbClr val="000000"/>
                </a:solidFill>
                <a:effectLst/>
                <a:uLnTx/>
                <a:uFillTx/>
                <a:latin typeface="Arial" panose="020B0604020202020204"/>
                <a:ea typeface="+mn-ea"/>
                <a:cs typeface="+mn-cs"/>
              </a:rPr>
              <a:t>Category</a:t>
            </a:r>
            <a:r>
              <a:rPr kumimoji="0" lang="en-GB" sz="1400" b="1" i="0" u="none" strike="noStrike" kern="1200" cap="none" spc="0" normalizeH="0" baseline="30000" noProof="0" err="1">
                <a:ln>
                  <a:noFill/>
                </a:ln>
                <a:solidFill>
                  <a:srgbClr val="000000"/>
                </a:solidFill>
                <a:effectLst/>
                <a:uLnTx/>
                <a:uFillTx/>
                <a:latin typeface="Arial" panose="020B0604020202020204"/>
                <a:ea typeface="+mn-ea"/>
                <a:cs typeface="+mn-cs"/>
              </a:rPr>
              <a:t>c</a:t>
            </a:r>
            <a:endParaRPr kumimoji="0" lang="en-GB" sz="1400" b="1"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FFF6B09-7082-FCAF-4FA3-DC2F610AADDA}"/>
              </a:ext>
            </a:extLst>
          </p:cNvPr>
          <p:cNvSpPr txBox="1"/>
          <p:nvPr/>
        </p:nvSpPr>
        <p:spPr>
          <a:xfrm>
            <a:off x="5338079" y="5347355"/>
            <a:ext cx="229552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New-Onset </a:t>
            </a:r>
            <a:r>
              <a:rPr kumimoji="0" lang="en-GB" sz="1400" b="1" i="0" u="none" strike="noStrike" kern="1200" cap="none" spc="0" normalizeH="0" baseline="0" noProof="0" err="1">
                <a:ln>
                  <a:noFill/>
                </a:ln>
                <a:solidFill>
                  <a:srgbClr val="000000"/>
                </a:solidFill>
                <a:effectLst/>
                <a:uLnTx/>
                <a:uFillTx/>
                <a:latin typeface="Arial" panose="020B0604020202020204"/>
                <a:ea typeface="+mn-ea"/>
                <a:cs typeface="+mn-cs"/>
              </a:rPr>
              <a:t>HTN</a:t>
            </a:r>
            <a:r>
              <a:rPr kumimoji="0" lang="en-GB" sz="1400" b="1" i="0" u="none" strike="noStrike" kern="1200" cap="none" spc="0" normalizeH="0" baseline="30000" noProof="0" err="1">
                <a:ln>
                  <a:noFill/>
                </a:ln>
                <a:solidFill>
                  <a:srgbClr val="000000"/>
                </a:solidFill>
                <a:effectLst/>
                <a:uLnTx/>
                <a:uFillTx/>
                <a:latin typeface="Arial" panose="020B0604020202020204"/>
                <a:ea typeface="+mn-ea"/>
                <a:cs typeface="+mn-cs"/>
              </a:rPr>
              <a:t>d</a:t>
            </a:r>
            <a:endParaRPr kumimoji="0" lang="en-GB" sz="1400" b="1"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 name="TextBox 2">
            <a:hlinkClick r:id="rId4" action="ppaction://hlinksldjump"/>
            <a:extLst>
              <a:ext uri="{FF2B5EF4-FFF2-40B4-BE49-F238E27FC236}">
                <a16:creationId xmlns:a16="http://schemas.microsoft.com/office/drawing/2014/main" id="{D3584079-5383-4D01-4186-E0004D0C4F3D}"/>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20883934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7AE9A-73EA-E60D-B7F1-1435601D9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431F74-1675-7BB5-ECFB-F79AFA48DEA3}"/>
              </a:ext>
            </a:extLst>
          </p:cNvPr>
          <p:cNvSpPr>
            <a:spLocks noGrp="1"/>
          </p:cNvSpPr>
          <p:nvPr>
            <p:ph type="title"/>
          </p:nvPr>
        </p:nvSpPr>
        <p:spPr>
          <a:xfrm>
            <a:off x="457200" y="228601"/>
            <a:ext cx="11277600" cy="800100"/>
          </a:xfrm>
        </p:spPr>
        <p:txBody>
          <a:bodyPr>
            <a:noAutofit/>
          </a:bodyPr>
          <a:lstStyle/>
          <a:p>
            <a:r>
              <a:rPr lang="en-US"/>
              <a:t>Aldosterone Levels Parallel HTN Severity</a:t>
            </a:r>
          </a:p>
        </p:txBody>
      </p:sp>
      <p:sp>
        <p:nvSpPr>
          <p:cNvPr id="11" name="Text Placeholder 10">
            <a:extLst>
              <a:ext uri="{FF2B5EF4-FFF2-40B4-BE49-F238E27FC236}">
                <a16:creationId xmlns:a16="http://schemas.microsoft.com/office/drawing/2014/main" id="{5C181ECC-28A1-AC7B-1F7B-CA0237DCE78D}"/>
              </a:ext>
            </a:extLst>
          </p:cNvPr>
          <p:cNvSpPr>
            <a:spLocks noGrp="1"/>
          </p:cNvSpPr>
          <p:nvPr>
            <p:ph type="body" sz="quarter" idx="13"/>
          </p:nvPr>
        </p:nvSpPr>
        <p:spPr>
          <a:xfrm>
            <a:off x="457200" y="5852160"/>
            <a:ext cx="11382866" cy="1005840"/>
          </a:xfrm>
        </p:spPr>
        <p:txBody>
          <a:bodyPr/>
          <a:lstStyle/>
          <a:p>
            <a:pPr>
              <a:buClr>
                <a:srgbClr val="7F134C"/>
              </a:buClr>
              <a:defRPr/>
            </a:pPr>
            <a:r>
              <a:rPr lang="en-US" sz="1000" baseline="30000" err="1">
                <a:solidFill>
                  <a:srgbClr val="000000"/>
                </a:solidFill>
                <a:cs typeface="Arial" panose="020B0604020202020204" pitchFamily="34" charset="0"/>
              </a:rPr>
              <a:t>a</a:t>
            </a:r>
            <a:r>
              <a:rPr lang="en-US" sz="1000" err="1">
                <a:solidFill>
                  <a:srgbClr val="000000"/>
                </a:solidFill>
                <a:cs typeface="Arial" panose="020B0604020202020204" pitchFamily="34" charset="0"/>
              </a:rPr>
              <a:t>Adjusted</a:t>
            </a:r>
            <a:r>
              <a:rPr lang="en-US" sz="1000">
                <a:solidFill>
                  <a:srgbClr val="000000"/>
                </a:solidFill>
                <a:cs typeface="Arial" panose="020B0604020202020204" pitchFamily="34" charset="0"/>
              </a:rPr>
              <a:t> for age, body mass index, race, sex, history of diabetes, and 24-hr urinary sodium excretion; </a:t>
            </a:r>
            <a:r>
              <a:rPr lang="en-US" sz="1000" baseline="30000" err="1">
                <a:solidFill>
                  <a:srgbClr val="000000"/>
                </a:solidFill>
                <a:cs typeface="Arial" panose="020B0604020202020204" pitchFamily="34" charset="0"/>
              </a:rPr>
              <a:t>b</a:t>
            </a:r>
            <a:r>
              <a:rPr lang="en-US" sz="1000" err="1">
                <a:solidFill>
                  <a:srgbClr val="000000"/>
                </a:solidFill>
                <a:cs typeface="Arial" panose="020B0604020202020204" pitchFamily="34" charset="0"/>
              </a:rPr>
              <a:t>Mean</a:t>
            </a:r>
            <a:r>
              <a:rPr lang="en-US" sz="1000">
                <a:solidFill>
                  <a:srgbClr val="000000"/>
                </a:solidFill>
                <a:cs typeface="Arial" panose="020B0604020202020204" pitchFamily="34" charset="0"/>
              </a:rPr>
              <a:t> (95% CI) 24-hr urinary aldosterone excretion rates for each BP category; </a:t>
            </a:r>
            <a:r>
              <a:rPr lang="en-US" sz="1000" baseline="30000" err="1">
                <a:solidFill>
                  <a:srgbClr val="000000"/>
                </a:solidFill>
                <a:cs typeface="Arial" panose="020B0604020202020204" pitchFamily="34" charset="0"/>
              </a:rPr>
              <a:t>c</a:t>
            </a:r>
            <a:r>
              <a:rPr lang="en-US" sz="1000" err="1">
                <a:solidFill>
                  <a:srgbClr val="000000"/>
                </a:solidFill>
                <a:cs typeface="Arial" panose="020B0604020202020204" pitchFamily="34" charset="0"/>
              </a:rPr>
              <a:t>Cross</a:t>
            </a:r>
            <a:r>
              <a:rPr lang="en-US" sz="1000">
                <a:solidFill>
                  <a:srgbClr val="000000"/>
                </a:solidFill>
                <a:cs typeface="Arial" panose="020B0604020202020204" pitchFamily="34" charset="0"/>
              </a:rPr>
              <a:t>-sectional cohort study characterizing the prevalence of primary aldosteronism (renin-independent aldosterone production) in 1015 patients (patients with normotension (n=289), stage 1 HTN (n=115), </a:t>
            </a:r>
            <a:br>
              <a:rPr lang="en-US" sz="1000">
                <a:solidFill>
                  <a:srgbClr val="000000"/>
                </a:solidFill>
                <a:cs typeface="Arial" panose="020B0604020202020204" pitchFamily="34" charset="0"/>
              </a:rPr>
            </a:br>
            <a:r>
              <a:rPr lang="en-US" sz="1000">
                <a:solidFill>
                  <a:srgbClr val="000000"/>
                </a:solidFill>
                <a:cs typeface="Arial" panose="020B0604020202020204" pitchFamily="34" charset="0"/>
              </a:rPr>
              <a:t>stage 2 HTN (n=203), and resistant HTN (n=408)) across 5 studies and 4 testing sites in the United States. </a:t>
            </a:r>
            <a:r>
              <a:rPr lang="en-US" sz="1000" err="1">
                <a:solidFill>
                  <a:srgbClr val="000000"/>
                </a:solidFill>
                <a:cs typeface="Arial" panose="020B0604020202020204" pitchFamily="34" charset="0"/>
              </a:rPr>
              <a:t>UAldo</a:t>
            </a:r>
            <a:r>
              <a:rPr lang="en-US" sz="1000">
                <a:solidFill>
                  <a:srgbClr val="000000"/>
                </a:solidFill>
                <a:cs typeface="Arial" panose="020B0604020202020204" pitchFamily="34" charset="0"/>
              </a:rPr>
              <a:t> was measure in patients in high sodium balance with suppressed renin activity; </a:t>
            </a:r>
            <a:r>
              <a:rPr lang="en-US" sz="1000" baseline="30000" err="1">
                <a:solidFill>
                  <a:srgbClr val="000000"/>
                </a:solidFill>
                <a:cs typeface="Arial" panose="020B0604020202020204" pitchFamily="34" charset="0"/>
              </a:rPr>
              <a:t>d</a:t>
            </a:r>
            <a:r>
              <a:rPr lang="en-US" sz="1000" err="1"/>
              <a:t>Results</a:t>
            </a:r>
            <a:r>
              <a:rPr lang="en-US" sz="1000"/>
              <a:t> depicted were pooled from a subset of 691 patients with suppressed renin activity (seated: &lt;1.0 mcg/L/</a:t>
            </a:r>
            <a:r>
              <a:rPr lang="en-US" sz="1000" err="1"/>
              <a:t>hr</a:t>
            </a:r>
            <a:r>
              <a:rPr lang="en-US" sz="1000"/>
              <a:t>, supine: &lt;0.6 mcg/L/</a:t>
            </a:r>
            <a:r>
              <a:rPr lang="en-US" sz="1000" err="1"/>
              <a:t>hr</a:t>
            </a:r>
            <a:r>
              <a:rPr lang="en-US" sz="1000"/>
              <a:t>) in the setting of high sodium balance. </a:t>
            </a:r>
            <a:endParaRPr lang="en-US" sz="1000">
              <a:solidFill>
                <a:srgbClr val="000000"/>
              </a:solidFill>
              <a:cs typeface="Arial" panose="020B0604020202020204" pitchFamily="34" charset="0"/>
            </a:endParaRPr>
          </a:p>
          <a:p>
            <a:pPr>
              <a:buClr>
                <a:srgbClr val="7F134C"/>
              </a:buClr>
              <a:defRPr/>
            </a:pPr>
            <a:r>
              <a:rPr lang="en-US">
                <a:solidFill>
                  <a:srgbClr val="000000"/>
                </a:solidFill>
                <a:cs typeface="Arial" panose="020B0604020202020204" pitchFamily="34" charset="0"/>
              </a:rPr>
              <a:t>BP = blood pressure; CI = confidence interval; HTN = hypertension; </a:t>
            </a:r>
            <a:r>
              <a:rPr lang="en-US" err="1">
                <a:solidFill>
                  <a:srgbClr val="000000"/>
                </a:solidFill>
                <a:cs typeface="Arial" panose="020B0604020202020204" pitchFamily="34" charset="0"/>
              </a:rPr>
              <a:t>UAldo</a:t>
            </a:r>
            <a:r>
              <a:rPr lang="en-US">
                <a:solidFill>
                  <a:srgbClr val="000000"/>
                </a:solidFill>
                <a:cs typeface="Arial" panose="020B0604020202020204" pitchFamily="34" charset="0"/>
              </a:rPr>
              <a:t> = urinary aldosterone.</a:t>
            </a:r>
          </a:p>
          <a:p>
            <a:pPr>
              <a:buClr>
                <a:srgbClr val="7F134C"/>
              </a:buClr>
              <a:defRPr/>
            </a:pPr>
            <a:r>
              <a:rPr lang="en-US" b="0" i="0">
                <a:solidFill>
                  <a:srgbClr val="212121"/>
                </a:solidFill>
                <a:effectLst/>
              </a:rPr>
              <a:t>Brown JM et al. </a:t>
            </a:r>
            <a:r>
              <a:rPr lang="en-US" b="0" i="1">
                <a:solidFill>
                  <a:srgbClr val="212121"/>
                </a:solidFill>
                <a:effectLst/>
              </a:rPr>
              <a:t>Ann Intern Med</a:t>
            </a:r>
            <a:r>
              <a:rPr lang="en-US" b="0" i="0">
                <a:solidFill>
                  <a:srgbClr val="212121"/>
                </a:solidFill>
                <a:effectLst/>
              </a:rPr>
              <a:t>. 2020;173(1):10-20.</a:t>
            </a:r>
            <a:endParaRPr kumimoji="0" lang="en-US" b="0" i="0" u="none" strike="noStrike" kern="1200" cap="none" spc="0" normalizeH="0" baseline="0" noProof="0">
              <a:ln>
                <a:noFill/>
              </a:ln>
              <a:solidFill>
                <a:srgbClr val="000000"/>
              </a:solidFill>
              <a:effectLst/>
              <a:uLnTx/>
              <a:uFillTx/>
              <a:ea typeface="+mn-ea"/>
              <a:cs typeface="+mn-cs"/>
            </a:endParaRPr>
          </a:p>
        </p:txBody>
      </p:sp>
      <p:sp>
        <p:nvSpPr>
          <p:cNvPr id="5" name="Slide Number Placeholder 4">
            <a:extLst>
              <a:ext uri="{FF2B5EF4-FFF2-40B4-BE49-F238E27FC236}">
                <a16:creationId xmlns:a16="http://schemas.microsoft.com/office/drawing/2014/main" id="{D5A9E6C8-2F4B-E374-430C-C8FB30F319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29BC175-79B1-28EB-BD85-13A2D813CF8F}"/>
              </a:ext>
            </a:extLst>
          </p:cNvPr>
          <p:cNvSpPr/>
          <p:nvPr/>
        </p:nvSpPr>
        <p:spPr>
          <a:xfrm flipH="1">
            <a:off x="450282" y="1743983"/>
            <a:ext cx="11277598" cy="3542719"/>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0099485E-2D9F-AC9C-19A5-CAEF4632007C}"/>
              </a:ext>
            </a:extLst>
          </p:cNvPr>
          <p:cNvSpPr/>
          <p:nvPr/>
        </p:nvSpPr>
        <p:spPr>
          <a:xfrm>
            <a:off x="450282" y="5359166"/>
            <a:ext cx="11284518" cy="48248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Arial" panose="020B0604020202020204"/>
                <a:ea typeface="+mn-ea"/>
                <a:cs typeface="+mn-cs"/>
              </a:rPr>
              <a:t>Despite high sodium balance and suppressed renin, </a:t>
            </a:r>
            <a:r>
              <a:rPr kumimoji="0" lang="en-US" sz="1600" b="1" i="0" u="none" strike="noStrike" kern="1200" cap="none" spc="0" normalizeH="0" baseline="0" noProof="0">
                <a:ln>
                  <a:noFill/>
                </a:ln>
                <a:solidFill>
                  <a:schemeClr val="tx1"/>
                </a:solidFill>
                <a:effectLst/>
                <a:uLnTx/>
                <a:uFillTx/>
                <a:latin typeface="Arial" panose="020B0604020202020204"/>
                <a:ea typeface="+mn-ea"/>
                <a:cs typeface="+mn-cs"/>
              </a:rPr>
              <a:t>aldosterone levels were progressively higher across BP categories</a:t>
            </a:r>
          </a:p>
        </p:txBody>
      </p:sp>
      <p:sp>
        <p:nvSpPr>
          <p:cNvPr id="66" name="TextBox 65">
            <a:extLst>
              <a:ext uri="{FF2B5EF4-FFF2-40B4-BE49-F238E27FC236}">
                <a16:creationId xmlns:a16="http://schemas.microsoft.com/office/drawing/2014/main" id="{84FB4498-8607-0DFE-4D57-2E733998BE05}"/>
              </a:ext>
            </a:extLst>
          </p:cNvPr>
          <p:cNvSpPr txBox="1"/>
          <p:nvPr/>
        </p:nvSpPr>
        <p:spPr>
          <a:xfrm>
            <a:off x="450282" y="1342663"/>
            <a:ext cx="11277598" cy="457200"/>
          </a:xfrm>
          <a:prstGeom prst="round2SameRect">
            <a:avLst/>
          </a:prstGeom>
          <a:solidFill>
            <a:schemeClr val="accent2">
              <a:lumMod val="75000"/>
            </a:schemeClr>
          </a:solidFill>
          <a:ln>
            <a:noFill/>
          </a:ln>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600" b="1" i="0" u="none" strike="noStrike" kern="1200" cap="none" spc="0" normalizeH="0" baseline="0" noProof="0" err="1">
                <a:ln>
                  <a:noFill/>
                </a:ln>
                <a:solidFill>
                  <a:srgbClr val="FFFFFF"/>
                </a:solidFill>
                <a:effectLst/>
                <a:uLnTx/>
                <a:uFillTx/>
                <a:latin typeface="Arial" panose="020B0604020202020204"/>
                <a:ea typeface="+mn-ea"/>
                <a:cs typeface="+mn-cs"/>
              </a:rPr>
              <a:t>Adjusted</a:t>
            </a:r>
            <a:r>
              <a:rPr kumimoji="0" lang="en-GB" sz="1600" b="1" i="0" u="none" strike="noStrike" kern="1200" cap="none" spc="0" normalizeH="0" baseline="30000" noProof="0" err="1">
                <a:ln>
                  <a:noFill/>
                </a:ln>
                <a:solidFill>
                  <a:srgbClr val="FFFFFF"/>
                </a:solidFill>
                <a:effectLst/>
                <a:uLnTx/>
                <a:uFillTx/>
                <a:latin typeface="Arial" panose="020B0604020202020204"/>
                <a:ea typeface="+mn-ea"/>
                <a:cs typeface="+mn-cs"/>
              </a:rPr>
              <a:t>a</a:t>
            </a: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 Renin-Independent Mean Urinary Aldosterone Production by BP </a:t>
            </a:r>
            <a:r>
              <a:rPr kumimoji="0" lang="en-GB" sz="1600" b="1" i="0" u="none" strike="noStrike" kern="1200" cap="none" spc="0" normalizeH="0" baseline="0" noProof="0" err="1">
                <a:ln>
                  <a:noFill/>
                </a:ln>
                <a:solidFill>
                  <a:srgbClr val="FFFFFF"/>
                </a:solidFill>
                <a:effectLst/>
                <a:uLnTx/>
                <a:uFillTx/>
                <a:latin typeface="Arial" panose="020B0604020202020204"/>
                <a:ea typeface="+mn-ea"/>
                <a:cs typeface="+mn-cs"/>
              </a:rPr>
              <a:t>Category</a:t>
            </a:r>
            <a:r>
              <a:rPr kumimoji="0" lang="en-GB" sz="1600" b="1" i="0" u="none" strike="noStrike" kern="1200" cap="none" spc="0" normalizeH="0" baseline="30000" noProof="0" err="1">
                <a:ln>
                  <a:noFill/>
                </a:ln>
                <a:solidFill>
                  <a:srgbClr val="FFFFFF"/>
                </a:solidFill>
                <a:effectLst/>
                <a:uLnTx/>
                <a:uFillTx/>
                <a:latin typeface="Arial" panose="020B0604020202020204"/>
                <a:ea typeface="+mn-ea"/>
                <a:cs typeface="+mn-cs"/>
              </a:rPr>
              <a:t>b,c,d</a:t>
            </a:r>
            <a:endParaRPr kumimoji="0" lang="en-GB" sz="16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grpSp>
        <p:nvGrpSpPr>
          <p:cNvPr id="83" name="Group 82">
            <a:extLst>
              <a:ext uri="{FF2B5EF4-FFF2-40B4-BE49-F238E27FC236}">
                <a16:creationId xmlns:a16="http://schemas.microsoft.com/office/drawing/2014/main" id="{5A783686-3076-D613-DF03-FF098BA4F81E}"/>
              </a:ext>
            </a:extLst>
          </p:cNvPr>
          <p:cNvGrpSpPr/>
          <p:nvPr/>
        </p:nvGrpSpPr>
        <p:grpSpPr>
          <a:xfrm>
            <a:off x="2469864" y="2089045"/>
            <a:ext cx="7118874" cy="3028398"/>
            <a:chOff x="2204505" y="2121273"/>
            <a:chExt cx="7118874" cy="3028398"/>
          </a:xfrm>
        </p:grpSpPr>
        <p:sp>
          <p:nvSpPr>
            <p:cNvPr id="84" name="TextBox 83">
              <a:extLst>
                <a:ext uri="{FF2B5EF4-FFF2-40B4-BE49-F238E27FC236}">
                  <a16:creationId xmlns:a16="http://schemas.microsoft.com/office/drawing/2014/main" id="{F64DDF51-C6E6-9ECD-3473-325AFABEEFCD}"/>
                </a:ext>
              </a:extLst>
            </p:cNvPr>
            <p:cNvSpPr txBox="1"/>
            <p:nvPr/>
          </p:nvSpPr>
          <p:spPr>
            <a:xfrm>
              <a:off x="2204505" y="2125761"/>
              <a:ext cx="246239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Untreated Normotension</a:t>
              </a:r>
            </a:p>
          </p:txBody>
        </p:sp>
        <p:sp>
          <p:nvSpPr>
            <p:cNvPr id="85" name="TextBox 84">
              <a:extLst>
                <a:ext uri="{FF2B5EF4-FFF2-40B4-BE49-F238E27FC236}">
                  <a16:creationId xmlns:a16="http://schemas.microsoft.com/office/drawing/2014/main" id="{1B5EF723-6BB1-2CBF-30AD-3F32D5C729AD}"/>
                </a:ext>
              </a:extLst>
            </p:cNvPr>
            <p:cNvSpPr txBox="1"/>
            <p:nvPr/>
          </p:nvSpPr>
          <p:spPr>
            <a:xfrm>
              <a:off x="2361875" y="2812735"/>
              <a:ext cx="230502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Untreated Stage 1 HTN</a:t>
              </a:r>
            </a:p>
          </p:txBody>
        </p:sp>
        <p:sp>
          <p:nvSpPr>
            <p:cNvPr id="86" name="TextBox 85">
              <a:extLst>
                <a:ext uri="{FF2B5EF4-FFF2-40B4-BE49-F238E27FC236}">
                  <a16:creationId xmlns:a16="http://schemas.microsoft.com/office/drawing/2014/main" id="{5CA10AA6-8475-1725-2780-390D6F57E513}"/>
                </a:ext>
              </a:extLst>
            </p:cNvPr>
            <p:cNvSpPr txBox="1"/>
            <p:nvPr/>
          </p:nvSpPr>
          <p:spPr>
            <a:xfrm>
              <a:off x="2361875" y="3499709"/>
              <a:ext cx="230502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Untreated Stage 2 HTN</a:t>
              </a:r>
            </a:p>
          </p:txBody>
        </p:sp>
        <p:sp>
          <p:nvSpPr>
            <p:cNvPr id="87" name="TextBox 86">
              <a:extLst>
                <a:ext uri="{FF2B5EF4-FFF2-40B4-BE49-F238E27FC236}">
                  <a16:creationId xmlns:a16="http://schemas.microsoft.com/office/drawing/2014/main" id="{A0700EDC-9A8E-71BD-9E29-E2817BCA7613}"/>
                </a:ext>
              </a:extLst>
            </p:cNvPr>
            <p:cNvSpPr txBox="1"/>
            <p:nvPr/>
          </p:nvSpPr>
          <p:spPr>
            <a:xfrm>
              <a:off x="2361875" y="4186684"/>
              <a:ext cx="230502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Treated Resistant HTN</a:t>
              </a:r>
            </a:p>
          </p:txBody>
        </p:sp>
        <p:grpSp>
          <p:nvGrpSpPr>
            <p:cNvPr id="88" name="Group 87">
              <a:extLst>
                <a:ext uri="{FF2B5EF4-FFF2-40B4-BE49-F238E27FC236}">
                  <a16:creationId xmlns:a16="http://schemas.microsoft.com/office/drawing/2014/main" id="{90EE0850-7294-3B67-EE27-59728861A019}"/>
                </a:ext>
              </a:extLst>
            </p:cNvPr>
            <p:cNvGrpSpPr/>
            <p:nvPr/>
          </p:nvGrpSpPr>
          <p:grpSpPr>
            <a:xfrm>
              <a:off x="4624327" y="2121273"/>
              <a:ext cx="4699052" cy="3028398"/>
              <a:chOff x="2598624" y="3015176"/>
              <a:chExt cx="3020749" cy="3224963"/>
            </a:xfrm>
          </p:grpSpPr>
          <p:grpSp>
            <p:nvGrpSpPr>
              <p:cNvPr id="97" name="Group 96">
                <a:extLst>
                  <a:ext uri="{FF2B5EF4-FFF2-40B4-BE49-F238E27FC236}">
                    <a16:creationId xmlns:a16="http://schemas.microsoft.com/office/drawing/2014/main" id="{98DCC3ED-A142-9D77-E215-B76F5CBCE712}"/>
                  </a:ext>
                </a:extLst>
              </p:cNvPr>
              <p:cNvGrpSpPr/>
              <p:nvPr/>
            </p:nvGrpSpPr>
            <p:grpSpPr>
              <a:xfrm>
                <a:off x="2598624" y="3015176"/>
                <a:ext cx="3020749" cy="2951384"/>
                <a:chOff x="987607" y="3062068"/>
                <a:chExt cx="3020749" cy="2951384"/>
              </a:xfrm>
            </p:grpSpPr>
            <p:cxnSp>
              <p:nvCxnSpPr>
                <p:cNvPr id="99" name="Straight Connector 98">
                  <a:extLst>
                    <a:ext uri="{FF2B5EF4-FFF2-40B4-BE49-F238E27FC236}">
                      <a16:creationId xmlns:a16="http://schemas.microsoft.com/office/drawing/2014/main" id="{B82A9F18-35FF-1A52-E3FE-20973A5AA5EE}"/>
                    </a:ext>
                  </a:extLst>
                </p:cNvPr>
                <p:cNvCxnSpPr/>
                <p:nvPr/>
              </p:nvCxnSpPr>
              <p:spPr>
                <a:xfrm>
                  <a:off x="1097280" y="3062068"/>
                  <a:ext cx="0" cy="25837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D1FF710-43E3-9D8E-E14E-9F41D674458D}"/>
                    </a:ext>
                  </a:extLst>
                </p:cNvPr>
                <p:cNvCxnSpPr>
                  <a:cxnSpLocks/>
                </p:cNvCxnSpPr>
                <p:nvPr/>
              </p:nvCxnSpPr>
              <p:spPr>
                <a:xfrm flipH="1">
                  <a:off x="1097280" y="5634111"/>
                  <a:ext cx="2801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C97D725-D93C-A0EE-240A-4D1D8D3AA86D}"/>
                    </a:ext>
                  </a:extLst>
                </p:cNvPr>
                <p:cNvCxnSpPr>
                  <a:cxnSpLocks/>
                </p:cNvCxnSpPr>
                <p:nvPr/>
              </p:nvCxnSpPr>
              <p:spPr>
                <a:xfrm>
                  <a:off x="1797740" y="5634111"/>
                  <a:ext cx="0" cy="110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5BDE30-30B3-790A-4698-CFA8B09D2624}"/>
                    </a:ext>
                  </a:extLst>
                </p:cNvPr>
                <p:cNvCxnSpPr>
                  <a:cxnSpLocks/>
                </p:cNvCxnSpPr>
                <p:nvPr/>
              </p:nvCxnSpPr>
              <p:spPr>
                <a:xfrm>
                  <a:off x="2498194" y="5631771"/>
                  <a:ext cx="0" cy="110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37BD02A-1574-BFED-4791-D32B34C7DDD1}"/>
                    </a:ext>
                  </a:extLst>
                </p:cNvPr>
                <p:cNvCxnSpPr>
                  <a:cxnSpLocks/>
                </p:cNvCxnSpPr>
                <p:nvPr/>
              </p:nvCxnSpPr>
              <p:spPr>
                <a:xfrm>
                  <a:off x="3899100" y="5636456"/>
                  <a:ext cx="0" cy="110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1AA8832-73DF-7E77-95B8-1781B0625A07}"/>
                    </a:ext>
                  </a:extLst>
                </p:cNvPr>
                <p:cNvCxnSpPr>
                  <a:cxnSpLocks/>
                </p:cNvCxnSpPr>
                <p:nvPr/>
              </p:nvCxnSpPr>
              <p:spPr>
                <a:xfrm>
                  <a:off x="3198647" y="5645834"/>
                  <a:ext cx="0" cy="110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A75D8673-8C30-07E8-1427-BE58995D5A27}"/>
                    </a:ext>
                  </a:extLst>
                </p:cNvPr>
                <p:cNvSpPr txBox="1"/>
                <p:nvPr/>
              </p:nvSpPr>
              <p:spPr>
                <a:xfrm>
                  <a:off x="987607" y="5698126"/>
                  <a:ext cx="235126" cy="29497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0</a:t>
                  </a:r>
                </a:p>
              </p:txBody>
            </p:sp>
            <p:sp>
              <p:nvSpPr>
                <p:cNvPr id="106" name="TextBox 105">
                  <a:extLst>
                    <a:ext uri="{FF2B5EF4-FFF2-40B4-BE49-F238E27FC236}">
                      <a16:creationId xmlns:a16="http://schemas.microsoft.com/office/drawing/2014/main" id="{075691B6-10C1-7634-9636-0B34F14A2214}"/>
                    </a:ext>
                  </a:extLst>
                </p:cNvPr>
                <p:cNvSpPr txBox="1"/>
                <p:nvPr/>
              </p:nvSpPr>
              <p:spPr>
                <a:xfrm>
                  <a:off x="1684013" y="5698126"/>
                  <a:ext cx="235126" cy="29497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5</a:t>
                  </a:r>
                </a:p>
              </p:txBody>
            </p:sp>
            <p:sp>
              <p:nvSpPr>
                <p:cNvPr id="107" name="TextBox 106">
                  <a:extLst>
                    <a:ext uri="{FF2B5EF4-FFF2-40B4-BE49-F238E27FC236}">
                      <a16:creationId xmlns:a16="http://schemas.microsoft.com/office/drawing/2014/main" id="{EF16E403-30C3-48D0-1F1A-03B16D4647A5}"/>
                    </a:ext>
                  </a:extLst>
                </p:cNvPr>
                <p:cNvSpPr txBox="1"/>
                <p:nvPr/>
              </p:nvSpPr>
              <p:spPr>
                <a:xfrm>
                  <a:off x="2380419" y="5718474"/>
                  <a:ext cx="235126" cy="29497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10</a:t>
                  </a:r>
                </a:p>
              </p:txBody>
            </p:sp>
            <p:sp>
              <p:nvSpPr>
                <p:cNvPr id="108" name="TextBox 107">
                  <a:extLst>
                    <a:ext uri="{FF2B5EF4-FFF2-40B4-BE49-F238E27FC236}">
                      <a16:creationId xmlns:a16="http://schemas.microsoft.com/office/drawing/2014/main" id="{49E70B8C-48D8-01E9-1CB5-DF296C260B5B}"/>
                    </a:ext>
                  </a:extLst>
                </p:cNvPr>
                <p:cNvSpPr txBox="1"/>
                <p:nvPr/>
              </p:nvSpPr>
              <p:spPr>
                <a:xfrm>
                  <a:off x="3076825" y="5718474"/>
                  <a:ext cx="235126" cy="29497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15</a:t>
                  </a:r>
                </a:p>
              </p:txBody>
            </p:sp>
            <p:sp>
              <p:nvSpPr>
                <p:cNvPr id="109" name="TextBox 108">
                  <a:extLst>
                    <a:ext uri="{FF2B5EF4-FFF2-40B4-BE49-F238E27FC236}">
                      <a16:creationId xmlns:a16="http://schemas.microsoft.com/office/drawing/2014/main" id="{0B7316DF-96E2-E912-C822-A3449EC6FDC5}"/>
                    </a:ext>
                  </a:extLst>
                </p:cNvPr>
                <p:cNvSpPr txBox="1"/>
                <p:nvPr/>
              </p:nvSpPr>
              <p:spPr>
                <a:xfrm>
                  <a:off x="3773230" y="5718474"/>
                  <a:ext cx="235126" cy="29497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a:t>
                  </a:r>
                </a:p>
              </p:txBody>
            </p:sp>
            <p:cxnSp>
              <p:nvCxnSpPr>
                <p:cNvPr id="110" name="Straight Connector 109">
                  <a:extLst>
                    <a:ext uri="{FF2B5EF4-FFF2-40B4-BE49-F238E27FC236}">
                      <a16:creationId xmlns:a16="http://schemas.microsoft.com/office/drawing/2014/main" id="{0FA33601-F066-CF91-C442-096A2544CDC1}"/>
                    </a:ext>
                  </a:extLst>
                </p:cNvPr>
                <p:cNvCxnSpPr>
                  <a:cxnSpLocks/>
                </p:cNvCxnSpPr>
                <p:nvPr/>
              </p:nvCxnSpPr>
              <p:spPr>
                <a:xfrm>
                  <a:off x="1097286" y="5638810"/>
                  <a:ext cx="0" cy="1101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6F0CBF94-F298-FD2B-E3B0-D2B8619B7572}"/>
                  </a:ext>
                </a:extLst>
              </p:cNvPr>
              <p:cNvSpPr txBox="1"/>
              <p:nvPr/>
            </p:nvSpPr>
            <p:spPr>
              <a:xfrm>
                <a:off x="2708296" y="5912385"/>
                <a:ext cx="2890911" cy="327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24-hr </a:t>
                </a:r>
                <a:r>
                  <a:rPr kumimoji="0" lang="en-US" sz="1400" b="1" i="0" u="none" strike="noStrike" kern="1200" cap="none" spc="0" normalizeH="0" baseline="0" noProof="0" err="1">
                    <a:ln>
                      <a:noFill/>
                    </a:ln>
                    <a:solidFill>
                      <a:srgbClr val="000000"/>
                    </a:solidFill>
                    <a:effectLst/>
                    <a:uLnTx/>
                    <a:uFillTx/>
                    <a:latin typeface="Arial" panose="020B0604020202020204"/>
                    <a:ea typeface="+mn-ea"/>
                    <a:cs typeface="+mn-cs"/>
                  </a:rPr>
                  <a:t>UAldo</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 mcg</a:t>
                </a:r>
              </a:p>
            </p:txBody>
          </p:sp>
        </p:grpSp>
        <p:cxnSp>
          <p:nvCxnSpPr>
            <p:cNvPr id="89" name="Straight Connector 88">
              <a:extLst>
                <a:ext uri="{FF2B5EF4-FFF2-40B4-BE49-F238E27FC236}">
                  <a16:creationId xmlns:a16="http://schemas.microsoft.com/office/drawing/2014/main" id="{C96DF4EC-4F34-7683-633D-9D08CD8C8B28}"/>
                </a:ext>
              </a:extLst>
            </p:cNvPr>
            <p:cNvCxnSpPr>
              <a:cxnSpLocks/>
            </p:cNvCxnSpPr>
            <p:nvPr/>
          </p:nvCxnSpPr>
          <p:spPr>
            <a:xfrm>
              <a:off x="5939934" y="2271188"/>
              <a:ext cx="566982" cy="0"/>
            </a:xfrm>
            <a:prstGeom prst="line">
              <a:avLst/>
            </a:prstGeom>
            <a:solidFill>
              <a:schemeClr val="accent1"/>
            </a:solidFill>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E95FAE0-F9BE-0524-F04D-1781F2F4BA49}"/>
                </a:ext>
              </a:extLst>
            </p:cNvPr>
            <p:cNvSpPr/>
            <p:nvPr/>
          </p:nvSpPr>
          <p:spPr>
            <a:xfrm>
              <a:off x="6165015" y="2211752"/>
              <a:ext cx="119032" cy="1188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1" name="Straight Connector 90">
              <a:extLst>
                <a:ext uri="{FF2B5EF4-FFF2-40B4-BE49-F238E27FC236}">
                  <a16:creationId xmlns:a16="http://schemas.microsoft.com/office/drawing/2014/main" id="{55277836-F95D-D896-FA3D-EDB9E0807482}"/>
                </a:ext>
              </a:extLst>
            </p:cNvPr>
            <p:cNvCxnSpPr>
              <a:cxnSpLocks/>
            </p:cNvCxnSpPr>
            <p:nvPr/>
          </p:nvCxnSpPr>
          <p:spPr>
            <a:xfrm>
              <a:off x="6001732" y="2952447"/>
              <a:ext cx="747663" cy="0"/>
            </a:xfrm>
            <a:prstGeom prst="line">
              <a:avLst/>
            </a:prstGeom>
            <a:solidFill>
              <a:schemeClr val="accent1"/>
            </a:solidFill>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B50D0766-7A48-EE1B-80AD-6716A575AAF6}"/>
                </a:ext>
              </a:extLst>
            </p:cNvPr>
            <p:cNvSpPr/>
            <p:nvPr/>
          </p:nvSpPr>
          <p:spPr>
            <a:xfrm>
              <a:off x="6336374" y="2893011"/>
              <a:ext cx="119032" cy="1188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3" name="Straight Connector 92">
              <a:extLst>
                <a:ext uri="{FF2B5EF4-FFF2-40B4-BE49-F238E27FC236}">
                  <a16:creationId xmlns:a16="http://schemas.microsoft.com/office/drawing/2014/main" id="{EF65B72E-EF2F-47A3-C1BA-987113EADA99}"/>
                </a:ext>
              </a:extLst>
            </p:cNvPr>
            <p:cNvCxnSpPr>
              <a:cxnSpLocks/>
            </p:cNvCxnSpPr>
            <p:nvPr/>
          </p:nvCxnSpPr>
          <p:spPr>
            <a:xfrm>
              <a:off x="6605704" y="3640913"/>
              <a:ext cx="582213" cy="0"/>
            </a:xfrm>
            <a:prstGeom prst="line">
              <a:avLst/>
            </a:prstGeom>
            <a:solidFill>
              <a:schemeClr val="accent1"/>
            </a:solidFill>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8B1B992C-95CC-E8FD-5833-AEC07400A08C}"/>
                </a:ext>
              </a:extLst>
            </p:cNvPr>
            <p:cNvSpPr/>
            <p:nvPr/>
          </p:nvSpPr>
          <p:spPr>
            <a:xfrm>
              <a:off x="6868872" y="3581477"/>
              <a:ext cx="119032" cy="1188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5" name="Straight Connector 94">
              <a:extLst>
                <a:ext uri="{FF2B5EF4-FFF2-40B4-BE49-F238E27FC236}">
                  <a16:creationId xmlns:a16="http://schemas.microsoft.com/office/drawing/2014/main" id="{3A9E14D1-EFEE-07AC-5889-8C76AD9830D9}"/>
                </a:ext>
              </a:extLst>
            </p:cNvPr>
            <p:cNvCxnSpPr>
              <a:cxnSpLocks/>
            </p:cNvCxnSpPr>
            <p:nvPr/>
          </p:nvCxnSpPr>
          <p:spPr>
            <a:xfrm flipV="1">
              <a:off x="7629455" y="4329343"/>
              <a:ext cx="731520" cy="901"/>
            </a:xfrm>
            <a:prstGeom prst="line">
              <a:avLst/>
            </a:prstGeom>
            <a:solidFill>
              <a:schemeClr val="accent1"/>
            </a:solidFill>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374BC52-766D-9BC5-7B76-C4B637EF26C1}"/>
                </a:ext>
              </a:extLst>
            </p:cNvPr>
            <p:cNvSpPr/>
            <p:nvPr/>
          </p:nvSpPr>
          <p:spPr>
            <a:xfrm>
              <a:off x="7943330" y="4270357"/>
              <a:ext cx="119032" cy="1188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 name="TextBox 2">
            <a:hlinkClick r:id="rId3" action="ppaction://hlinksldjump"/>
            <a:extLst>
              <a:ext uri="{FF2B5EF4-FFF2-40B4-BE49-F238E27FC236}">
                <a16:creationId xmlns:a16="http://schemas.microsoft.com/office/drawing/2014/main" id="{532F1570-D769-993E-C986-27412E84ED87}"/>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8140713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4AA58-9D50-1704-97D2-BFE502917639}"/>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8421227B-87C5-BCD8-6CCD-10882A186C74}"/>
              </a:ext>
            </a:extLst>
          </p:cNvPr>
          <p:cNvSpPr txBox="1">
            <a:spLocks/>
          </p:cNvSpPr>
          <p:nvPr/>
        </p:nvSpPr>
        <p:spPr>
          <a:xfrm>
            <a:off x="-21814" y="5872500"/>
            <a:ext cx="10058400" cy="1005840"/>
          </a:xfrm>
          <a:prstGeom prst="rect">
            <a:avLst/>
          </a:prstGeom>
        </p:spPr>
        <p:txBody>
          <a:bodyPr/>
          <a:lstStyle>
            <a:lvl1pPr marL="228594" indent="-228594" algn="l" defTabSz="914378"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189" indent="-228594" algn="l" defTabSz="914378"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783"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378" indent="-228594" algn="l" defTabSz="914378"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2972" indent="-228594" algn="l" defTabSz="914378"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8" rtl="0" eaLnBrk="1" fontAlgn="auto" latinLnBrk="0" hangingPunct="1">
              <a:lnSpc>
                <a:spcPct val="90000"/>
              </a:lnSpc>
              <a:spcBef>
                <a:spcPts val="1200"/>
              </a:spcBef>
              <a:spcAft>
                <a:spcPts val="0"/>
              </a:spcAft>
              <a:buClr>
                <a:srgbClr val="7F134C"/>
              </a:buClr>
              <a:buSzTx/>
              <a:buFont typeface="Arial" panose="020B0604020202020204" pitchFamily="34" charset="0"/>
              <a:buChar char="•"/>
              <a:tabLst/>
              <a:defRPr/>
            </a:pPr>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itle 18">
            <a:extLst>
              <a:ext uri="{FF2B5EF4-FFF2-40B4-BE49-F238E27FC236}">
                <a16:creationId xmlns:a16="http://schemas.microsoft.com/office/drawing/2014/main" id="{6BF65B49-9F5C-1528-3758-C2725D0CCED6}"/>
              </a:ext>
            </a:extLst>
          </p:cNvPr>
          <p:cNvSpPr>
            <a:spLocks noGrp="1"/>
          </p:cNvSpPr>
          <p:nvPr>
            <p:ph type="title"/>
          </p:nvPr>
        </p:nvSpPr>
        <p:spPr>
          <a:xfrm>
            <a:off x="457200" y="228601"/>
            <a:ext cx="11277600" cy="800100"/>
          </a:xfrm>
        </p:spPr>
        <p:txBody>
          <a:bodyPr>
            <a:normAutofit fontScale="90000"/>
          </a:bodyPr>
          <a:lstStyle/>
          <a:p>
            <a:r>
              <a:rPr lang="en-US" noProof="0"/>
              <a:t>Aldosterone Can Induce Direct Toxic Effects on the Blood Vessels,       Heart, and Kidneys, Which May Occur Independent of BP</a:t>
            </a:r>
            <a:r>
              <a:rPr lang="en-US" baseline="30000" noProof="0"/>
              <a:t>1</a:t>
            </a:r>
            <a:endParaRPr lang="en-US" baseline="30000"/>
          </a:p>
        </p:txBody>
      </p:sp>
      <p:sp>
        <p:nvSpPr>
          <p:cNvPr id="66" name="Slide Number Placeholder 65">
            <a:extLst>
              <a:ext uri="{FF2B5EF4-FFF2-40B4-BE49-F238E27FC236}">
                <a16:creationId xmlns:a16="http://schemas.microsoft.com/office/drawing/2014/main" id="{2A122530-1650-0750-5462-BEC5AEE1E27C}"/>
              </a:ext>
            </a:extLst>
          </p:cNvPr>
          <p:cNvSpPr>
            <a:spLocks noGrp="1"/>
          </p:cNvSpPr>
          <p:nvPr>
            <p:ph type="sldNum" sz="quarter" idx="12"/>
          </p:nvPr>
        </p:nvSpPr>
        <p:spPr>
          <a:xfrm>
            <a:off x="1" y="6492876"/>
            <a:ext cx="457200" cy="365125"/>
          </a:xfrm>
        </p:spPr>
        <p:txBody>
          <a:bodyPr/>
          <a:lstStyle/>
          <a:p>
            <a:pPr lvl="0"/>
            <a:fld id="{CC7432E5-F8E0-41AE-9A6B-AD730338B005}" type="slidenum">
              <a:rPr lang="en-US" noProof="0" smtClean="0"/>
              <a:pPr lvl="0"/>
              <a:t>25</a:t>
            </a:fld>
            <a:endParaRPr lang="en-US" noProof="0"/>
          </a:p>
        </p:txBody>
      </p:sp>
      <p:sp>
        <p:nvSpPr>
          <p:cNvPr id="7" name="Text Placeholder 6">
            <a:extLst>
              <a:ext uri="{FF2B5EF4-FFF2-40B4-BE49-F238E27FC236}">
                <a16:creationId xmlns:a16="http://schemas.microsoft.com/office/drawing/2014/main" id="{106421CD-BD44-C598-9C43-DF4AE9E12BBF}"/>
              </a:ext>
            </a:extLst>
          </p:cNvPr>
          <p:cNvSpPr>
            <a:spLocks noGrp="1"/>
          </p:cNvSpPr>
          <p:nvPr>
            <p:ph type="body" sz="quarter" idx="13"/>
          </p:nvPr>
        </p:nvSpPr>
        <p:spPr>
          <a:xfrm>
            <a:off x="457200" y="5852160"/>
            <a:ext cx="10058400" cy="1005840"/>
          </a:xfrm>
        </p:spPr>
        <p:txBody>
          <a:bodyPr/>
          <a:lstStyle/>
          <a:p>
            <a:r>
              <a:rPr lang="en-US" sz="900"/>
              <a:t>BP = blood pressure; CV = cardiovascular; LV = left ventricular; ROS = reactive oxygen species; VSMC = vascular smooth muscle cell. </a:t>
            </a:r>
          </a:p>
          <a:p>
            <a:r>
              <a:rPr lang="en-US" sz="900"/>
              <a:t>1. </a:t>
            </a:r>
            <a:r>
              <a:rPr lang="en-US" sz="900" err="1"/>
              <a:t>Verhovez</a:t>
            </a:r>
            <a:r>
              <a:rPr lang="en-US" sz="900"/>
              <a:t> A, et al. </a:t>
            </a:r>
            <a:r>
              <a:rPr lang="en-US" sz="900" i="1"/>
              <a:t>Curr Signal </a:t>
            </a:r>
            <a:r>
              <a:rPr lang="en-US" sz="900" i="1" err="1"/>
              <a:t>Transduct</a:t>
            </a:r>
            <a:r>
              <a:rPr lang="en-US" sz="900" i="1"/>
              <a:t> </a:t>
            </a:r>
            <a:r>
              <a:rPr lang="en-US" sz="900" err="1"/>
              <a:t>Ther</a:t>
            </a:r>
            <a:r>
              <a:rPr lang="en-US" sz="900"/>
              <a:t>. 2012;7(2):132-141; 2. Muñoz-Durango N, et al. </a:t>
            </a:r>
            <a:r>
              <a:rPr lang="en-US" sz="900" i="1"/>
              <a:t>Int J Mol Sci</a:t>
            </a:r>
            <a:r>
              <a:rPr lang="en-US" sz="900"/>
              <a:t>. 2016;17(7):797; 3. Briones AM, et al, </a:t>
            </a:r>
            <a:r>
              <a:rPr lang="en-US" sz="900" err="1"/>
              <a:t>I</a:t>
            </a:r>
            <a:r>
              <a:rPr lang="en-US" sz="900" i="1" err="1"/>
              <a:t>ntechOpen</a:t>
            </a:r>
            <a:r>
              <a:rPr lang="en-US" sz="900"/>
              <a:t>. 2019.; 4. </a:t>
            </a:r>
            <a:r>
              <a:rPr lang="en-US" sz="900" err="1"/>
              <a:t>Pacurari</a:t>
            </a:r>
            <a:r>
              <a:rPr lang="en-US" sz="900"/>
              <a:t> M, et al. </a:t>
            </a:r>
            <a:br>
              <a:rPr lang="en-US" sz="900"/>
            </a:br>
            <a:r>
              <a:rPr lang="en-US" sz="900" i="1"/>
              <a:t>Int J </a:t>
            </a:r>
            <a:r>
              <a:rPr lang="en-US" sz="900" i="1" err="1"/>
              <a:t>Inflam</a:t>
            </a:r>
            <a:r>
              <a:rPr lang="en-US" sz="900" i="1"/>
              <a:t>. </a:t>
            </a:r>
            <a:r>
              <a:rPr lang="en-US" sz="900"/>
              <a:t>2014;2014:689360; 5. Rocha R, et al. </a:t>
            </a:r>
            <a:r>
              <a:rPr lang="en-US" sz="900" i="1"/>
              <a:t>Am J </a:t>
            </a:r>
            <a:r>
              <a:rPr lang="en-US" sz="900" i="1" err="1"/>
              <a:t>Physiol</a:t>
            </a:r>
            <a:r>
              <a:rPr lang="en-US" sz="900" i="1"/>
              <a:t> Heart Circ Physiol</a:t>
            </a:r>
            <a:r>
              <a:rPr lang="en-US" sz="900"/>
              <a:t>. 2002;283(5):H1802-1810; 6. </a:t>
            </a:r>
            <a:r>
              <a:rPr lang="en-US" sz="900" err="1"/>
              <a:t>Sherajee</a:t>
            </a:r>
            <a:r>
              <a:rPr lang="en-US" sz="900"/>
              <a:t> SJ, et al. </a:t>
            </a:r>
            <a:r>
              <a:rPr lang="en-US" sz="900" i="1" err="1"/>
              <a:t>Arterioscler</a:t>
            </a:r>
            <a:r>
              <a:rPr lang="en-US" sz="900" i="1"/>
              <a:t> </a:t>
            </a:r>
            <a:r>
              <a:rPr lang="en-US" sz="900" i="1" err="1"/>
              <a:t>Thromb</a:t>
            </a:r>
            <a:r>
              <a:rPr lang="en-US" sz="900" i="1"/>
              <a:t> </a:t>
            </a:r>
            <a:r>
              <a:rPr lang="en-US" sz="900" i="1" err="1"/>
              <a:t>Vasc</a:t>
            </a:r>
            <a:r>
              <a:rPr lang="en-US" sz="900" i="1"/>
              <a:t> Biol</a:t>
            </a:r>
            <a:r>
              <a:rPr lang="en-US" sz="900"/>
              <a:t>. 2012;32(2):257-263; 7. </a:t>
            </a:r>
            <a:r>
              <a:rPr lang="en-US" sz="900" err="1"/>
              <a:t>Buffolo</a:t>
            </a:r>
            <a:r>
              <a:rPr lang="en-US" sz="900"/>
              <a:t> F, et al. </a:t>
            </a:r>
            <a:r>
              <a:rPr lang="en-US" sz="900" i="1"/>
              <a:t>Hypertension</a:t>
            </a:r>
            <a:r>
              <a:rPr lang="en-US" sz="900"/>
              <a:t>. 2022;79(9):1899-1911; 8. </a:t>
            </a:r>
            <a:r>
              <a:rPr lang="en-US" sz="900" err="1"/>
              <a:t>Monzo</a:t>
            </a:r>
            <a:r>
              <a:rPr lang="en-US" sz="900"/>
              <a:t> L, et al. </a:t>
            </a:r>
            <a:r>
              <a:rPr lang="en-US" sz="900" i="1" err="1"/>
              <a:t>Eur</a:t>
            </a:r>
            <a:r>
              <a:rPr lang="en-US" sz="900" i="1"/>
              <a:t> J Heart Fail</a:t>
            </a:r>
            <a:r>
              <a:rPr lang="en-US" sz="900"/>
              <a:t>. 2023;25(10):1742-1752; 9. </a:t>
            </a:r>
            <a:r>
              <a:rPr lang="en-US" sz="900" err="1"/>
              <a:t>Varadarajan</a:t>
            </a:r>
            <a:r>
              <a:rPr lang="en-US" sz="900"/>
              <a:t> V, et al. </a:t>
            </a:r>
            <a:r>
              <a:rPr lang="en-US" sz="900" i="1"/>
              <a:t>Am J </a:t>
            </a:r>
            <a:r>
              <a:rPr lang="en-US" sz="900" i="1" err="1"/>
              <a:t>Hypertens</a:t>
            </a:r>
            <a:r>
              <a:rPr lang="en-US" sz="900"/>
              <a:t>. 2023;36(9):517-523; 10. </a:t>
            </a:r>
            <a:r>
              <a:rPr lang="en-US" sz="900" err="1"/>
              <a:t>Brem</a:t>
            </a:r>
            <a:r>
              <a:rPr lang="en-US" sz="900"/>
              <a:t> AS, et al</a:t>
            </a:r>
            <a:r>
              <a:rPr lang="en-US" sz="900" i="1"/>
              <a:t>. Am J Kidney Dis.</a:t>
            </a:r>
            <a:r>
              <a:rPr lang="en-US" sz="900"/>
              <a:t> 2011;58(3):471-479.</a:t>
            </a:r>
          </a:p>
        </p:txBody>
      </p:sp>
      <p:sp>
        <p:nvSpPr>
          <p:cNvPr id="5" name="Rectangle 4">
            <a:extLst>
              <a:ext uri="{FF2B5EF4-FFF2-40B4-BE49-F238E27FC236}">
                <a16:creationId xmlns:a16="http://schemas.microsoft.com/office/drawing/2014/main" id="{B2333FCF-13AE-D2EB-AB18-516A7DD0D368}"/>
              </a:ext>
            </a:extLst>
          </p:cNvPr>
          <p:cNvSpPr/>
          <p:nvPr/>
        </p:nvSpPr>
        <p:spPr>
          <a:xfrm flipH="1">
            <a:off x="193063" y="2240069"/>
            <a:ext cx="3915754" cy="2857213"/>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Aldo Text">
            <a:extLst>
              <a:ext uri="{FF2B5EF4-FFF2-40B4-BE49-F238E27FC236}">
                <a16:creationId xmlns:a16="http://schemas.microsoft.com/office/drawing/2014/main" id="{54DD3C54-9A5E-93F9-550A-E6CE643AA96D}"/>
              </a:ext>
            </a:extLst>
          </p:cNvPr>
          <p:cNvSpPr txBox="1"/>
          <p:nvPr/>
        </p:nvSpPr>
        <p:spPr>
          <a:xfrm>
            <a:off x="5394982" y="1218985"/>
            <a:ext cx="1523597" cy="244298"/>
          </a:xfrm>
          <a:prstGeom prst="rect">
            <a:avLst/>
          </a:prstGeom>
          <a:noFill/>
        </p:spPr>
        <p:txBody>
          <a:bodyPr wrap="square" lIns="0" tIns="0" rIns="0" bIns="0">
            <a:spAutoFit/>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F0AB00">
                    <a:lumMod val="75000"/>
                  </a:srgbClr>
                </a:solidFill>
                <a:effectLst/>
                <a:uLnTx/>
                <a:uFillTx/>
                <a:latin typeface="Arial"/>
                <a:ea typeface="+mn-ea"/>
                <a:cs typeface="Arial" panose="020B0604020202020204" pitchFamily="34" charset="0"/>
              </a:rPr>
              <a:t>Aldosterone</a:t>
            </a:r>
            <a:endParaRPr kumimoji="0" lang="en-US" sz="1800" b="1" i="0" u="none" strike="noStrike" kern="1200" cap="none" spc="0" normalizeH="0" baseline="0" noProof="0">
              <a:ln>
                <a:noFill/>
              </a:ln>
              <a:solidFill>
                <a:srgbClr val="F0AB00">
                  <a:lumMod val="75000"/>
                </a:srgbClr>
              </a:solidFill>
              <a:effectLst/>
              <a:uLnTx/>
              <a:uFillTx/>
              <a:latin typeface="Arial"/>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95CFE0A-8B9A-F972-81E4-28DE6A95A67C}"/>
              </a:ext>
            </a:extLst>
          </p:cNvPr>
          <p:cNvSpPr/>
          <p:nvPr/>
        </p:nvSpPr>
        <p:spPr>
          <a:xfrm flipH="1">
            <a:off x="8223867" y="2240069"/>
            <a:ext cx="3794193" cy="2857212"/>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AC54E6E3-BA38-8694-CA72-57B8ABD49019}"/>
              </a:ext>
            </a:extLst>
          </p:cNvPr>
          <p:cNvSpPr/>
          <p:nvPr/>
        </p:nvSpPr>
        <p:spPr>
          <a:xfrm flipH="1">
            <a:off x="4213398" y="2271967"/>
            <a:ext cx="3887447" cy="2857212"/>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C84EAC53-4682-D6BF-C640-824A532D3B03}"/>
              </a:ext>
            </a:extLst>
          </p:cNvPr>
          <p:cNvGrpSpPr>
            <a:grpSpLocks noChangeAspect="1"/>
          </p:cNvGrpSpPr>
          <p:nvPr/>
        </p:nvGrpSpPr>
        <p:grpSpPr>
          <a:xfrm>
            <a:off x="205263" y="2724652"/>
            <a:ext cx="4058394" cy="2161944"/>
            <a:chOff x="1603786" y="734526"/>
            <a:chExt cx="10977929" cy="5848035"/>
          </a:xfrm>
        </p:grpSpPr>
        <p:grpSp>
          <p:nvGrpSpPr>
            <p:cNvPr id="27" name="Group 26">
              <a:extLst>
                <a:ext uri="{FF2B5EF4-FFF2-40B4-BE49-F238E27FC236}">
                  <a16:creationId xmlns:a16="http://schemas.microsoft.com/office/drawing/2014/main" id="{A4D24A89-45CA-5389-7645-DD1CC5567F4A}"/>
                </a:ext>
              </a:extLst>
            </p:cNvPr>
            <p:cNvGrpSpPr/>
            <p:nvPr/>
          </p:nvGrpSpPr>
          <p:grpSpPr>
            <a:xfrm>
              <a:off x="4863161" y="1657538"/>
              <a:ext cx="6088919" cy="4208434"/>
              <a:chOff x="4863161" y="1657538"/>
              <a:chExt cx="6088919" cy="4208434"/>
            </a:xfrm>
          </p:grpSpPr>
          <p:pic>
            <p:nvPicPr>
              <p:cNvPr id="75" name="Picture 74" descr="A close-up of a structure&#10;&#10;Description automatically generated">
                <a:extLst>
                  <a:ext uri="{FF2B5EF4-FFF2-40B4-BE49-F238E27FC236}">
                    <a16:creationId xmlns:a16="http://schemas.microsoft.com/office/drawing/2014/main" id="{4C80C8B9-90AA-4F8B-70AF-9A00781C6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161" y="1657538"/>
                <a:ext cx="6088919" cy="4208434"/>
              </a:xfrm>
              <a:prstGeom prst="rect">
                <a:avLst/>
              </a:prstGeom>
            </p:spPr>
          </p:pic>
          <p:sp>
            <p:nvSpPr>
              <p:cNvPr id="76" name="TextBox 75">
                <a:extLst>
                  <a:ext uri="{FF2B5EF4-FFF2-40B4-BE49-F238E27FC236}">
                    <a16:creationId xmlns:a16="http://schemas.microsoft.com/office/drawing/2014/main" id="{756012A2-7D72-9F1A-E9A4-31E2A8AEC096}"/>
                  </a:ext>
                </a:extLst>
              </p:cNvPr>
              <p:cNvSpPr txBox="1"/>
              <p:nvPr/>
            </p:nvSpPr>
            <p:spPr>
              <a:xfrm>
                <a:off x="7089536" y="3370681"/>
                <a:ext cx="827847" cy="598714"/>
              </a:xfrm>
              <a:prstGeom prst="roundRect">
                <a:avLst/>
              </a:prstGeom>
              <a:solidFill>
                <a:schemeClr val="bg1">
                  <a:alpha val="60000"/>
                </a:schemeClr>
              </a:solidFill>
              <a:effectLst>
                <a:softEdge rad="102731"/>
              </a:effectLst>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Arial"/>
                    <a:ea typeface="+mn-ea"/>
                    <a:cs typeface="+mn-cs"/>
                  </a:rPr>
                  <a:t>Endothelial cells</a:t>
                </a:r>
              </a:p>
            </p:txBody>
          </p:sp>
          <p:sp>
            <p:nvSpPr>
              <p:cNvPr id="77" name="TextBox 76">
                <a:extLst>
                  <a:ext uri="{FF2B5EF4-FFF2-40B4-BE49-F238E27FC236}">
                    <a16:creationId xmlns:a16="http://schemas.microsoft.com/office/drawing/2014/main" id="{9C359129-BE86-1B12-E8B3-22E6C43852B4}"/>
                  </a:ext>
                </a:extLst>
              </p:cNvPr>
              <p:cNvSpPr txBox="1"/>
              <p:nvPr/>
            </p:nvSpPr>
            <p:spPr>
              <a:xfrm>
                <a:off x="8039494" y="4482448"/>
                <a:ext cx="866804" cy="598714"/>
              </a:xfrm>
              <a:prstGeom prst="roundRect">
                <a:avLst/>
              </a:prstGeom>
              <a:solidFill>
                <a:schemeClr val="bg1">
                  <a:alpha val="60000"/>
                </a:schemeClr>
              </a:solidFill>
              <a:effectLst>
                <a:softEdge rad="102731"/>
              </a:effectLst>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Arial"/>
                    <a:ea typeface="+mn-ea"/>
                    <a:cs typeface="+mn-cs"/>
                  </a:rPr>
                  <a:t>Smooth muscle cells</a:t>
                </a:r>
              </a:p>
            </p:txBody>
          </p:sp>
          <p:sp>
            <p:nvSpPr>
              <p:cNvPr id="78" name="TextBox 77">
                <a:extLst>
                  <a:ext uri="{FF2B5EF4-FFF2-40B4-BE49-F238E27FC236}">
                    <a16:creationId xmlns:a16="http://schemas.microsoft.com/office/drawing/2014/main" id="{D9D6FBE7-FCC2-42AC-8653-494B67D464D5}"/>
                  </a:ext>
                </a:extLst>
              </p:cNvPr>
              <p:cNvSpPr txBox="1"/>
              <p:nvPr/>
            </p:nvSpPr>
            <p:spPr>
              <a:xfrm>
                <a:off x="8597478" y="1945582"/>
                <a:ext cx="794660" cy="598714"/>
              </a:xfrm>
              <a:prstGeom prst="roundRect">
                <a:avLst/>
              </a:prstGeom>
              <a:solidFill>
                <a:schemeClr val="bg1">
                  <a:alpha val="60000"/>
                </a:schemeClr>
              </a:solidFill>
              <a:effectLst>
                <a:softEdge rad="102731"/>
              </a:effectLst>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Arial"/>
                    <a:ea typeface="+mn-ea"/>
                    <a:cs typeface="+mn-cs"/>
                  </a:rPr>
                  <a:t>Fibroblasts</a:t>
                </a:r>
              </a:p>
            </p:txBody>
          </p:sp>
          <p:sp>
            <p:nvSpPr>
              <p:cNvPr id="79" name="TextBox 78">
                <a:extLst>
                  <a:ext uri="{FF2B5EF4-FFF2-40B4-BE49-F238E27FC236}">
                    <a16:creationId xmlns:a16="http://schemas.microsoft.com/office/drawing/2014/main" id="{19FE1D57-83F3-7056-7250-05D63581A800}"/>
                  </a:ext>
                </a:extLst>
              </p:cNvPr>
              <p:cNvSpPr txBox="1"/>
              <p:nvPr/>
            </p:nvSpPr>
            <p:spPr>
              <a:xfrm>
                <a:off x="8706389" y="2613379"/>
                <a:ext cx="885701" cy="598714"/>
              </a:xfrm>
              <a:prstGeom prst="roundRect">
                <a:avLst/>
              </a:prstGeom>
              <a:solidFill>
                <a:schemeClr val="bg1">
                  <a:alpha val="60000"/>
                </a:schemeClr>
              </a:solidFill>
              <a:effectLst>
                <a:softEdge rad="102731"/>
              </a:effectLst>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Arial"/>
                    <a:ea typeface="+mn-ea"/>
                    <a:cs typeface="+mn-cs"/>
                  </a:rPr>
                  <a:t>Adipocytes</a:t>
                </a:r>
              </a:p>
            </p:txBody>
          </p:sp>
        </p:grpSp>
        <p:cxnSp>
          <p:nvCxnSpPr>
            <p:cNvPr id="28" name="Straight Arrow Connector 27">
              <a:extLst>
                <a:ext uri="{FF2B5EF4-FFF2-40B4-BE49-F238E27FC236}">
                  <a16:creationId xmlns:a16="http://schemas.microsoft.com/office/drawing/2014/main" id="{92803F6C-8D0A-3B05-D0D6-537D3C4EC834}"/>
                </a:ext>
              </a:extLst>
            </p:cNvPr>
            <p:cNvCxnSpPr>
              <a:cxnSpLocks/>
            </p:cNvCxnSpPr>
            <p:nvPr/>
          </p:nvCxnSpPr>
          <p:spPr>
            <a:xfrm>
              <a:off x="2811036" y="5007874"/>
              <a:ext cx="1646688" cy="0"/>
            </a:xfrm>
            <a:prstGeom prst="straightConnector1">
              <a:avLst/>
            </a:prstGeom>
            <a:ln w="127000">
              <a:gradFill flip="none" rotWithShape="1">
                <a:gsLst>
                  <a:gs pos="0">
                    <a:schemeClr val="bg1">
                      <a:lumMod val="75000"/>
                      <a:alpha val="0"/>
                    </a:schemeClr>
                  </a:gs>
                  <a:gs pos="100000">
                    <a:schemeClr val="bg1">
                      <a:lumMod val="75000"/>
                    </a:schemeClr>
                  </a:gs>
                </a:gsLst>
                <a:lin ang="0" scaled="1"/>
                <a:tileRect/>
              </a:gradFill>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CA53ACE8-964E-719C-E8B0-2CA8DA98787B}"/>
                </a:ext>
              </a:extLst>
            </p:cNvPr>
            <p:cNvGrpSpPr/>
            <p:nvPr/>
          </p:nvGrpSpPr>
          <p:grpSpPr>
            <a:xfrm>
              <a:off x="3581454" y="3427832"/>
              <a:ext cx="2592248" cy="3154729"/>
              <a:chOff x="3581454" y="3427832"/>
              <a:chExt cx="2592248" cy="3154729"/>
            </a:xfrm>
          </p:grpSpPr>
          <p:pic>
            <p:nvPicPr>
              <p:cNvPr id="73" name="Picture 72">
                <a:extLst>
                  <a:ext uri="{FF2B5EF4-FFF2-40B4-BE49-F238E27FC236}">
                    <a16:creationId xmlns:a16="http://schemas.microsoft.com/office/drawing/2014/main" id="{4A5B9042-00D7-EA5B-8898-040A40D9E8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81454" y="3427832"/>
                <a:ext cx="2565318" cy="2219163"/>
              </a:xfrm>
              <a:prstGeom prst="rect">
                <a:avLst/>
              </a:prstGeom>
            </p:spPr>
          </p:pic>
          <p:sp>
            <p:nvSpPr>
              <p:cNvPr id="74" name="TextBox 73">
                <a:extLst>
                  <a:ext uri="{FF2B5EF4-FFF2-40B4-BE49-F238E27FC236}">
                    <a16:creationId xmlns:a16="http://schemas.microsoft.com/office/drawing/2014/main" id="{2DE2FF6E-4412-F387-1F6A-930B9EEF9763}"/>
                  </a:ext>
                </a:extLst>
              </p:cNvPr>
              <p:cNvSpPr txBox="1"/>
              <p:nvPr/>
            </p:nvSpPr>
            <p:spPr>
              <a:xfrm>
                <a:off x="4059066" y="5666776"/>
                <a:ext cx="2114636" cy="9157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Vascular remodeling</a:t>
                </a:r>
              </a:p>
            </p:txBody>
          </p:sp>
        </p:grpSp>
        <p:grpSp>
          <p:nvGrpSpPr>
            <p:cNvPr id="30" name="Group 29">
              <a:extLst>
                <a:ext uri="{FF2B5EF4-FFF2-40B4-BE49-F238E27FC236}">
                  <a16:creationId xmlns:a16="http://schemas.microsoft.com/office/drawing/2014/main" id="{63BF706F-0D5E-1147-9FA8-4AF2231217FA}"/>
                </a:ext>
              </a:extLst>
            </p:cNvPr>
            <p:cNvGrpSpPr/>
            <p:nvPr/>
          </p:nvGrpSpPr>
          <p:grpSpPr>
            <a:xfrm>
              <a:off x="1603786" y="3427790"/>
              <a:ext cx="2387255" cy="3154771"/>
              <a:chOff x="1603786" y="3427790"/>
              <a:chExt cx="2387255" cy="3154771"/>
            </a:xfrm>
          </p:grpSpPr>
          <p:sp>
            <p:nvSpPr>
              <p:cNvPr id="72" name="TextBox 71">
                <a:extLst>
                  <a:ext uri="{FF2B5EF4-FFF2-40B4-BE49-F238E27FC236}">
                    <a16:creationId xmlns:a16="http://schemas.microsoft.com/office/drawing/2014/main" id="{6749662D-64E6-1EE1-5E6D-F3448E605A6A}"/>
                  </a:ext>
                </a:extLst>
              </p:cNvPr>
              <p:cNvSpPr txBox="1"/>
              <p:nvPr/>
            </p:nvSpPr>
            <p:spPr>
              <a:xfrm>
                <a:off x="1776641" y="5666776"/>
                <a:ext cx="1567336" cy="9157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Healthy vessel</a:t>
                </a:r>
              </a:p>
            </p:txBody>
          </p:sp>
          <p:pic>
            <p:nvPicPr>
              <p:cNvPr id="71" name="Picture 70" descr="A red object with a black background&#10;&#10;Description automatically generated">
                <a:extLst>
                  <a:ext uri="{FF2B5EF4-FFF2-40B4-BE49-F238E27FC236}">
                    <a16:creationId xmlns:a16="http://schemas.microsoft.com/office/drawing/2014/main" id="{E864E916-5737-C4DA-DD2C-D9A9D9A80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3786" y="3427790"/>
                <a:ext cx="2387255" cy="2258860"/>
              </a:xfrm>
              <a:prstGeom prst="rect">
                <a:avLst/>
              </a:prstGeom>
            </p:spPr>
          </p:pic>
        </p:grpSp>
        <p:sp>
          <p:nvSpPr>
            <p:cNvPr id="33" name="TextBox 32">
              <a:extLst>
                <a:ext uri="{FF2B5EF4-FFF2-40B4-BE49-F238E27FC236}">
                  <a16:creationId xmlns:a16="http://schemas.microsoft.com/office/drawing/2014/main" id="{30D461E7-75EA-B990-9D12-1EE069FDE148}"/>
                </a:ext>
              </a:extLst>
            </p:cNvPr>
            <p:cNvSpPr txBox="1"/>
            <p:nvPr/>
          </p:nvSpPr>
          <p:spPr>
            <a:xfrm>
              <a:off x="2630412" y="2819556"/>
              <a:ext cx="3970968" cy="58277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Monocyte adherence</a:t>
              </a:r>
            </a:p>
          </p:txBody>
        </p:sp>
        <p:grpSp>
          <p:nvGrpSpPr>
            <p:cNvPr id="34" name="Group 33">
              <a:extLst>
                <a:ext uri="{FF2B5EF4-FFF2-40B4-BE49-F238E27FC236}">
                  <a16:creationId xmlns:a16="http://schemas.microsoft.com/office/drawing/2014/main" id="{6A2923CA-EF32-3311-2F33-28DF58F953F0}"/>
                </a:ext>
              </a:extLst>
            </p:cNvPr>
            <p:cNvGrpSpPr/>
            <p:nvPr/>
          </p:nvGrpSpPr>
          <p:grpSpPr>
            <a:xfrm flipH="1">
              <a:off x="6436485" y="3122093"/>
              <a:ext cx="769990" cy="729242"/>
              <a:chOff x="9357175" y="491009"/>
              <a:chExt cx="334513" cy="110517"/>
            </a:xfrm>
          </p:grpSpPr>
          <p:cxnSp>
            <p:nvCxnSpPr>
              <p:cNvPr id="69" name="Straight Arrow Connector 68">
                <a:extLst>
                  <a:ext uri="{FF2B5EF4-FFF2-40B4-BE49-F238E27FC236}">
                    <a16:creationId xmlns:a16="http://schemas.microsoft.com/office/drawing/2014/main" id="{36C601DA-1208-7E63-B20E-BE4A50BE9B5D}"/>
                  </a:ext>
                </a:extLst>
              </p:cNvPr>
              <p:cNvCxnSpPr>
                <a:cxnSpLocks/>
              </p:cNvCxnSpPr>
              <p:nvPr/>
            </p:nvCxnSpPr>
            <p:spPr>
              <a:xfrm flipH="1">
                <a:off x="9357175" y="491009"/>
                <a:ext cx="109909" cy="110517"/>
              </a:xfrm>
              <a:prstGeom prst="straightConnector1">
                <a:avLst/>
              </a:prstGeom>
              <a:noFill/>
              <a:ln w="9525" cap="flat" cmpd="sng" algn="ctr">
                <a:solidFill>
                  <a:srgbClr val="262626"/>
                </a:solidFill>
                <a:prstDash val="solid"/>
                <a:miter lim="800000"/>
                <a:headEnd type="none"/>
                <a:tailEnd type="oval"/>
              </a:ln>
              <a:effectLst/>
            </p:spPr>
          </p:cxnSp>
          <p:cxnSp>
            <p:nvCxnSpPr>
              <p:cNvPr id="70" name="Straight Connector 69">
                <a:extLst>
                  <a:ext uri="{FF2B5EF4-FFF2-40B4-BE49-F238E27FC236}">
                    <a16:creationId xmlns:a16="http://schemas.microsoft.com/office/drawing/2014/main" id="{C7528259-6193-D6C3-D439-F6A86988C752}"/>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35" name="TextBox 34">
              <a:extLst>
                <a:ext uri="{FF2B5EF4-FFF2-40B4-BE49-F238E27FC236}">
                  <a16:creationId xmlns:a16="http://schemas.microsoft.com/office/drawing/2014/main" id="{E4A9D7CF-66AB-29F7-7B2D-92FD77201F11}"/>
                </a:ext>
              </a:extLst>
            </p:cNvPr>
            <p:cNvSpPr txBox="1"/>
            <p:nvPr/>
          </p:nvSpPr>
          <p:spPr>
            <a:xfrm>
              <a:off x="3148113" y="2266126"/>
              <a:ext cx="3969713" cy="58277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Endothelial dysfunction</a:t>
              </a:r>
            </a:p>
          </p:txBody>
        </p:sp>
        <p:grpSp>
          <p:nvGrpSpPr>
            <p:cNvPr id="38" name="Group 37">
              <a:extLst>
                <a:ext uri="{FF2B5EF4-FFF2-40B4-BE49-F238E27FC236}">
                  <a16:creationId xmlns:a16="http://schemas.microsoft.com/office/drawing/2014/main" id="{2BFA4F05-5FD9-2320-9DFF-E370C8DF38EB}"/>
                </a:ext>
              </a:extLst>
            </p:cNvPr>
            <p:cNvGrpSpPr/>
            <p:nvPr/>
          </p:nvGrpSpPr>
          <p:grpSpPr>
            <a:xfrm flipH="1">
              <a:off x="6947309" y="2560914"/>
              <a:ext cx="342946" cy="540221"/>
              <a:chOff x="9293260" y="491009"/>
              <a:chExt cx="398428" cy="185964"/>
            </a:xfrm>
          </p:grpSpPr>
          <p:cxnSp>
            <p:nvCxnSpPr>
              <p:cNvPr id="67" name="Straight Arrow Connector 66">
                <a:extLst>
                  <a:ext uri="{FF2B5EF4-FFF2-40B4-BE49-F238E27FC236}">
                    <a16:creationId xmlns:a16="http://schemas.microsoft.com/office/drawing/2014/main" id="{43FD8DE5-BDA1-8A4F-60E1-EE3D4A6D8B7E}"/>
                  </a:ext>
                </a:extLst>
              </p:cNvPr>
              <p:cNvCxnSpPr>
                <a:cxnSpLocks/>
              </p:cNvCxnSpPr>
              <p:nvPr/>
            </p:nvCxnSpPr>
            <p:spPr>
              <a:xfrm flipH="1">
                <a:off x="9293260" y="491009"/>
                <a:ext cx="173825" cy="185964"/>
              </a:xfrm>
              <a:prstGeom prst="straightConnector1">
                <a:avLst/>
              </a:prstGeom>
              <a:noFill/>
              <a:ln w="9525" cap="flat" cmpd="sng" algn="ctr">
                <a:solidFill>
                  <a:srgbClr val="262626"/>
                </a:solidFill>
                <a:prstDash val="solid"/>
                <a:miter lim="800000"/>
                <a:headEnd type="none"/>
                <a:tailEnd type="oval"/>
              </a:ln>
              <a:effectLst/>
            </p:spPr>
          </p:cxnSp>
          <p:cxnSp>
            <p:nvCxnSpPr>
              <p:cNvPr id="68" name="Straight Connector 67">
                <a:extLst>
                  <a:ext uri="{FF2B5EF4-FFF2-40B4-BE49-F238E27FC236}">
                    <a16:creationId xmlns:a16="http://schemas.microsoft.com/office/drawing/2014/main" id="{48358F6A-5775-0545-0700-B26D8F4478F0}"/>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grpSp>
          <p:nvGrpSpPr>
            <p:cNvPr id="39" name="Group 38">
              <a:extLst>
                <a:ext uri="{FF2B5EF4-FFF2-40B4-BE49-F238E27FC236}">
                  <a16:creationId xmlns:a16="http://schemas.microsoft.com/office/drawing/2014/main" id="{7CDA6386-92D0-A32B-D9B8-F539A3A9AAFA}"/>
                </a:ext>
              </a:extLst>
            </p:cNvPr>
            <p:cNvGrpSpPr/>
            <p:nvPr/>
          </p:nvGrpSpPr>
          <p:grpSpPr>
            <a:xfrm flipH="1">
              <a:off x="7140636" y="2004085"/>
              <a:ext cx="776744" cy="529752"/>
              <a:chOff x="9234793" y="491009"/>
              <a:chExt cx="456895" cy="233576"/>
            </a:xfrm>
          </p:grpSpPr>
          <p:cxnSp>
            <p:nvCxnSpPr>
              <p:cNvPr id="64" name="Straight Arrow Connector 63">
                <a:extLst>
                  <a:ext uri="{FF2B5EF4-FFF2-40B4-BE49-F238E27FC236}">
                    <a16:creationId xmlns:a16="http://schemas.microsoft.com/office/drawing/2014/main" id="{4DCAB01B-D06F-91D7-823C-DCF872AB3FD2}"/>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65" name="Straight Connector 64">
                <a:extLst>
                  <a:ext uri="{FF2B5EF4-FFF2-40B4-BE49-F238E27FC236}">
                    <a16:creationId xmlns:a16="http://schemas.microsoft.com/office/drawing/2014/main" id="{E5308151-80A5-14ED-3219-EDF5E1353D8A}"/>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40" name="TextBox 39">
              <a:extLst>
                <a:ext uri="{FF2B5EF4-FFF2-40B4-BE49-F238E27FC236}">
                  <a16:creationId xmlns:a16="http://schemas.microsoft.com/office/drawing/2014/main" id="{E3ADB458-31A6-AD1C-8125-C916A540D8E5}"/>
                </a:ext>
              </a:extLst>
            </p:cNvPr>
            <p:cNvSpPr txBox="1"/>
            <p:nvPr/>
          </p:nvSpPr>
          <p:spPr>
            <a:xfrm flipH="1">
              <a:off x="4557398" y="1667777"/>
              <a:ext cx="3001220" cy="58277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Medial fibrosis</a:t>
              </a:r>
            </a:p>
          </p:txBody>
        </p:sp>
        <p:grpSp>
          <p:nvGrpSpPr>
            <p:cNvPr id="42" name="Group 41">
              <a:extLst>
                <a:ext uri="{FF2B5EF4-FFF2-40B4-BE49-F238E27FC236}">
                  <a16:creationId xmlns:a16="http://schemas.microsoft.com/office/drawing/2014/main" id="{D98243AE-C51F-CDFC-4BE6-A61BB9495305}"/>
                </a:ext>
              </a:extLst>
            </p:cNvPr>
            <p:cNvGrpSpPr/>
            <p:nvPr/>
          </p:nvGrpSpPr>
          <p:grpSpPr>
            <a:xfrm flipH="1">
              <a:off x="7717631" y="1632548"/>
              <a:ext cx="556419" cy="818549"/>
              <a:chOff x="9163218" y="491009"/>
              <a:chExt cx="528470" cy="401071"/>
            </a:xfrm>
          </p:grpSpPr>
          <p:cxnSp>
            <p:nvCxnSpPr>
              <p:cNvPr id="61" name="Straight Arrow Connector 60">
                <a:extLst>
                  <a:ext uri="{FF2B5EF4-FFF2-40B4-BE49-F238E27FC236}">
                    <a16:creationId xmlns:a16="http://schemas.microsoft.com/office/drawing/2014/main" id="{855C903B-F200-0661-3AAE-6B93CC007C0E}"/>
                  </a:ext>
                </a:extLst>
              </p:cNvPr>
              <p:cNvCxnSpPr>
                <a:cxnSpLocks/>
              </p:cNvCxnSpPr>
              <p:nvPr/>
            </p:nvCxnSpPr>
            <p:spPr>
              <a:xfrm flipH="1">
                <a:off x="9163218" y="491009"/>
                <a:ext cx="303874" cy="401071"/>
              </a:xfrm>
              <a:prstGeom prst="straightConnector1">
                <a:avLst/>
              </a:prstGeom>
              <a:noFill/>
              <a:ln w="9525" cap="flat" cmpd="sng" algn="ctr">
                <a:solidFill>
                  <a:srgbClr val="262626"/>
                </a:solidFill>
                <a:prstDash val="solid"/>
                <a:miter lim="800000"/>
                <a:headEnd type="none"/>
                <a:tailEnd type="oval"/>
              </a:ln>
              <a:effectLst/>
            </p:spPr>
          </p:cxnSp>
          <p:cxnSp>
            <p:nvCxnSpPr>
              <p:cNvPr id="62" name="Straight Connector 61">
                <a:extLst>
                  <a:ext uri="{FF2B5EF4-FFF2-40B4-BE49-F238E27FC236}">
                    <a16:creationId xmlns:a16="http://schemas.microsoft.com/office/drawing/2014/main" id="{03F5CE11-6466-0932-1A93-825983BE7AC4}"/>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44" name="TextBox 43">
              <a:extLst>
                <a:ext uri="{FF2B5EF4-FFF2-40B4-BE49-F238E27FC236}">
                  <a16:creationId xmlns:a16="http://schemas.microsoft.com/office/drawing/2014/main" id="{229080F3-701D-8957-9171-F45AE87F9FDB}"/>
                </a:ext>
              </a:extLst>
            </p:cNvPr>
            <p:cNvSpPr txBox="1"/>
            <p:nvPr/>
          </p:nvSpPr>
          <p:spPr>
            <a:xfrm flipH="1">
              <a:off x="5032611" y="1192481"/>
              <a:ext cx="2854030" cy="58277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VSMC hypertrophy</a:t>
              </a:r>
            </a:p>
          </p:txBody>
        </p:sp>
        <p:cxnSp>
          <p:nvCxnSpPr>
            <p:cNvPr id="58" name="Straight Arrow Connector 57">
              <a:extLst>
                <a:ext uri="{FF2B5EF4-FFF2-40B4-BE49-F238E27FC236}">
                  <a16:creationId xmlns:a16="http://schemas.microsoft.com/office/drawing/2014/main" id="{123B2999-788A-EEB6-269F-03C8FB36901A}"/>
                </a:ext>
              </a:extLst>
            </p:cNvPr>
            <p:cNvCxnSpPr>
              <a:cxnSpLocks/>
            </p:cNvCxnSpPr>
            <p:nvPr/>
          </p:nvCxnSpPr>
          <p:spPr>
            <a:xfrm>
              <a:off x="10167495" y="1676284"/>
              <a:ext cx="0" cy="1090422"/>
            </a:xfrm>
            <a:prstGeom prst="straightConnector1">
              <a:avLst/>
            </a:prstGeom>
            <a:noFill/>
            <a:ln w="9525" cap="flat" cmpd="sng" algn="ctr">
              <a:solidFill>
                <a:srgbClr val="262626"/>
              </a:solidFill>
              <a:prstDash val="solid"/>
              <a:miter lim="800000"/>
              <a:headEnd type="none"/>
              <a:tailEnd type="oval"/>
            </a:ln>
            <a:effectLst/>
          </p:spPr>
        </p:cxnSp>
        <p:sp>
          <p:nvSpPr>
            <p:cNvPr id="46" name="TextBox 45">
              <a:extLst>
                <a:ext uri="{FF2B5EF4-FFF2-40B4-BE49-F238E27FC236}">
                  <a16:creationId xmlns:a16="http://schemas.microsoft.com/office/drawing/2014/main" id="{33782A81-02A0-8031-9A81-270C02E8877A}"/>
                </a:ext>
              </a:extLst>
            </p:cNvPr>
            <p:cNvSpPr txBox="1"/>
            <p:nvPr/>
          </p:nvSpPr>
          <p:spPr>
            <a:xfrm>
              <a:off x="9500557" y="734526"/>
              <a:ext cx="2563463" cy="915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Perivascular fibrosis</a:t>
              </a:r>
            </a:p>
          </p:txBody>
        </p:sp>
        <p:cxnSp>
          <p:nvCxnSpPr>
            <p:cNvPr id="56" name="Straight Arrow Connector 55">
              <a:extLst>
                <a:ext uri="{FF2B5EF4-FFF2-40B4-BE49-F238E27FC236}">
                  <a16:creationId xmlns:a16="http://schemas.microsoft.com/office/drawing/2014/main" id="{DAFCD3AE-D8C9-3CF5-6781-22F521869D6B}"/>
                </a:ext>
              </a:extLst>
            </p:cNvPr>
            <p:cNvCxnSpPr>
              <a:cxnSpLocks/>
            </p:cNvCxnSpPr>
            <p:nvPr/>
          </p:nvCxnSpPr>
          <p:spPr>
            <a:xfrm flipH="1" flipV="1">
              <a:off x="10023430" y="3483720"/>
              <a:ext cx="602548" cy="1873970"/>
            </a:xfrm>
            <a:prstGeom prst="straightConnector1">
              <a:avLst/>
            </a:prstGeom>
            <a:noFill/>
            <a:ln w="9525" cap="flat" cmpd="sng" algn="ctr">
              <a:solidFill>
                <a:srgbClr val="262626"/>
              </a:solidFill>
              <a:prstDash val="solid"/>
              <a:miter lim="800000"/>
              <a:headEnd type="none"/>
              <a:tailEnd type="oval"/>
            </a:ln>
            <a:effectLst/>
          </p:spPr>
        </p:cxnSp>
        <p:sp>
          <p:nvSpPr>
            <p:cNvPr id="48" name="TextBox 47">
              <a:extLst>
                <a:ext uri="{FF2B5EF4-FFF2-40B4-BE49-F238E27FC236}">
                  <a16:creationId xmlns:a16="http://schemas.microsoft.com/office/drawing/2014/main" id="{E74C18D0-B34B-0D7E-D379-6E81C862AF96}"/>
                </a:ext>
              </a:extLst>
            </p:cNvPr>
            <p:cNvSpPr txBox="1"/>
            <p:nvPr/>
          </p:nvSpPr>
          <p:spPr>
            <a:xfrm flipH="1">
              <a:off x="10151768" y="5359600"/>
              <a:ext cx="2429947" cy="9157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Perivascular inflammation</a:t>
              </a:r>
            </a:p>
          </p:txBody>
        </p:sp>
        <p:sp>
          <p:nvSpPr>
            <p:cNvPr id="49" name="TextBox 48">
              <a:extLst>
                <a:ext uri="{FF2B5EF4-FFF2-40B4-BE49-F238E27FC236}">
                  <a16:creationId xmlns:a16="http://schemas.microsoft.com/office/drawing/2014/main" id="{7FF98D18-53C4-5446-797B-C19048229FF8}"/>
                </a:ext>
              </a:extLst>
            </p:cNvPr>
            <p:cNvSpPr txBox="1"/>
            <p:nvPr/>
          </p:nvSpPr>
          <p:spPr>
            <a:xfrm>
              <a:off x="5877075" y="5525741"/>
              <a:ext cx="2591819" cy="582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ROS production</a:t>
              </a:r>
            </a:p>
          </p:txBody>
        </p:sp>
        <p:grpSp>
          <p:nvGrpSpPr>
            <p:cNvPr id="50" name="Group 49">
              <a:extLst>
                <a:ext uri="{FF2B5EF4-FFF2-40B4-BE49-F238E27FC236}">
                  <a16:creationId xmlns:a16="http://schemas.microsoft.com/office/drawing/2014/main" id="{57376EE3-3563-EB9B-5123-D1CB7B965175}"/>
                </a:ext>
              </a:extLst>
            </p:cNvPr>
            <p:cNvGrpSpPr/>
            <p:nvPr/>
          </p:nvGrpSpPr>
          <p:grpSpPr>
            <a:xfrm>
              <a:off x="7088978" y="4652901"/>
              <a:ext cx="950508" cy="933512"/>
              <a:chOff x="7088978" y="4652901"/>
              <a:chExt cx="950508" cy="933512"/>
            </a:xfrm>
          </p:grpSpPr>
          <p:cxnSp>
            <p:nvCxnSpPr>
              <p:cNvPr id="52" name="Straight Arrow Connector 51">
                <a:extLst>
                  <a:ext uri="{FF2B5EF4-FFF2-40B4-BE49-F238E27FC236}">
                    <a16:creationId xmlns:a16="http://schemas.microsoft.com/office/drawing/2014/main" id="{5F01738E-CDBE-9764-A456-9ECDC519E5DF}"/>
                  </a:ext>
                </a:extLst>
              </p:cNvPr>
              <p:cNvCxnSpPr>
                <a:cxnSpLocks/>
              </p:cNvCxnSpPr>
              <p:nvPr/>
            </p:nvCxnSpPr>
            <p:spPr>
              <a:xfrm flipV="1">
                <a:off x="7170110" y="4652901"/>
                <a:ext cx="290765" cy="933510"/>
              </a:xfrm>
              <a:prstGeom prst="straightConnector1">
                <a:avLst/>
              </a:prstGeom>
              <a:noFill/>
              <a:ln w="9525" cap="flat" cmpd="sng" algn="ctr">
                <a:solidFill>
                  <a:srgbClr val="262626"/>
                </a:solidFill>
                <a:prstDash val="solid"/>
                <a:miter lim="800000"/>
                <a:headEnd type="none"/>
                <a:tailEnd type="oval"/>
              </a:ln>
              <a:effectLst/>
            </p:spPr>
          </p:cxnSp>
          <p:grpSp>
            <p:nvGrpSpPr>
              <p:cNvPr id="53" name="Group 52">
                <a:extLst>
                  <a:ext uri="{FF2B5EF4-FFF2-40B4-BE49-F238E27FC236}">
                    <a16:creationId xmlns:a16="http://schemas.microsoft.com/office/drawing/2014/main" id="{F50447B0-0433-F217-3F29-9D16C98437A9}"/>
                  </a:ext>
                </a:extLst>
              </p:cNvPr>
              <p:cNvGrpSpPr/>
              <p:nvPr/>
            </p:nvGrpSpPr>
            <p:grpSpPr>
              <a:xfrm flipH="1" flipV="1">
                <a:off x="7088978" y="4907085"/>
                <a:ext cx="950508" cy="679328"/>
                <a:chOff x="8613039" y="491009"/>
                <a:chExt cx="1309619" cy="211920"/>
              </a:xfrm>
            </p:grpSpPr>
            <p:cxnSp>
              <p:nvCxnSpPr>
                <p:cNvPr id="54" name="Straight Arrow Connector 53">
                  <a:extLst>
                    <a:ext uri="{FF2B5EF4-FFF2-40B4-BE49-F238E27FC236}">
                      <a16:creationId xmlns:a16="http://schemas.microsoft.com/office/drawing/2014/main" id="{19D6CE8A-79AE-9096-3ACC-69ABA45D7E50}"/>
                    </a:ext>
                  </a:extLst>
                </p:cNvPr>
                <p:cNvCxnSpPr>
                  <a:cxnSpLocks/>
                </p:cNvCxnSpPr>
                <p:nvPr/>
              </p:nvCxnSpPr>
              <p:spPr>
                <a:xfrm flipH="1">
                  <a:off x="8613039" y="491009"/>
                  <a:ext cx="854045" cy="211920"/>
                </a:xfrm>
                <a:prstGeom prst="straightConnector1">
                  <a:avLst/>
                </a:prstGeom>
                <a:noFill/>
                <a:ln w="9525" cap="flat" cmpd="sng" algn="ctr">
                  <a:solidFill>
                    <a:srgbClr val="262626"/>
                  </a:solidFill>
                  <a:prstDash val="solid"/>
                  <a:miter lim="800000"/>
                  <a:headEnd type="none"/>
                  <a:tailEnd type="oval"/>
                </a:ln>
                <a:effectLst/>
              </p:spPr>
            </p:cxnSp>
            <p:cxnSp>
              <p:nvCxnSpPr>
                <p:cNvPr id="55" name="Straight Connector 54">
                  <a:extLst>
                    <a:ext uri="{FF2B5EF4-FFF2-40B4-BE49-F238E27FC236}">
                      <a16:creationId xmlns:a16="http://schemas.microsoft.com/office/drawing/2014/main" id="{D27AC99F-5A7E-65CE-05ED-42F2930EBAA4}"/>
                    </a:ext>
                  </a:extLst>
                </p:cNvPr>
                <p:cNvCxnSpPr>
                  <a:cxnSpLocks/>
                </p:cNvCxnSpPr>
                <p:nvPr/>
              </p:nvCxnSpPr>
              <p:spPr>
                <a:xfrm flipV="1">
                  <a:off x="9465469" y="491009"/>
                  <a:ext cx="457189" cy="0"/>
                </a:xfrm>
                <a:prstGeom prst="line">
                  <a:avLst/>
                </a:prstGeom>
                <a:noFill/>
                <a:ln w="9525" cap="flat" cmpd="sng" algn="ctr">
                  <a:solidFill>
                    <a:srgbClr val="262626"/>
                  </a:solidFill>
                  <a:prstDash val="solid"/>
                  <a:miter lim="800000"/>
                </a:ln>
                <a:effectLst/>
              </p:spPr>
            </p:cxnSp>
          </p:grpSp>
        </p:grpSp>
        <p:sp>
          <p:nvSpPr>
            <p:cNvPr id="51" name="Oval 50">
              <a:extLst>
                <a:ext uri="{FF2B5EF4-FFF2-40B4-BE49-F238E27FC236}">
                  <a16:creationId xmlns:a16="http://schemas.microsoft.com/office/drawing/2014/main" id="{36F1722A-4429-A0B2-6FA0-09EDF1B0259A}"/>
                </a:ext>
              </a:extLst>
            </p:cNvPr>
            <p:cNvSpPr/>
            <p:nvPr/>
          </p:nvSpPr>
          <p:spPr>
            <a:xfrm>
              <a:off x="5373454" y="4632347"/>
              <a:ext cx="547461" cy="547460"/>
            </a:xfrm>
            <a:prstGeom prst="ellipse">
              <a:avLst/>
            </a:prstGeom>
            <a:noFill/>
            <a:ln w="25400">
              <a:solidFill>
                <a:schemeClr val="bg1"/>
              </a:solidFill>
            </a:ln>
            <a:effectLst>
              <a:outerShdw blurRad="63500" sx="102000" sy="102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0" name="Group 79">
            <a:extLst>
              <a:ext uri="{FF2B5EF4-FFF2-40B4-BE49-F238E27FC236}">
                <a16:creationId xmlns:a16="http://schemas.microsoft.com/office/drawing/2014/main" id="{F67CD491-9771-0D3C-2658-FE8ABF0439D1}"/>
              </a:ext>
            </a:extLst>
          </p:cNvPr>
          <p:cNvGrpSpPr>
            <a:grpSpLocks noChangeAspect="1"/>
          </p:cNvGrpSpPr>
          <p:nvPr/>
        </p:nvGrpSpPr>
        <p:grpSpPr>
          <a:xfrm>
            <a:off x="4172357" y="2793851"/>
            <a:ext cx="3925211" cy="2222925"/>
            <a:chOff x="2265195" y="1392874"/>
            <a:chExt cx="8090638" cy="4581889"/>
          </a:xfrm>
        </p:grpSpPr>
        <p:pic>
          <p:nvPicPr>
            <p:cNvPr id="81" name="Picture 80" descr="A red heart with a black background&#10;&#10;Description automatically generated">
              <a:extLst>
                <a:ext uri="{FF2B5EF4-FFF2-40B4-BE49-F238E27FC236}">
                  <a16:creationId xmlns:a16="http://schemas.microsoft.com/office/drawing/2014/main" id="{4D7283B6-A0DF-7AB8-34E1-D4F58F5866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3873" y="1392874"/>
              <a:ext cx="2978001" cy="3575737"/>
            </a:xfrm>
            <a:prstGeom prst="rect">
              <a:avLst/>
            </a:prstGeom>
          </p:spPr>
        </p:pic>
        <p:sp>
          <p:nvSpPr>
            <p:cNvPr id="82" name="TextBox 81">
              <a:extLst>
                <a:ext uri="{FF2B5EF4-FFF2-40B4-BE49-F238E27FC236}">
                  <a16:creationId xmlns:a16="http://schemas.microsoft.com/office/drawing/2014/main" id="{48A9A2C6-75D1-AD7D-096F-A68466671914}"/>
                </a:ext>
              </a:extLst>
            </p:cNvPr>
            <p:cNvSpPr txBox="1">
              <a:spLocks/>
            </p:cNvSpPr>
            <p:nvPr/>
          </p:nvSpPr>
          <p:spPr>
            <a:xfrm>
              <a:off x="8762591" y="3569444"/>
              <a:ext cx="1593242" cy="4440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Remodeling</a:t>
              </a:r>
            </a:p>
          </p:txBody>
        </p:sp>
        <p:grpSp>
          <p:nvGrpSpPr>
            <p:cNvPr id="83" name="Group 82">
              <a:extLst>
                <a:ext uri="{FF2B5EF4-FFF2-40B4-BE49-F238E27FC236}">
                  <a16:creationId xmlns:a16="http://schemas.microsoft.com/office/drawing/2014/main" id="{B178917C-4BB4-3E1D-5170-1C46C0D172C1}"/>
                </a:ext>
              </a:extLst>
            </p:cNvPr>
            <p:cNvGrpSpPr>
              <a:grpSpLocks/>
            </p:cNvGrpSpPr>
            <p:nvPr/>
          </p:nvGrpSpPr>
          <p:grpSpPr>
            <a:xfrm>
              <a:off x="6148679" y="3015351"/>
              <a:ext cx="393271" cy="678532"/>
              <a:chOff x="9234793" y="491009"/>
              <a:chExt cx="456895" cy="233576"/>
            </a:xfrm>
          </p:grpSpPr>
          <p:cxnSp>
            <p:nvCxnSpPr>
              <p:cNvPr id="124" name="Straight Arrow Connector 123">
                <a:extLst>
                  <a:ext uri="{FF2B5EF4-FFF2-40B4-BE49-F238E27FC236}">
                    <a16:creationId xmlns:a16="http://schemas.microsoft.com/office/drawing/2014/main" id="{85B33AA0-46ED-01E2-8B5E-0DDF8A6E01D8}"/>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25" name="Straight Connector 124">
                <a:extLst>
                  <a:ext uri="{FF2B5EF4-FFF2-40B4-BE49-F238E27FC236}">
                    <a16:creationId xmlns:a16="http://schemas.microsoft.com/office/drawing/2014/main" id="{1B5C1C37-E9EB-D5BC-914A-E5AE050A33AF}"/>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84" name="TextBox 83">
              <a:extLst>
                <a:ext uri="{FF2B5EF4-FFF2-40B4-BE49-F238E27FC236}">
                  <a16:creationId xmlns:a16="http://schemas.microsoft.com/office/drawing/2014/main" id="{B1553B44-64D9-CEAF-0E84-9782E2E2CF86}"/>
                </a:ext>
              </a:extLst>
            </p:cNvPr>
            <p:cNvSpPr txBox="1">
              <a:spLocks/>
            </p:cNvSpPr>
            <p:nvPr/>
          </p:nvSpPr>
          <p:spPr>
            <a:xfrm>
              <a:off x="6114679" y="2303367"/>
              <a:ext cx="2862019" cy="4440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Proarrhythmogenic effects</a:t>
              </a:r>
            </a:p>
          </p:txBody>
        </p:sp>
        <p:grpSp>
          <p:nvGrpSpPr>
            <p:cNvPr id="85" name="Group 84">
              <a:extLst>
                <a:ext uri="{FF2B5EF4-FFF2-40B4-BE49-F238E27FC236}">
                  <a16:creationId xmlns:a16="http://schemas.microsoft.com/office/drawing/2014/main" id="{65A199BF-B6BB-7E91-8B97-B4EEC931BF65}"/>
                </a:ext>
              </a:extLst>
            </p:cNvPr>
            <p:cNvGrpSpPr>
              <a:grpSpLocks/>
            </p:cNvGrpSpPr>
            <p:nvPr/>
          </p:nvGrpSpPr>
          <p:grpSpPr>
            <a:xfrm>
              <a:off x="5393202" y="2436895"/>
              <a:ext cx="721845" cy="597826"/>
              <a:chOff x="9234793" y="491009"/>
              <a:chExt cx="468596" cy="233576"/>
            </a:xfrm>
          </p:grpSpPr>
          <p:cxnSp>
            <p:nvCxnSpPr>
              <p:cNvPr id="122" name="Straight Arrow Connector 121">
                <a:extLst>
                  <a:ext uri="{FF2B5EF4-FFF2-40B4-BE49-F238E27FC236}">
                    <a16:creationId xmlns:a16="http://schemas.microsoft.com/office/drawing/2014/main" id="{A4821DB0-0853-B2CD-1472-3C8AFA9D74FB}"/>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23" name="Straight Connector 122">
                <a:extLst>
                  <a:ext uri="{FF2B5EF4-FFF2-40B4-BE49-F238E27FC236}">
                    <a16:creationId xmlns:a16="http://schemas.microsoft.com/office/drawing/2014/main" id="{948C9CA4-07AA-5D9C-1066-0B49C02FDD98}"/>
                  </a:ext>
                </a:extLst>
              </p:cNvPr>
              <p:cNvCxnSpPr>
                <a:cxnSpLocks/>
              </p:cNvCxnSpPr>
              <p:nvPr/>
            </p:nvCxnSpPr>
            <p:spPr>
              <a:xfrm>
                <a:off x="9465469" y="491009"/>
                <a:ext cx="237920" cy="0"/>
              </a:xfrm>
              <a:prstGeom prst="line">
                <a:avLst/>
              </a:prstGeom>
              <a:noFill/>
              <a:ln w="9525" cap="flat" cmpd="sng" algn="ctr">
                <a:solidFill>
                  <a:srgbClr val="262626"/>
                </a:solidFill>
                <a:prstDash val="solid"/>
                <a:miter lim="800000"/>
              </a:ln>
              <a:effectLst/>
            </p:spPr>
          </p:cxnSp>
        </p:grpSp>
        <p:sp>
          <p:nvSpPr>
            <p:cNvPr id="86" name="TextBox 85">
              <a:extLst>
                <a:ext uri="{FF2B5EF4-FFF2-40B4-BE49-F238E27FC236}">
                  <a16:creationId xmlns:a16="http://schemas.microsoft.com/office/drawing/2014/main" id="{8E482ED0-28FB-E0E8-C1A0-2B2AF5292B6E}"/>
                </a:ext>
              </a:extLst>
            </p:cNvPr>
            <p:cNvSpPr txBox="1">
              <a:spLocks/>
            </p:cNvSpPr>
            <p:nvPr/>
          </p:nvSpPr>
          <p:spPr>
            <a:xfrm>
              <a:off x="6340825" y="2811106"/>
              <a:ext cx="2587777" cy="4440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Myocardial hypertrophy</a:t>
              </a:r>
            </a:p>
          </p:txBody>
        </p:sp>
        <p:grpSp>
          <p:nvGrpSpPr>
            <p:cNvPr id="87" name="Group 86">
              <a:extLst>
                <a:ext uri="{FF2B5EF4-FFF2-40B4-BE49-F238E27FC236}">
                  <a16:creationId xmlns:a16="http://schemas.microsoft.com/office/drawing/2014/main" id="{2675B158-7A3D-6FAA-9AB5-6E78534BCFFA}"/>
                </a:ext>
              </a:extLst>
            </p:cNvPr>
            <p:cNvGrpSpPr>
              <a:grpSpLocks/>
            </p:cNvGrpSpPr>
            <p:nvPr/>
          </p:nvGrpSpPr>
          <p:grpSpPr>
            <a:xfrm>
              <a:off x="6134630" y="4141426"/>
              <a:ext cx="648480" cy="381963"/>
              <a:chOff x="9234793" y="491009"/>
              <a:chExt cx="456895" cy="233576"/>
            </a:xfrm>
          </p:grpSpPr>
          <p:cxnSp>
            <p:nvCxnSpPr>
              <p:cNvPr id="120" name="Straight Arrow Connector 119">
                <a:extLst>
                  <a:ext uri="{FF2B5EF4-FFF2-40B4-BE49-F238E27FC236}">
                    <a16:creationId xmlns:a16="http://schemas.microsoft.com/office/drawing/2014/main" id="{9A5C4416-1A49-16C6-346B-CD03BBEF0235}"/>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21" name="Straight Connector 120">
                <a:extLst>
                  <a:ext uri="{FF2B5EF4-FFF2-40B4-BE49-F238E27FC236}">
                    <a16:creationId xmlns:a16="http://schemas.microsoft.com/office/drawing/2014/main" id="{B2830D84-D61C-DCB7-F49F-E31EA8005027}"/>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cxnSp>
          <p:nvCxnSpPr>
            <p:cNvPr id="118" name="Straight Arrow Connector 117">
              <a:extLst>
                <a:ext uri="{FF2B5EF4-FFF2-40B4-BE49-F238E27FC236}">
                  <a16:creationId xmlns:a16="http://schemas.microsoft.com/office/drawing/2014/main" id="{43816227-B4D6-BBF8-73E3-71C845BAA01B}"/>
                </a:ext>
              </a:extLst>
            </p:cNvPr>
            <p:cNvCxnSpPr>
              <a:cxnSpLocks/>
            </p:cNvCxnSpPr>
            <p:nvPr/>
          </p:nvCxnSpPr>
          <p:spPr>
            <a:xfrm flipV="1">
              <a:off x="4535382" y="4375003"/>
              <a:ext cx="837723" cy="507661"/>
            </a:xfrm>
            <a:prstGeom prst="straightConnector1">
              <a:avLst/>
            </a:prstGeom>
            <a:noFill/>
            <a:ln w="9525" cap="flat" cmpd="sng" algn="ctr">
              <a:solidFill>
                <a:srgbClr val="262626"/>
              </a:solidFill>
              <a:prstDash val="solid"/>
              <a:miter lim="800000"/>
              <a:headEnd type="none"/>
              <a:tailEnd type="oval"/>
            </a:ln>
            <a:effectLst/>
          </p:spPr>
        </p:cxnSp>
        <p:sp>
          <p:nvSpPr>
            <p:cNvPr id="89" name="TextBox 88">
              <a:extLst>
                <a:ext uri="{FF2B5EF4-FFF2-40B4-BE49-F238E27FC236}">
                  <a16:creationId xmlns:a16="http://schemas.microsoft.com/office/drawing/2014/main" id="{0791866D-9D47-6C42-2B22-A32693642C9F}"/>
                </a:ext>
              </a:extLst>
            </p:cNvPr>
            <p:cNvSpPr txBox="1">
              <a:spLocks/>
            </p:cNvSpPr>
            <p:nvPr/>
          </p:nvSpPr>
          <p:spPr>
            <a:xfrm>
              <a:off x="7798995" y="3815724"/>
              <a:ext cx="1120754" cy="4440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Fibrosis</a:t>
              </a:r>
            </a:p>
          </p:txBody>
        </p:sp>
        <p:sp>
          <p:nvSpPr>
            <p:cNvPr id="90" name="Right Brace 89">
              <a:extLst>
                <a:ext uri="{FF2B5EF4-FFF2-40B4-BE49-F238E27FC236}">
                  <a16:creationId xmlns:a16="http://schemas.microsoft.com/office/drawing/2014/main" id="{4A7C158E-2E1E-C1AB-A1B0-F70BF7769334}"/>
                </a:ext>
              </a:extLst>
            </p:cNvPr>
            <p:cNvSpPr>
              <a:spLocks/>
            </p:cNvSpPr>
            <p:nvPr/>
          </p:nvSpPr>
          <p:spPr>
            <a:xfrm>
              <a:off x="8741317" y="2800662"/>
              <a:ext cx="111472" cy="1955133"/>
            </a:xfrm>
            <a:prstGeom prst="rightBrace">
              <a:avLst>
                <a:gd name="adj1" fmla="val 4267"/>
                <a:gd name="adj2" fmla="val 50000"/>
              </a:avLst>
            </a:prstGeom>
            <a:ln>
              <a:solidFill>
                <a:srgbClr val="BBBCB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91" name="Group 90">
              <a:extLst>
                <a:ext uri="{FF2B5EF4-FFF2-40B4-BE49-F238E27FC236}">
                  <a16:creationId xmlns:a16="http://schemas.microsoft.com/office/drawing/2014/main" id="{038ADD5A-5DC6-E951-A7AA-976D94C17B36}"/>
                </a:ext>
              </a:extLst>
            </p:cNvPr>
            <p:cNvGrpSpPr>
              <a:grpSpLocks/>
            </p:cNvGrpSpPr>
            <p:nvPr/>
          </p:nvGrpSpPr>
          <p:grpSpPr>
            <a:xfrm>
              <a:off x="2265195" y="4748550"/>
              <a:ext cx="2760974" cy="1226213"/>
              <a:chOff x="2265195" y="4748550"/>
              <a:chExt cx="2760974" cy="1226213"/>
            </a:xfrm>
          </p:grpSpPr>
          <p:sp>
            <p:nvSpPr>
              <p:cNvPr id="110" name="TextBox 109">
                <a:extLst>
                  <a:ext uri="{FF2B5EF4-FFF2-40B4-BE49-F238E27FC236}">
                    <a16:creationId xmlns:a16="http://schemas.microsoft.com/office/drawing/2014/main" id="{E0370910-97BF-BA5E-4671-F4A59E9A29B6}"/>
                  </a:ext>
                </a:extLst>
              </p:cNvPr>
              <p:cNvSpPr txBox="1">
                <a:spLocks/>
              </p:cNvSpPr>
              <p:nvPr/>
            </p:nvSpPr>
            <p:spPr>
              <a:xfrm>
                <a:off x="2265195" y="4748550"/>
                <a:ext cx="2760974" cy="697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Reduced coronary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blood flow</a:t>
                </a:r>
              </a:p>
            </p:txBody>
          </p:sp>
          <p:sp>
            <p:nvSpPr>
              <p:cNvPr id="111" name="Arrow: Right 1042">
                <a:extLst>
                  <a:ext uri="{FF2B5EF4-FFF2-40B4-BE49-F238E27FC236}">
                    <a16:creationId xmlns:a16="http://schemas.microsoft.com/office/drawing/2014/main" id="{93AD68F8-E553-36C0-7459-2F87DCB28634}"/>
                  </a:ext>
                </a:extLst>
              </p:cNvPr>
              <p:cNvSpPr>
                <a:spLocks/>
              </p:cNvSpPr>
              <p:nvPr/>
            </p:nvSpPr>
            <p:spPr>
              <a:xfrm>
                <a:off x="3752785" y="5468716"/>
                <a:ext cx="284650" cy="23654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3F4444"/>
                  </a:solidFill>
                  <a:effectLst/>
                  <a:uLnTx/>
                  <a:uFillTx/>
                  <a:latin typeface="Arial" panose="020B0604020202020204"/>
                  <a:ea typeface="+mn-ea"/>
                  <a:cs typeface="+mn-cs"/>
                </a:endParaRPr>
              </a:p>
            </p:txBody>
          </p:sp>
          <p:pic>
            <p:nvPicPr>
              <p:cNvPr id="112" name="Picture 111" descr="A red object with a black background&#10;&#10;Description automatically generated">
                <a:extLst>
                  <a:ext uri="{FF2B5EF4-FFF2-40B4-BE49-F238E27FC236}">
                    <a16:creationId xmlns:a16="http://schemas.microsoft.com/office/drawing/2014/main" id="{9DFD8BFD-8559-5ABF-F946-E2AA6B4195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364" y="5348105"/>
                <a:ext cx="634060" cy="626658"/>
              </a:xfrm>
              <a:prstGeom prst="rect">
                <a:avLst/>
              </a:prstGeom>
            </p:spPr>
          </p:pic>
          <p:pic>
            <p:nvPicPr>
              <p:cNvPr id="114" name="Picture 113" descr="A red object with a black background&#10;&#10;Description automatically generated">
                <a:extLst>
                  <a:ext uri="{FF2B5EF4-FFF2-40B4-BE49-F238E27FC236}">
                    <a16:creationId xmlns:a16="http://schemas.microsoft.com/office/drawing/2014/main" id="{CA70FE94-8AF0-7B8D-FF68-01599F6CA9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1581" y="5348105"/>
                <a:ext cx="634060" cy="626658"/>
              </a:xfrm>
              <a:prstGeom prst="rect">
                <a:avLst/>
              </a:prstGeom>
            </p:spPr>
          </p:pic>
        </p:grpSp>
        <p:sp>
          <p:nvSpPr>
            <p:cNvPr id="92" name="TextBox 91">
              <a:extLst>
                <a:ext uri="{FF2B5EF4-FFF2-40B4-BE49-F238E27FC236}">
                  <a16:creationId xmlns:a16="http://schemas.microsoft.com/office/drawing/2014/main" id="{736E71E0-A172-5A9C-122D-8401E91524A1}"/>
                </a:ext>
              </a:extLst>
            </p:cNvPr>
            <p:cNvSpPr txBox="1">
              <a:spLocks/>
            </p:cNvSpPr>
            <p:nvPr/>
          </p:nvSpPr>
          <p:spPr>
            <a:xfrm>
              <a:off x="6315283" y="4835602"/>
              <a:ext cx="2300320" cy="4440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Myocardial ischemia</a:t>
              </a:r>
            </a:p>
          </p:txBody>
        </p:sp>
        <p:grpSp>
          <p:nvGrpSpPr>
            <p:cNvPr id="93" name="Group 92">
              <a:extLst>
                <a:ext uri="{FF2B5EF4-FFF2-40B4-BE49-F238E27FC236}">
                  <a16:creationId xmlns:a16="http://schemas.microsoft.com/office/drawing/2014/main" id="{CF88000F-3F12-B45E-A89E-4D045C37DFD5}"/>
                </a:ext>
              </a:extLst>
            </p:cNvPr>
            <p:cNvGrpSpPr>
              <a:grpSpLocks/>
            </p:cNvGrpSpPr>
            <p:nvPr/>
          </p:nvGrpSpPr>
          <p:grpSpPr>
            <a:xfrm flipV="1">
              <a:off x="6027487" y="4667389"/>
              <a:ext cx="344762" cy="298421"/>
              <a:chOff x="9234793" y="491009"/>
              <a:chExt cx="456895" cy="233576"/>
            </a:xfrm>
          </p:grpSpPr>
          <p:cxnSp>
            <p:nvCxnSpPr>
              <p:cNvPr id="102" name="Straight Arrow Connector 101">
                <a:extLst>
                  <a:ext uri="{FF2B5EF4-FFF2-40B4-BE49-F238E27FC236}">
                    <a16:creationId xmlns:a16="http://schemas.microsoft.com/office/drawing/2014/main" id="{FC780C72-6E59-1949-2449-5E84A4C731AB}"/>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04" name="Straight Connector 103">
                <a:extLst>
                  <a:ext uri="{FF2B5EF4-FFF2-40B4-BE49-F238E27FC236}">
                    <a16:creationId xmlns:a16="http://schemas.microsoft.com/office/drawing/2014/main" id="{3F7B90B1-D747-830D-7E78-D4B722B76453}"/>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grpSp>
          <p:nvGrpSpPr>
            <p:cNvPr id="94" name="Group 93">
              <a:extLst>
                <a:ext uri="{FF2B5EF4-FFF2-40B4-BE49-F238E27FC236}">
                  <a16:creationId xmlns:a16="http://schemas.microsoft.com/office/drawing/2014/main" id="{0C6F323B-9499-B8C6-E7D5-75E1059039A8}"/>
                </a:ext>
              </a:extLst>
            </p:cNvPr>
            <p:cNvGrpSpPr>
              <a:grpSpLocks/>
            </p:cNvGrpSpPr>
            <p:nvPr/>
          </p:nvGrpSpPr>
          <p:grpSpPr>
            <a:xfrm>
              <a:off x="6725340" y="3196604"/>
              <a:ext cx="1831478" cy="1455240"/>
              <a:chOff x="6725340" y="3196604"/>
              <a:chExt cx="1831478" cy="1455240"/>
            </a:xfrm>
          </p:grpSpPr>
          <p:pic>
            <p:nvPicPr>
              <p:cNvPr id="96" name="Picture 95" descr="A close-up of a cell&#10;&#10;Description automatically generated">
                <a:extLst>
                  <a:ext uri="{FF2B5EF4-FFF2-40B4-BE49-F238E27FC236}">
                    <a16:creationId xmlns:a16="http://schemas.microsoft.com/office/drawing/2014/main" id="{9CD7C520-79C1-45E0-2D76-A27BCC34CF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5340" y="3450114"/>
                <a:ext cx="1219613" cy="1201730"/>
              </a:xfrm>
              <a:prstGeom prst="rect">
                <a:avLst/>
              </a:prstGeom>
            </p:spPr>
          </p:pic>
          <p:sp>
            <p:nvSpPr>
              <p:cNvPr id="99" name="TextBox 98">
                <a:extLst>
                  <a:ext uri="{FF2B5EF4-FFF2-40B4-BE49-F238E27FC236}">
                    <a16:creationId xmlns:a16="http://schemas.microsoft.com/office/drawing/2014/main" id="{D381746F-5D6D-F9B5-A9B5-77DD744A2483}"/>
                  </a:ext>
                </a:extLst>
              </p:cNvPr>
              <p:cNvSpPr txBox="1">
                <a:spLocks/>
              </p:cNvSpPr>
              <p:nvPr/>
            </p:nvSpPr>
            <p:spPr>
              <a:xfrm>
                <a:off x="7336941" y="3196604"/>
                <a:ext cx="1219877" cy="4440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Collagen</a:t>
                </a:r>
                <a:endParaRPr kumimoji="0" lang="en-US" sz="6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Connector 99">
                <a:extLst>
                  <a:ext uri="{FF2B5EF4-FFF2-40B4-BE49-F238E27FC236}">
                    <a16:creationId xmlns:a16="http://schemas.microsoft.com/office/drawing/2014/main" id="{E0677A15-A0C9-852E-7F20-29C032F17E7B}"/>
                  </a:ext>
                </a:extLst>
              </p:cNvPr>
              <p:cNvCxnSpPr>
                <a:cxnSpLocks/>
              </p:cNvCxnSpPr>
              <p:nvPr/>
            </p:nvCxnSpPr>
            <p:spPr>
              <a:xfrm flipH="1">
                <a:off x="7370063" y="3369469"/>
                <a:ext cx="92775" cy="164128"/>
              </a:xfrm>
              <a:prstGeom prst="line">
                <a:avLst/>
              </a:prstGeom>
              <a:noFill/>
              <a:ln w="6350" cap="flat" cmpd="sng" algn="ctr">
                <a:solidFill>
                  <a:srgbClr val="262626"/>
                </a:solidFill>
                <a:prstDash val="solid"/>
                <a:miter lim="800000"/>
              </a:ln>
              <a:effectLst/>
            </p:spPr>
          </p:cxnSp>
        </p:grpSp>
        <p:sp>
          <p:nvSpPr>
            <p:cNvPr id="95" name="Freeform: Shape 56">
              <a:extLst>
                <a:ext uri="{FF2B5EF4-FFF2-40B4-BE49-F238E27FC236}">
                  <a16:creationId xmlns:a16="http://schemas.microsoft.com/office/drawing/2014/main" id="{FB394941-7ACC-62BD-7C11-13359E2B83DA}"/>
                </a:ext>
              </a:extLst>
            </p:cNvPr>
            <p:cNvSpPr>
              <a:spLocks/>
            </p:cNvSpPr>
            <p:nvPr/>
          </p:nvSpPr>
          <p:spPr>
            <a:xfrm rot="21420000">
              <a:off x="5571251" y="4214817"/>
              <a:ext cx="641626" cy="712724"/>
            </a:xfrm>
            <a:custGeom>
              <a:avLst/>
              <a:gdLst>
                <a:gd name="connsiteX0" fmla="*/ 314615 w 403537"/>
                <a:gd name="connsiteY0" fmla="*/ 5870 h 610625"/>
                <a:gd name="connsiteX1" fmla="*/ 71727 w 403537"/>
                <a:gd name="connsiteY1" fmla="*/ 253520 h 610625"/>
                <a:gd name="connsiteX2" fmla="*/ 5052 w 403537"/>
                <a:gd name="connsiteY2" fmla="*/ 339245 h 610625"/>
                <a:gd name="connsiteX3" fmla="*/ 14577 w 403537"/>
                <a:gd name="connsiteY3" fmla="*/ 410683 h 610625"/>
                <a:gd name="connsiteX4" fmla="*/ 93158 w 403537"/>
                <a:gd name="connsiteY4" fmla="*/ 444020 h 610625"/>
                <a:gd name="connsiteX5" fmla="*/ 326521 w 403537"/>
                <a:gd name="connsiteY5" fmla="*/ 517839 h 610625"/>
                <a:gd name="connsiteX6" fmla="*/ 359858 w 403537"/>
                <a:gd name="connsiteY6" fmla="*/ 608327 h 610625"/>
                <a:gd name="connsiteX7" fmla="*/ 402721 w 403537"/>
                <a:gd name="connsiteY7" fmla="*/ 529745 h 610625"/>
                <a:gd name="connsiteX8" fmla="*/ 314615 w 403537"/>
                <a:gd name="connsiteY8" fmla="*/ 5870 h 610625"/>
                <a:gd name="connsiteX0" fmla="*/ 318320 w 407242"/>
                <a:gd name="connsiteY0" fmla="*/ 21594 h 626349"/>
                <a:gd name="connsiteX1" fmla="*/ 125584 w 407242"/>
                <a:gd name="connsiteY1" fmla="*/ 125141 h 626349"/>
                <a:gd name="connsiteX2" fmla="*/ 8757 w 407242"/>
                <a:gd name="connsiteY2" fmla="*/ 354969 h 626349"/>
                <a:gd name="connsiteX3" fmla="*/ 18282 w 407242"/>
                <a:gd name="connsiteY3" fmla="*/ 426407 h 626349"/>
                <a:gd name="connsiteX4" fmla="*/ 96863 w 407242"/>
                <a:gd name="connsiteY4" fmla="*/ 459744 h 626349"/>
                <a:gd name="connsiteX5" fmla="*/ 330226 w 407242"/>
                <a:gd name="connsiteY5" fmla="*/ 533563 h 626349"/>
                <a:gd name="connsiteX6" fmla="*/ 363563 w 407242"/>
                <a:gd name="connsiteY6" fmla="*/ 624051 h 626349"/>
                <a:gd name="connsiteX7" fmla="*/ 406426 w 407242"/>
                <a:gd name="connsiteY7" fmla="*/ 545469 h 626349"/>
                <a:gd name="connsiteX8" fmla="*/ 318320 w 407242"/>
                <a:gd name="connsiteY8" fmla="*/ 21594 h 626349"/>
                <a:gd name="connsiteX0" fmla="*/ 318827 w 407749"/>
                <a:gd name="connsiteY0" fmla="*/ 40307 h 645062"/>
                <a:gd name="connsiteX1" fmla="*/ 132948 w 407749"/>
                <a:gd name="connsiteY1" fmla="*/ 73215 h 645062"/>
                <a:gd name="connsiteX2" fmla="*/ 9264 w 407749"/>
                <a:gd name="connsiteY2" fmla="*/ 373682 h 645062"/>
                <a:gd name="connsiteX3" fmla="*/ 18789 w 407749"/>
                <a:gd name="connsiteY3" fmla="*/ 445120 h 645062"/>
                <a:gd name="connsiteX4" fmla="*/ 97370 w 407749"/>
                <a:gd name="connsiteY4" fmla="*/ 478457 h 645062"/>
                <a:gd name="connsiteX5" fmla="*/ 330733 w 407749"/>
                <a:gd name="connsiteY5" fmla="*/ 552276 h 645062"/>
                <a:gd name="connsiteX6" fmla="*/ 364070 w 407749"/>
                <a:gd name="connsiteY6" fmla="*/ 642764 h 645062"/>
                <a:gd name="connsiteX7" fmla="*/ 406933 w 407749"/>
                <a:gd name="connsiteY7" fmla="*/ 564182 h 645062"/>
                <a:gd name="connsiteX8" fmla="*/ 318827 w 407749"/>
                <a:gd name="connsiteY8" fmla="*/ 40307 h 645062"/>
                <a:gd name="connsiteX0" fmla="*/ 318827 w 409245"/>
                <a:gd name="connsiteY0" fmla="*/ 40307 h 583227"/>
                <a:gd name="connsiteX1" fmla="*/ 132948 w 409245"/>
                <a:gd name="connsiteY1" fmla="*/ 73215 h 583227"/>
                <a:gd name="connsiteX2" fmla="*/ 9264 w 409245"/>
                <a:gd name="connsiteY2" fmla="*/ 373682 h 583227"/>
                <a:gd name="connsiteX3" fmla="*/ 18789 w 409245"/>
                <a:gd name="connsiteY3" fmla="*/ 445120 h 583227"/>
                <a:gd name="connsiteX4" fmla="*/ 97370 w 409245"/>
                <a:gd name="connsiteY4" fmla="*/ 478457 h 583227"/>
                <a:gd name="connsiteX5" fmla="*/ 330733 w 409245"/>
                <a:gd name="connsiteY5" fmla="*/ 552276 h 583227"/>
                <a:gd name="connsiteX6" fmla="*/ 379106 w 409245"/>
                <a:gd name="connsiteY6" fmla="*/ 476309 h 583227"/>
                <a:gd name="connsiteX7" fmla="*/ 406933 w 409245"/>
                <a:gd name="connsiteY7" fmla="*/ 564182 h 583227"/>
                <a:gd name="connsiteX8" fmla="*/ 318827 w 409245"/>
                <a:gd name="connsiteY8" fmla="*/ 40307 h 583227"/>
                <a:gd name="connsiteX0" fmla="*/ 318827 w 409245"/>
                <a:gd name="connsiteY0" fmla="*/ 84243 h 627163"/>
                <a:gd name="connsiteX1" fmla="*/ 132948 w 409245"/>
                <a:gd name="connsiteY1" fmla="*/ 117151 h 627163"/>
                <a:gd name="connsiteX2" fmla="*/ 9264 w 409245"/>
                <a:gd name="connsiteY2" fmla="*/ 417618 h 627163"/>
                <a:gd name="connsiteX3" fmla="*/ 18789 w 409245"/>
                <a:gd name="connsiteY3" fmla="*/ 489056 h 627163"/>
                <a:gd name="connsiteX4" fmla="*/ 97370 w 409245"/>
                <a:gd name="connsiteY4" fmla="*/ 522393 h 627163"/>
                <a:gd name="connsiteX5" fmla="*/ 330733 w 409245"/>
                <a:gd name="connsiteY5" fmla="*/ 596212 h 627163"/>
                <a:gd name="connsiteX6" fmla="*/ 379106 w 409245"/>
                <a:gd name="connsiteY6" fmla="*/ 520245 h 627163"/>
                <a:gd name="connsiteX7" fmla="*/ 406933 w 409245"/>
                <a:gd name="connsiteY7" fmla="*/ 608118 h 627163"/>
                <a:gd name="connsiteX8" fmla="*/ 318827 w 409245"/>
                <a:gd name="connsiteY8" fmla="*/ 84243 h 627163"/>
                <a:gd name="connsiteX0" fmla="*/ 348667 w 407733"/>
                <a:gd name="connsiteY0" fmla="*/ 126563 h 539151"/>
                <a:gd name="connsiteX1" fmla="*/ 132948 w 407733"/>
                <a:gd name="connsiteY1" fmla="*/ 36420 h 539151"/>
                <a:gd name="connsiteX2" fmla="*/ 9264 w 407733"/>
                <a:gd name="connsiteY2" fmla="*/ 336887 h 539151"/>
                <a:gd name="connsiteX3" fmla="*/ 18789 w 407733"/>
                <a:gd name="connsiteY3" fmla="*/ 408325 h 539151"/>
                <a:gd name="connsiteX4" fmla="*/ 97370 w 407733"/>
                <a:gd name="connsiteY4" fmla="*/ 441662 h 539151"/>
                <a:gd name="connsiteX5" fmla="*/ 330733 w 407733"/>
                <a:gd name="connsiteY5" fmla="*/ 515481 h 539151"/>
                <a:gd name="connsiteX6" fmla="*/ 379106 w 407733"/>
                <a:gd name="connsiteY6" fmla="*/ 439514 h 539151"/>
                <a:gd name="connsiteX7" fmla="*/ 406933 w 407733"/>
                <a:gd name="connsiteY7" fmla="*/ 527387 h 539151"/>
                <a:gd name="connsiteX8" fmla="*/ 348667 w 407733"/>
                <a:gd name="connsiteY8" fmla="*/ 126563 h 539151"/>
                <a:gd name="connsiteX0" fmla="*/ 348667 w 409635"/>
                <a:gd name="connsiteY0" fmla="*/ 99583 h 501404"/>
                <a:gd name="connsiteX1" fmla="*/ 132948 w 409635"/>
                <a:gd name="connsiteY1" fmla="*/ 9440 h 501404"/>
                <a:gd name="connsiteX2" fmla="*/ 9264 w 409635"/>
                <a:gd name="connsiteY2" fmla="*/ 309907 h 501404"/>
                <a:gd name="connsiteX3" fmla="*/ 18789 w 409635"/>
                <a:gd name="connsiteY3" fmla="*/ 381345 h 501404"/>
                <a:gd name="connsiteX4" fmla="*/ 97370 w 409635"/>
                <a:gd name="connsiteY4" fmla="*/ 414682 h 501404"/>
                <a:gd name="connsiteX5" fmla="*/ 330733 w 409635"/>
                <a:gd name="connsiteY5" fmla="*/ 488501 h 501404"/>
                <a:gd name="connsiteX6" fmla="*/ 379106 w 409635"/>
                <a:gd name="connsiteY6" fmla="*/ 412534 h 501404"/>
                <a:gd name="connsiteX7" fmla="*/ 406933 w 409635"/>
                <a:gd name="connsiteY7" fmla="*/ 500407 h 501404"/>
                <a:gd name="connsiteX8" fmla="*/ 312032 w 409635"/>
                <a:gd name="connsiteY8" fmla="*/ 341398 h 501404"/>
                <a:gd name="connsiteX9" fmla="*/ 348667 w 409635"/>
                <a:gd name="connsiteY9" fmla="*/ 99583 h 501404"/>
                <a:gd name="connsiteX0" fmla="*/ 348667 w 409635"/>
                <a:gd name="connsiteY0" fmla="*/ 99583 h 501404"/>
                <a:gd name="connsiteX1" fmla="*/ 132948 w 409635"/>
                <a:gd name="connsiteY1" fmla="*/ 9440 h 501404"/>
                <a:gd name="connsiteX2" fmla="*/ 9264 w 409635"/>
                <a:gd name="connsiteY2" fmla="*/ 309907 h 501404"/>
                <a:gd name="connsiteX3" fmla="*/ 18789 w 409635"/>
                <a:gd name="connsiteY3" fmla="*/ 381345 h 501404"/>
                <a:gd name="connsiteX4" fmla="*/ 97370 w 409635"/>
                <a:gd name="connsiteY4" fmla="*/ 414682 h 501404"/>
                <a:gd name="connsiteX5" fmla="*/ 330733 w 409635"/>
                <a:gd name="connsiteY5" fmla="*/ 488501 h 501404"/>
                <a:gd name="connsiteX6" fmla="*/ 379106 w 409635"/>
                <a:gd name="connsiteY6" fmla="*/ 412534 h 501404"/>
                <a:gd name="connsiteX7" fmla="*/ 406933 w 409635"/>
                <a:gd name="connsiteY7" fmla="*/ 500407 h 501404"/>
                <a:gd name="connsiteX8" fmla="*/ 312032 w 409635"/>
                <a:gd name="connsiteY8" fmla="*/ 341398 h 501404"/>
                <a:gd name="connsiteX9" fmla="*/ 348667 w 409635"/>
                <a:gd name="connsiteY9" fmla="*/ 99583 h 501404"/>
                <a:gd name="connsiteX0" fmla="*/ 348667 w 409635"/>
                <a:gd name="connsiteY0" fmla="*/ 99583 h 501404"/>
                <a:gd name="connsiteX1" fmla="*/ 132948 w 409635"/>
                <a:gd name="connsiteY1" fmla="*/ 9440 h 501404"/>
                <a:gd name="connsiteX2" fmla="*/ 9264 w 409635"/>
                <a:gd name="connsiteY2" fmla="*/ 309907 h 501404"/>
                <a:gd name="connsiteX3" fmla="*/ 18789 w 409635"/>
                <a:gd name="connsiteY3" fmla="*/ 381345 h 501404"/>
                <a:gd name="connsiteX4" fmla="*/ 97370 w 409635"/>
                <a:gd name="connsiteY4" fmla="*/ 414682 h 501404"/>
                <a:gd name="connsiteX5" fmla="*/ 330733 w 409635"/>
                <a:gd name="connsiteY5" fmla="*/ 488501 h 501404"/>
                <a:gd name="connsiteX6" fmla="*/ 379106 w 409635"/>
                <a:gd name="connsiteY6" fmla="*/ 412534 h 501404"/>
                <a:gd name="connsiteX7" fmla="*/ 406933 w 409635"/>
                <a:gd name="connsiteY7" fmla="*/ 500407 h 501404"/>
                <a:gd name="connsiteX8" fmla="*/ 312032 w 409635"/>
                <a:gd name="connsiteY8" fmla="*/ 341398 h 501404"/>
                <a:gd name="connsiteX9" fmla="*/ 348667 w 409635"/>
                <a:gd name="connsiteY9" fmla="*/ 99583 h 501404"/>
                <a:gd name="connsiteX0" fmla="*/ 348667 w 409635"/>
                <a:gd name="connsiteY0" fmla="*/ 99583 h 501404"/>
                <a:gd name="connsiteX1" fmla="*/ 132948 w 409635"/>
                <a:gd name="connsiteY1" fmla="*/ 9440 h 501404"/>
                <a:gd name="connsiteX2" fmla="*/ 9264 w 409635"/>
                <a:gd name="connsiteY2" fmla="*/ 309907 h 501404"/>
                <a:gd name="connsiteX3" fmla="*/ 18789 w 409635"/>
                <a:gd name="connsiteY3" fmla="*/ 381345 h 501404"/>
                <a:gd name="connsiteX4" fmla="*/ 97370 w 409635"/>
                <a:gd name="connsiteY4" fmla="*/ 414682 h 501404"/>
                <a:gd name="connsiteX5" fmla="*/ 330733 w 409635"/>
                <a:gd name="connsiteY5" fmla="*/ 488501 h 501404"/>
                <a:gd name="connsiteX6" fmla="*/ 379106 w 409635"/>
                <a:gd name="connsiteY6" fmla="*/ 412534 h 501404"/>
                <a:gd name="connsiteX7" fmla="*/ 406933 w 409635"/>
                <a:gd name="connsiteY7" fmla="*/ 500407 h 501404"/>
                <a:gd name="connsiteX8" fmla="*/ 312032 w 409635"/>
                <a:gd name="connsiteY8" fmla="*/ 341398 h 501404"/>
                <a:gd name="connsiteX9" fmla="*/ 348667 w 409635"/>
                <a:gd name="connsiteY9" fmla="*/ 99583 h 501404"/>
                <a:gd name="connsiteX0" fmla="*/ 339403 w 400371"/>
                <a:gd name="connsiteY0" fmla="*/ 99583 h 501404"/>
                <a:gd name="connsiteX1" fmla="*/ 123684 w 400371"/>
                <a:gd name="connsiteY1" fmla="*/ 9440 h 501404"/>
                <a:gd name="connsiteX2" fmla="*/ 0 w 400371"/>
                <a:gd name="connsiteY2" fmla="*/ 309907 h 501404"/>
                <a:gd name="connsiteX3" fmla="*/ 9525 w 400371"/>
                <a:gd name="connsiteY3" fmla="*/ 381345 h 501404"/>
                <a:gd name="connsiteX4" fmla="*/ 88106 w 400371"/>
                <a:gd name="connsiteY4" fmla="*/ 414682 h 501404"/>
                <a:gd name="connsiteX5" fmla="*/ 321469 w 400371"/>
                <a:gd name="connsiteY5" fmla="*/ 488501 h 501404"/>
                <a:gd name="connsiteX6" fmla="*/ 369842 w 400371"/>
                <a:gd name="connsiteY6" fmla="*/ 412534 h 501404"/>
                <a:gd name="connsiteX7" fmla="*/ 397669 w 400371"/>
                <a:gd name="connsiteY7" fmla="*/ 500407 h 501404"/>
                <a:gd name="connsiteX8" fmla="*/ 302768 w 400371"/>
                <a:gd name="connsiteY8" fmla="*/ 341398 h 501404"/>
                <a:gd name="connsiteX9" fmla="*/ 339403 w 400371"/>
                <a:gd name="connsiteY9" fmla="*/ 99583 h 501404"/>
                <a:gd name="connsiteX0" fmla="*/ 339980 w 400948"/>
                <a:gd name="connsiteY0" fmla="*/ 100266 h 502087"/>
                <a:gd name="connsiteX1" fmla="*/ 124261 w 400948"/>
                <a:gd name="connsiteY1" fmla="*/ 10123 h 502087"/>
                <a:gd name="connsiteX2" fmla="*/ 0 w 400948"/>
                <a:gd name="connsiteY2" fmla="*/ 321604 h 502087"/>
                <a:gd name="connsiteX3" fmla="*/ 10102 w 400948"/>
                <a:gd name="connsiteY3" fmla="*/ 382028 h 502087"/>
                <a:gd name="connsiteX4" fmla="*/ 88683 w 400948"/>
                <a:gd name="connsiteY4" fmla="*/ 415365 h 502087"/>
                <a:gd name="connsiteX5" fmla="*/ 322046 w 400948"/>
                <a:gd name="connsiteY5" fmla="*/ 489184 h 502087"/>
                <a:gd name="connsiteX6" fmla="*/ 370419 w 400948"/>
                <a:gd name="connsiteY6" fmla="*/ 413217 h 502087"/>
                <a:gd name="connsiteX7" fmla="*/ 398246 w 400948"/>
                <a:gd name="connsiteY7" fmla="*/ 501090 h 502087"/>
                <a:gd name="connsiteX8" fmla="*/ 303345 w 400948"/>
                <a:gd name="connsiteY8" fmla="*/ 342081 h 502087"/>
                <a:gd name="connsiteX9" fmla="*/ 339980 w 400948"/>
                <a:gd name="connsiteY9" fmla="*/ 100266 h 502087"/>
                <a:gd name="connsiteX0" fmla="*/ 340557 w 401525"/>
                <a:gd name="connsiteY0" fmla="*/ 100958 h 502779"/>
                <a:gd name="connsiteX1" fmla="*/ 124838 w 401525"/>
                <a:gd name="connsiteY1" fmla="*/ 10815 h 502779"/>
                <a:gd name="connsiteX2" fmla="*/ 0 w 401525"/>
                <a:gd name="connsiteY2" fmla="*/ 333311 h 502779"/>
                <a:gd name="connsiteX3" fmla="*/ 10679 w 401525"/>
                <a:gd name="connsiteY3" fmla="*/ 382720 h 502779"/>
                <a:gd name="connsiteX4" fmla="*/ 89260 w 401525"/>
                <a:gd name="connsiteY4" fmla="*/ 416057 h 502779"/>
                <a:gd name="connsiteX5" fmla="*/ 322623 w 401525"/>
                <a:gd name="connsiteY5" fmla="*/ 489876 h 502779"/>
                <a:gd name="connsiteX6" fmla="*/ 370996 w 401525"/>
                <a:gd name="connsiteY6" fmla="*/ 413909 h 502779"/>
                <a:gd name="connsiteX7" fmla="*/ 398823 w 401525"/>
                <a:gd name="connsiteY7" fmla="*/ 501782 h 502779"/>
                <a:gd name="connsiteX8" fmla="*/ 303922 w 401525"/>
                <a:gd name="connsiteY8" fmla="*/ 342773 h 502779"/>
                <a:gd name="connsiteX9" fmla="*/ 340557 w 401525"/>
                <a:gd name="connsiteY9" fmla="*/ 100958 h 502779"/>
                <a:gd name="connsiteX0" fmla="*/ 331800 w 392768"/>
                <a:gd name="connsiteY0" fmla="*/ 100396 h 502217"/>
                <a:gd name="connsiteX1" fmla="*/ 116081 w 392768"/>
                <a:gd name="connsiteY1" fmla="*/ 10253 h 502217"/>
                <a:gd name="connsiteX2" fmla="*/ 1178 w 392768"/>
                <a:gd name="connsiteY2" fmla="*/ 323803 h 502217"/>
                <a:gd name="connsiteX3" fmla="*/ 1922 w 392768"/>
                <a:gd name="connsiteY3" fmla="*/ 382158 h 502217"/>
                <a:gd name="connsiteX4" fmla="*/ 80503 w 392768"/>
                <a:gd name="connsiteY4" fmla="*/ 415495 h 502217"/>
                <a:gd name="connsiteX5" fmla="*/ 313866 w 392768"/>
                <a:gd name="connsiteY5" fmla="*/ 489314 h 502217"/>
                <a:gd name="connsiteX6" fmla="*/ 362239 w 392768"/>
                <a:gd name="connsiteY6" fmla="*/ 413347 h 502217"/>
                <a:gd name="connsiteX7" fmla="*/ 390066 w 392768"/>
                <a:gd name="connsiteY7" fmla="*/ 501220 h 502217"/>
                <a:gd name="connsiteX8" fmla="*/ 295165 w 392768"/>
                <a:gd name="connsiteY8" fmla="*/ 342211 h 502217"/>
                <a:gd name="connsiteX9" fmla="*/ 331800 w 392768"/>
                <a:gd name="connsiteY9" fmla="*/ 100396 h 502217"/>
                <a:gd name="connsiteX0" fmla="*/ 330956 w 391924"/>
                <a:gd name="connsiteY0" fmla="*/ 100396 h 502217"/>
                <a:gd name="connsiteX1" fmla="*/ 115237 w 391924"/>
                <a:gd name="connsiteY1" fmla="*/ 10253 h 502217"/>
                <a:gd name="connsiteX2" fmla="*/ 334 w 391924"/>
                <a:gd name="connsiteY2" fmla="*/ 323803 h 502217"/>
                <a:gd name="connsiteX3" fmla="*/ 1078 w 391924"/>
                <a:gd name="connsiteY3" fmla="*/ 382158 h 502217"/>
                <a:gd name="connsiteX4" fmla="*/ 79659 w 391924"/>
                <a:gd name="connsiteY4" fmla="*/ 415495 h 502217"/>
                <a:gd name="connsiteX5" fmla="*/ 313022 w 391924"/>
                <a:gd name="connsiteY5" fmla="*/ 489314 h 502217"/>
                <a:gd name="connsiteX6" fmla="*/ 361395 w 391924"/>
                <a:gd name="connsiteY6" fmla="*/ 413347 h 502217"/>
                <a:gd name="connsiteX7" fmla="*/ 389222 w 391924"/>
                <a:gd name="connsiteY7" fmla="*/ 501220 h 502217"/>
                <a:gd name="connsiteX8" fmla="*/ 294321 w 391924"/>
                <a:gd name="connsiteY8" fmla="*/ 342211 h 502217"/>
                <a:gd name="connsiteX9" fmla="*/ 330956 w 391924"/>
                <a:gd name="connsiteY9" fmla="*/ 100396 h 502217"/>
                <a:gd name="connsiteX0" fmla="*/ 352898 w 413866"/>
                <a:gd name="connsiteY0" fmla="*/ 100619 h 502440"/>
                <a:gd name="connsiteX1" fmla="*/ 137179 w 413866"/>
                <a:gd name="connsiteY1" fmla="*/ 10476 h 502440"/>
                <a:gd name="connsiteX2" fmla="*/ 0 w 413866"/>
                <a:gd name="connsiteY2" fmla="*/ 327592 h 502440"/>
                <a:gd name="connsiteX3" fmla="*/ 23020 w 413866"/>
                <a:gd name="connsiteY3" fmla="*/ 382381 h 502440"/>
                <a:gd name="connsiteX4" fmla="*/ 101601 w 413866"/>
                <a:gd name="connsiteY4" fmla="*/ 415718 h 502440"/>
                <a:gd name="connsiteX5" fmla="*/ 334964 w 413866"/>
                <a:gd name="connsiteY5" fmla="*/ 489537 h 502440"/>
                <a:gd name="connsiteX6" fmla="*/ 383337 w 413866"/>
                <a:gd name="connsiteY6" fmla="*/ 413570 h 502440"/>
                <a:gd name="connsiteX7" fmla="*/ 411164 w 413866"/>
                <a:gd name="connsiteY7" fmla="*/ 501443 h 502440"/>
                <a:gd name="connsiteX8" fmla="*/ 316263 w 413866"/>
                <a:gd name="connsiteY8" fmla="*/ 342434 h 502440"/>
                <a:gd name="connsiteX9" fmla="*/ 352898 w 413866"/>
                <a:gd name="connsiteY9" fmla="*/ 100619 h 502440"/>
                <a:gd name="connsiteX0" fmla="*/ 359852 w 420820"/>
                <a:gd name="connsiteY0" fmla="*/ 101393 h 503214"/>
                <a:gd name="connsiteX1" fmla="*/ 144133 w 420820"/>
                <a:gd name="connsiteY1" fmla="*/ 11250 h 503214"/>
                <a:gd name="connsiteX2" fmla="*/ 0 w 420820"/>
                <a:gd name="connsiteY2" fmla="*/ 340624 h 503214"/>
                <a:gd name="connsiteX3" fmla="*/ 29974 w 420820"/>
                <a:gd name="connsiteY3" fmla="*/ 383155 h 503214"/>
                <a:gd name="connsiteX4" fmla="*/ 108555 w 420820"/>
                <a:gd name="connsiteY4" fmla="*/ 416492 h 503214"/>
                <a:gd name="connsiteX5" fmla="*/ 341918 w 420820"/>
                <a:gd name="connsiteY5" fmla="*/ 490311 h 503214"/>
                <a:gd name="connsiteX6" fmla="*/ 390291 w 420820"/>
                <a:gd name="connsiteY6" fmla="*/ 414344 h 503214"/>
                <a:gd name="connsiteX7" fmla="*/ 418118 w 420820"/>
                <a:gd name="connsiteY7" fmla="*/ 502217 h 503214"/>
                <a:gd name="connsiteX8" fmla="*/ 323217 w 420820"/>
                <a:gd name="connsiteY8" fmla="*/ 343208 h 503214"/>
                <a:gd name="connsiteX9" fmla="*/ 359852 w 420820"/>
                <a:gd name="connsiteY9" fmla="*/ 101393 h 503214"/>
                <a:gd name="connsiteX0" fmla="*/ 363576 w 424544"/>
                <a:gd name="connsiteY0" fmla="*/ 102084 h 503905"/>
                <a:gd name="connsiteX1" fmla="*/ 147857 w 424544"/>
                <a:gd name="connsiteY1" fmla="*/ 11941 h 503905"/>
                <a:gd name="connsiteX2" fmla="*/ 0 w 424544"/>
                <a:gd name="connsiteY2" fmla="*/ 352164 h 503905"/>
                <a:gd name="connsiteX3" fmla="*/ 33698 w 424544"/>
                <a:gd name="connsiteY3" fmla="*/ 383846 h 503905"/>
                <a:gd name="connsiteX4" fmla="*/ 112279 w 424544"/>
                <a:gd name="connsiteY4" fmla="*/ 417183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12279 w 424544"/>
                <a:gd name="connsiteY4" fmla="*/ 417183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0 w 424544"/>
                <a:gd name="connsiteY2" fmla="*/ 352164 h 503905"/>
                <a:gd name="connsiteX3" fmla="*/ 40411 w 424544"/>
                <a:gd name="connsiteY3" fmla="*/ 406286 h 503905"/>
                <a:gd name="connsiteX4" fmla="*/ 104171 w 424544"/>
                <a:gd name="connsiteY4" fmla="*/ 451468 h 503905"/>
                <a:gd name="connsiteX5" fmla="*/ 345642 w 424544"/>
                <a:gd name="connsiteY5" fmla="*/ 491002 h 503905"/>
                <a:gd name="connsiteX6" fmla="*/ 394015 w 424544"/>
                <a:gd name="connsiteY6" fmla="*/ 415035 h 503905"/>
                <a:gd name="connsiteX7" fmla="*/ 421842 w 424544"/>
                <a:gd name="connsiteY7" fmla="*/ 502908 h 503905"/>
                <a:gd name="connsiteX8" fmla="*/ 326941 w 424544"/>
                <a:gd name="connsiteY8" fmla="*/ 343899 h 503905"/>
                <a:gd name="connsiteX9" fmla="*/ 363576 w 424544"/>
                <a:gd name="connsiteY9" fmla="*/ 102084 h 503905"/>
                <a:gd name="connsiteX0" fmla="*/ 363576 w 424544"/>
                <a:gd name="connsiteY0" fmla="*/ 102084 h 503905"/>
                <a:gd name="connsiteX1" fmla="*/ 147857 w 424544"/>
                <a:gd name="connsiteY1" fmla="*/ 11941 h 503905"/>
                <a:gd name="connsiteX2" fmla="*/ 72681 w 424544"/>
                <a:gd name="connsiteY2" fmla="*/ 228018 h 503905"/>
                <a:gd name="connsiteX3" fmla="*/ 0 w 424544"/>
                <a:gd name="connsiteY3" fmla="*/ 352164 h 503905"/>
                <a:gd name="connsiteX4" fmla="*/ 40411 w 424544"/>
                <a:gd name="connsiteY4" fmla="*/ 406286 h 503905"/>
                <a:gd name="connsiteX5" fmla="*/ 104171 w 424544"/>
                <a:gd name="connsiteY5" fmla="*/ 451468 h 503905"/>
                <a:gd name="connsiteX6" fmla="*/ 345642 w 424544"/>
                <a:gd name="connsiteY6" fmla="*/ 491002 h 503905"/>
                <a:gd name="connsiteX7" fmla="*/ 394015 w 424544"/>
                <a:gd name="connsiteY7" fmla="*/ 415035 h 503905"/>
                <a:gd name="connsiteX8" fmla="*/ 421842 w 424544"/>
                <a:gd name="connsiteY8" fmla="*/ 502908 h 503905"/>
                <a:gd name="connsiteX9" fmla="*/ 326941 w 424544"/>
                <a:gd name="connsiteY9" fmla="*/ 343899 h 503905"/>
                <a:gd name="connsiteX10" fmla="*/ 363576 w 424544"/>
                <a:gd name="connsiteY10" fmla="*/ 102084 h 503905"/>
                <a:gd name="connsiteX0" fmla="*/ 363576 w 424544"/>
                <a:gd name="connsiteY0" fmla="*/ 102084 h 503905"/>
                <a:gd name="connsiteX1" fmla="*/ 147857 w 424544"/>
                <a:gd name="connsiteY1" fmla="*/ 11941 h 503905"/>
                <a:gd name="connsiteX2" fmla="*/ 72681 w 424544"/>
                <a:gd name="connsiteY2" fmla="*/ 228018 h 503905"/>
                <a:gd name="connsiteX3" fmla="*/ 0 w 424544"/>
                <a:gd name="connsiteY3" fmla="*/ 352164 h 503905"/>
                <a:gd name="connsiteX4" fmla="*/ 40411 w 424544"/>
                <a:gd name="connsiteY4" fmla="*/ 406286 h 503905"/>
                <a:gd name="connsiteX5" fmla="*/ 104171 w 424544"/>
                <a:gd name="connsiteY5" fmla="*/ 451468 h 503905"/>
                <a:gd name="connsiteX6" fmla="*/ 342489 w 424544"/>
                <a:gd name="connsiteY6" fmla="*/ 460859 h 503905"/>
                <a:gd name="connsiteX7" fmla="*/ 394015 w 424544"/>
                <a:gd name="connsiteY7" fmla="*/ 415035 h 503905"/>
                <a:gd name="connsiteX8" fmla="*/ 421842 w 424544"/>
                <a:gd name="connsiteY8" fmla="*/ 502908 h 503905"/>
                <a:gd name="connsiteX9" fmla="*/ 326941 w 424544"/>
                <a:gd name="connsiteY9" fmla="*/ 343899 h 503905"/>
                <a:gd name="connsiteX10" fmla="*/ 363576 w 424544"/>
                <a:gd name="connsiteY10" fmla="*/ 102084 h 503905"/>
                <a:gd name="connsiteX0" fmla="*/ 363576 w 424544"/>
                <a:gd name="connsiteY0" fmla="*/ 102084 h 503905"/>
                <a:gd name="connsiteX1" fmla="*/ 147857 w 424544"/>
                <a:gd name="connsiteY1" fmla="*/ 11941 h 503905"/>
                <a:gd name="connsiteX2" fmla="*/ 72681 w 424544"/>
                <a:gd name="connsiteY2" fmla="*/ 228018 h 503905"/>
                <a:gd name="connsiteX3" fmla="*/ 0 w 424544"/>
                <a:gd name="connsiteY3" fmla="*/ 352164 h 503905"/>
                <a:gd name="connsiteX4" fmla="*/ 40411 w 424544"/>
                <a:gd name="connsiteY4" fmla="*/ 406286 h 503905"/>
                <a:gd name="connsiteX5" fmla="*/ 104171 w 424544"/>
                <a:gd name="connsiteY5" fmla="*/ 451468 h 503905"/>
                <a:gd name="connsiteX6" fmla="*/ 341994 w 424544"/>
                <a:gd name="connsiteY6" fmla="*/ 470300 h 503905"/>
                <a:gd name="connsiteX7" fmla="*/ 394015 w 424544"/>
                <a:gd name="connsiteY7" fmla="*/ 415035 h 503905"/>
                <a:gd name="connsiteX8" fmla="*/ 421842 w 424544"/>
                <a:gd name="connsiteY8" fmla="*/ 502908 h 503905"/>
                <a:gd name="connsiteX9" fmla="*/ 326941 w 424544"/>
                <a:gd name="connsiteY9" fmla="*/ 343899 h 503905"/>
                <a:gd name="connsiteX10" fmla="*/ 363576 w 424544"/>
                <a:gd name="connsiteY10" fmla="*/ 102084 h 503905"/>
                <a:gd name="connsiteX0" fmla="*/ 363576 w 424544"/>
                <a:gd name="connsiteY0" fmla="*/ 102084 h 503905"/>
                <a:gd name="connsiteX1" fmla="*/ 147857 w 424544"/>
                <a:gd name="connsiteY1" fmla="*/ 11941 h 503905"/>
                <a:gd name="connsiteX2" fmla="*/ 72681 w 424544"/>
                <a:gd name="connsiteY2" fmla="*/ 228018 h 503905"/>
                <a:gd name="connsiteX3" fmla="*/ 0 w 424544"/>
                <a:gd name="connsiteY3" fmla="*/ 352164 h 503905"/>
                <a:gd name="connsiteX4" fmla="*/ 40411 w 424544"/>
                <a:gd name="connsiteY4" fmla="*/ 406286 h 503905"/>
                <a:gd name="connsiteX5" fmla="*/ 104171 w 424544"/>
                <a:gd name="connsiteY5" fmla="*/ 451468 h 503905"/>
                <a:gd name="connsiteX6" fmla="*/ 339094 w 424544"/>
                <a:gd name="connsiteY6" fmla="*/ 465416 h 503905"/>
                <a:gd name="connsiteX7" fmla="*/ 394015 w 424544"/>
                <a:gd name="connsiteY7" fmla="*/ 415035 h 503905"/>
                <a:gd name="connsiteX8" fmla="*/ 421842 w 424544"/>
                <a:gd name="connsiteY8" fmla="*/ 502908 h 503905"/>
                <a:gd name="connsiteX9" fmla="*/ 326941 w 424544"/>
                <a:gd name="connsiteY9" fmla="*/ 343899 h 503905"/>
                <a:gd name="connsiteX10" fmla="*/ 363576 w 424544"/>
                <a:gd name="connsiteY10" fmla="*/ 102084 h 50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544" h="503905">
                  <a:moveTo>
                    <a:pt x="363576" y="102084"/>
                  </a:moveTo>
                  <a:cubicBezTo>
                    <a:pt x="333729" y="46758"/>
                    <a:pt x="208453" y="-29739"/>
                    <a:pt x="147857" y="11941"/>
                  </a:cubicBezTo>
                  <a:cubicBezTo>
                    <a:pt x="101735" y="33054"/>
                    <a:pt x="97324" y="171314"/>
                    <a:pt x="72681" y="228018"/>
                  </a:cubicBezTo>
                  <a:cubicBezTo>
                    <a:pt x="48038" y="284722"/>
                    <a:pt x="7739" y="322576"/>
                    <a:pt x="0" y="352164"/>
                  </a:cubicBezTo>
                  <a:cubicBezTo>
                    <a:pt x="102291" y="417351"/>
                    <a:pt x="23049" y="389735"/>
                    <a:pt x="40411" y="406286"/>
                  </a:cubicBezTo>
                  <a:cubicBezTo>
                    <a:pt x="57773" y="422837"/>
                    <a:pt x="54391" y="441613"/>
                    <a:pt x="104171" y="451468"/>
                  </a:cubicBezTo>
                  <a:cubicBezTo>
                    <a:pt x="153951" y="461323"/>
                    <a:pt x="290787" y="471488"/>
                    <a:pt x="339094" y="465416"/>
                  </a:cubicBezTo>
                  <a:cubicBezTo>
                    <a:pt x="387401" y="459344"/>
                    <a:pt x="381315" y="413051"/>
                    <a:pt x="394015" y="415035"/>
                  </a:cubicBezTo>
                  <a:cubicBezTo>
                    <a:pt x="406715" y="417019"/>
                    <a:pt x="433021" y="514764"/>
                    <a:pt x="421842" y="502908"/>
                  </a:cubicBezTo>
                  <a:cubicBezTo>
                    <a:pt x="410663" y="491052"/>
                    <a:pt x="366794" y="407549"/>
                    <a:pt x="326941" y="343899"/>
                  </a:cubicBezTo>
                  <a:cubicBezTo>
                    <a:pt x="440955" y="294624"/>
                    <a:pt x="393423" y="157410"/>
                    <a:pt x="363576" y="102084"/>
                  </a:cubicBezTo>
                  <a:close/>
                </a:path>
              </a:pathLst>
            </a:custGeom>
            <a:gradFill flip="none" rotWithShape="1">
              <a:gsLst>
                <a:gs pos="10000">
                  <a:schemeClr val="tx1">
                    <a:alpha val="39000"/>
                  </a:schemeClr>
                </a:gs>
                <a:gs pos="58000">
                  <a:srgbClr val="571715">
                    <a:alpha val="36000"/>
                  </a:srgbClr>
                </a:gs>
                <a:gs pos="39000">
                  <a:srgbClr val="4A1312">
                    <a:alpha val="54000"/>
                  </a:srgbClr>
                </a:gs>
                <a:gs pos="89000">
                  <a:srgbClr val="571715">
                    <a:alpha val="5000"/>
                  </a:srgbClr>
                </a:gs>
              </a:gsLst>
              <a:path path="shape">
                <a:fillToRect l="50000" t="50000" r="50000" b="50000"/>
              </a:path>
              <a:tileRect/>
            </a:gradFill>
            <a:ln>
              <a:noFill/>
            </a:ln>
            <a:effectLst>
              <a:softEdge rad="76200"/>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4444"/>
                </a:solidFill>
                <a:effectLst/>
                <a:uLnTx/>
                <a:uFillTx/>
                <a:latin typeface="Arial" panose="020B0604020202020204"/>
                <a:ea typeface="+mn-ea"/>
                <a:cs typeface="+mn-cs"/>
              </a:endParaRPr>
            </a:p>
          </p:txBody>
        </p:sp>
      </p:grpSp>
      <p:cxnSp>
        <p:nvCxnSpPr>
          <p:cNvPr id="126" name="Connector: Elbow 125">
            <a:extLst>
              <a:ext uri="{FF2B5EF4-FFF2-40B4-BE49-F238E27FC236}">
                <a16:creationId xmlns:a16="http://schemas.microsoft.com/office/drawing/2014/main" id="{839B3EC1-6F17-1DAC-4D80-1B0E76F73844}"/>
              </a:ext>
            </a:extLst>
          </p:cNvPr>
          <p:cNvCxnSpPr>
            <a:cxnSpLocks/>
          </p:cNvCxnSpPr>
          <p:nvPr/>
        </p:nvCxnSpPr>
        <p:spPr>
          <a:xfrm rot="10800000" flipV="1">
            <a:off x="2139788" y="1723076"/>
            <a:ext cx="3538710" cy="45720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316E7798-968E-D8A8-C64E-B93499985893}"/>
              </a:ext>
            </a:extLst>
          </p:cNvPr>
          <p:cNvCxnSpPr>
            <a:cxnSpLocks/>
          </p:cNvCxnSpPr>
          <p:nvPr/>
        </p:nvCxnSpPr>
        <p:spPr>
          <a:xfrm>
            <a:off x="6491199" y="1723076"/>
            <a:ext cx="3618612" cy="457200"/>
          </a:xfrm>
          <a:prstGeom prst="bentConnector2">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571870B6-A707-A830-719C-D28A62986579}"/>
              </a:ext>
            </a:extLst>
          </p:cNvPr>
          <p:cNvCxnSpPr>
            <a:cxnSpLocks/>
          </p:cNvCxnSpPr>
          <p:nvPr/>
        </p:nvCxnSpPr>
        <p:spPr>
          <a:xfrm>
            <a:off x="6147544" y="1744342"/>
            <a:ext cx="0" cy="457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36AC3C82-D35E-5DA2-0EBB-7F057EC8C312}"/>
              </a:ext>
            </a:extLst>
          </p:cNvPr>
          <p:cNvGrpSpPr>
            <a:grpSpLocks noChangeAspect="1"/>
          </p:cNvGrpSpPr>
          <p:nvPr/>
        </p:nvGrpSpPr>
        <p:grpSpPr>
          <a:xfrm>
            <a:off x="8198944" y="2895583"/>
            <a:ext cx="3857762" cy="1843951"/>
            <a:chOff x="1515005" y="1161758"/>
            <a:chExt cx="9959629" cy="4760550"/>
          </a:xfrm>
        </p:grpSpPr>
        <p:grpSp>
          <p:nvGrpSpPr>
            <p:cNvPr id="131" name="Group 130">
              <a:extLst>
                <a:ext uri="{FF2B5EF4-FFF2-40B4-BE49-F238E27FC236}">
                  <a16:creationId xmlns:a16="http://schemas.microsoft.com/office/drawing/2014/main" id="{9303A1D3-DBB6-D9FD-FC61-36B4F16C9D81}"/>
                </a:ext>
              </a:extLst>
            </p:cNvPr>
            <p:cNvGrpSpPr/>
            <p:nvPr/>
          </p:nvGrpSpPr>
          <p:grpSpPr>
            <a:xfrm>
              <a:off x="1515005" y="1506859"/>
              <a:ext cx="1803230" cy="2405713"/>
              <a:chOff x="1515005" y="1506859"/>
              <a:chExt cx="1803230" cy="2405713"/>
            </a:xfrm>
          </p:grpSpPr>
          <p:pic>
            <p:nvPicPr>
              <p:cNvPr id="187" name="Picture 186" descr="A diagram of a human kidney&#10;&#10;Description automatically generated">
                <a:extLst>
                  <a:ext uri="{FF2B5EF4-FFF2-40B4-BE49-F238E27FC236}">
                    <a16:creationId xmlns:a16="http://schemas.microsoft.com/office/drawing/2014/main" id="{B78970AE-B300-309F-BE0D-68117345C1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5005" y="1506859"/>
                <a:ext cx="1803230" cy="2133822"/>
              </a:xfrm>
              <a:prstGeom prst="rect">
                <a:avLst/>
              </a:prstGeom>
            </p:spPr>
          </p:pic>
          <p:sp>
            <p:nvSpPr>
              <p:cNvPr id="188" name="TextBox 187">
                <a:extLst>
                  <a:ext uri="{FF2B5EF4-FFF2-40B4-BE49-F238E27FC236}">
                    <a16:creationId xmlns:a16="http://schemas.microsoft.com/office/drawing/2014/main" id="{F5DD21E5-7A05-79EC-AD63-4E10E383CB4A}"/>
                  </a:ext>
                </a:extLst>
              </p:cNvPr>
              <p:cNvSpPr txBox="1"/>
              <p:nvPr/>
            </p:nvSpPr>
            <p:spPr>
              <a:xfrm>
                <a:off x="1732842" y="3356358"/>
                <a:ext cx="1417169" cy="55621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a:ea typeface="+mn-ea"/>
                    <a:cs typeface="+mn-cs"/>
                  </a:rPr>
                  <a:t>Kidney</a:t>
                </a:r>
              </a:p>
            </p:txBody>
          </p:sp>
        </p:grpSp>
        <p:grpSp>
          <p:nvGrpSpPr>
            <p:cNvPr id="133" name="Group 132">
              <a:extLst>
                <a:ext uri="{FF2B5EF4-FFF2-40B4-BE49-F238E27FC236}">
                  <a16:creationId xmlns:a16="http://schemas.microsoft.com/office/drawing/2014/main" id="{2D279E9F-3EAD-5382-3B17-33663993DBF0}"/>
                </a:ext>
              </a:extLst>
            </p:cNvPr>
            <p:cNvGrpSpPr/>
            <p:nvPr/>
          </p:nvGrpSpPr>
          <p:grpSpPr>
            <a:xfrm>
              <a:off x="2697335" y="1561099"/>
              <a:ext cx="5560541" cy="4361209"/>
              <a:chOff x="2697335" y="1561099"/>
              <a:chExt cx="5560541" cy="4361209"/>
            </a:xfrm>
          </p:grpSpPr>
          <p:pic>
            <p:nvPicPr>
              <p:cNvPr id="184" name="Picture 183">
                <a:extLst>
                  <a:ext uri="{FF2B5EF4-FFF2-40B4-BE49-F238E27FC236}">
                    <a16:creationId xmlns:a16="http://schemas.microsoft.com/office/drawing/2014/main" id="{4ED706E6-DED2-8604-2E7D-D4333650DC4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97335" y="1561099"/>
                <a:ext cx="5560541" cy="4361209"/>
              </a:xfrm>
              <a:prstGeom prst="rect">
                <a:avLst/>
              </a:prstGeom>
            </p:spPr>
          </p:pic>
          <p:sp>
            <p:nvSpPr>
              <p:cNvPr id="185" name="TextBox 184">
                <a:extLst>
                  <a:ext uri="{FF2B5EF4-FFF2-40B4-BE49-F238E27FC236}">
                    <a16:creationId xmlns:a16="http://schemas.microsoft.com/office/drawing/2014/main" id="{F4C173DC-5E55-67D0-326A-4D3C14BA102F}"/>
                  </a:ext>
                </a:extLst>
              </p:cNvPr>
              <p:cNvSpPr txBox="1"/>
              <p:nvPr/>
            </p:nvSpPr>
            <p:spPr>
              <a:xfrm>
                <a:off x="4512690" y="4312804"/>
                <a:ext cx="1556906" cy="5562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a:ea typeface="+mn-ea"/>
                    <a:cs typeface="+mn-cs"/>
                  </a:rPr>
                  <a:t>Nephron</a:t>
                </a:r>
              </a:p>
            </p:txBody>
          </p:sp>
        </p:grpSp>
        <p:sp>
          <p:nvSpPr>
            <p:cNvPr id="134" name="TextBox 133">
              <a:extLst>
                <a:ext uri="{FF2B5EF4-FFF2-40B4-BE49-F238E27FC236}">
                  <a16:creationId xmlns:a16="http://schemas.microsoft.com/office/drawing/2014/main" id="{D6901AF4-39DE-FC94-D9FD-B5CD35878E91}"/>
                </a:ext>
              </a:extLst>
            </p:cNvPr>
            <p:cNvSpPr txBox="1"/>
            <p:nvPr/>
          </p:nvSpPr>
          <p:spPr>
            <a:xfrm>
              <a:off x="9563367" y="2032337"/>
              <a:ext cx="1911267" cy="8740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Loss of podocytes</a:t>
              </a:r>
            </a:p>
          </p:txBody>
        </p:sp>
        <p:sp>
          <p:nvSpPr>
            <p:cNvPr id="139" name="TextBox 138">
              <a:extLst>
                <a:ext uri="{FF2B5EF4-FFF2-40B4-BE49-F238E27FC236}">
                  <a16:creationId xmlns:a16="http://schemas.microsoft.com/office/drawing/2014/main" id="{B5CE2A69-ECFD-05E3-9A28-F95A6D6EB039}"/>
                </a:ext>
              </a:extLst>
            </p:cNvPr>
            <p:cNvSpPr txBox="1"/>
            <p:nvPr/>
          </p:nvSpPr>
          <p:spPr>
            <a:xfrm>
              <a:off x="8027048" y="5113210"/>
              <a:ext cx="2900168" cy="5562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Oxidative stress</a:t>
              </a: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41" name="Group 140">
              <a:extLst>
                <a:ext uri="{FF2B5EF4-FFF2-40B4-BE49-F238E27FC236}">
                  <a16:creationId xmlns:a16="http://schemas.microsoft.com/office/drawing/2014/main" id="{2C17FC8F-FDEA-A908-1C77-EFB99A6661EF}"/>
                </a:ext>
              </a:extLst>
            </p:cNvPr>
            <p:cNvGrpSpPr/>
            <p:nvPr/>
          </p:nvGrpSpPr>
          <p:grpSpPr>
            <a:xfrm flipV="1">
              <a:off x="7476957" y="5148324"/>
              <a:ext cx="627133" cy="207145"/>
              <a:chOff x="9234793" y="491009"/>
              <a:chExt cx="456895" cy="233576"/>
            </a:xfrm>
          </p:grpSpPr>
          <p:cxnSp>
            <p:nvCxnSpPr>
              <p:cNvPr id="182" name="Straight Arrow Connector 181">
                <a:extLst>
                  <a:ext uri="{FF2B5EF4-FFF2-40B4-BE49-F238E27FC236}">
                    <a16:creationId xmlns:a16="http://schemas.microsoft.com/office/drawing/2014/main" id="{F30C8580-51A2-4AE9-D3D3-CF1E747C7108}"/>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83" name="Straight Connector 182">
                <a:extLst>
                  <a:ext uri="{FF2B5EF4-FFF2-40B4-BE49-F238E27FC236}">
                    <a16:creationId xmlns:a16="http://schemas.microsoft.com/office/drawing/2014/main" id="{08F8A3AB-84A2-A608-EE95-68FBDB90FBDF}"/>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143" name="TextBox 142">
              <a:extLst>
                <a:ext uri="{FF2B5EF4-FFF2-40B4-BE49-F238E27FC236}">
                  <a16:creationId xmlns:a16="http://schemas.microsoft.com/office/drawing/2014/main" id="{BA59D2AF-C768-3252-BD95-9A6B5DD7EAF3}"/>
                </a:ext>
              </a:extLst>
            </p:cNvPr>
            <p:cNvSpPr txBox="1"/>
            <p:nvPr/>
          </p:nvSpPr>
          <p:spPr>
            <a:xfrm>
              <a:off x="7984065" y="4159727"/>
              <a:ext cx="3300001" cy="8740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Fibrosis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(collagen accumulation)</a:t>
              </a:r>
            </a:p>
          </p:txBody>
        </p:sp>
        <p:grpSp>
          <p:nvGrpSpPr>
            <p:cNvPr id="145" name="Group 144">
              <a:extLst>
                <a:ext uri="{FF2B5EF4-FFF2-40B4-BE49-F238E27FC236}">
                  <a16:creationId xmlns:a16="http://schemas.microsoft.com/office/drawing/2014/main" id="{4D65EAE7-745D-4CA6-4E38-35FB58DEFB13}"/>
                </a:ext>
              </a:extLst>
            </p:cNvPr>
            <p:cNvGrpSpPr/>
            <p:nvPr/>
          </p:nvGrpSpPr>
          <p:grpSpPr>
            <a:xfrm>
              <a:off x="7413748" y="4410783"/>
              <a:ext cx="627133" cy="207145"/>
              <a:chOff x="9234793" y="491009"/>
              <a:chExt cx="456895" cy="233576"/>
            </a:xfrm>
          </p:grpSpPr>
          <p:cxnSp>
            <p:nvCxnSpPr>
              <p:cNvPr id="180" name="Straight Arrow Connector 179">
                <a:extLst>
                  <a:ext uri="{FF2B5EF4-FFF2-40B4-BE49-F238E27FC236}">
                    <a16:creationId xmlns:a16="http://schemas.microsoft.com/office/drawing/2014/main" id="{1CAED1E8-3CE5-E08D-D09C-A3BBC5D46082}"/>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81" name="Straight Connector 180">
                <a:extLst>
                  <a:ext uri="{FF2B5EF4-FFF2-40B4-BE49-F238E27FC236}">
                    <a16:creationId xmlns:a16="http://schemas.microsoft.com/office/drawing/2014/main" id="{77B515B9-4B41-A5C0-531A-ACF48BB26C7A}"/>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146" name="TextBox 145">
              <a:extLst>
                <a:ext uri="{FF2B5EF4-FFF2-40B4-BE49-F238E27FC236}">
                  <a16:creationId xmlns:a16="http://schemas.microsoft.com/office/drawing/2014/main" id="{6F733544-1C63-6128-31C6-32214ACF89E7}"/>
                </a:ext>
              </a:extLst>
            </p:cNvPr>
            <p:cNvSpPr txBox="1"/>
            <p:nvPr/>
          </p:nvSpPr>
          <p:spPr>
            <a:xfrm>
              <a:off x="8213246" y="3495380"/>
              <a:ext cx="2272825" cy="5562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Inflammation</a:t>
              </a:r>
            </a:p>
          </p:txBody>
        </p:sp>
        <p:grpSp>
          <p:nvGrpSpPr>
            <p:cNvPr id="147" name="Group 146">
              <a:extLst>
                <a:ext uri="{FF2B5EF4-FFF2-40B4-BE49-F238E27FC236}">
                  <a16:creationId xmlns:a16="http://schemas.microsoft.com/office/drawing/2014/main" id="{C37BDFEB-885A-E01E-DAD6-6B3255E71A1F}"/>
                </a:ext>
              </a:extLst>
            </p:cNvPr>
            <p:cNvGrpSpPr/>
            <p:nvPr/>
          </p:nvGrpSpPr>
          <p:grpSpPr>
            <a:xfrm>
              <a:off x="7642930" y="3746433"/>
              <a:ext cx="627133" cy="207145"/>
              <a:chOff x="9234793" y="491009"/>
              <a:chExt cx="456895" cy="233576"/>
            </a:xfrm>
          </p:grpSpPr>
          <p:cxnSp>
            <p:nvCxnSpPr>
              <p:cNvPr id="178" name="Straight Arrow Connector 177">
                <a:extLst>
                  <a:ext uri="{FF2B5EF4-FFF2-40B4-BE49-F238E27FC236}">
                    <a16:creationId xmlns:a16="http://schemas.microsoft.com/office/drawing/2014/main" id="{9A88953B-F416-A857-8AD2-CE0F120ACB25}"/>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79" name="Straight Connector 178">
                <a:extLst>
                  <a:ext uri="{FF2B5EF4-FFF2-40B4-BE49-F238E27FC236}">
                    <a16:creationId xmlns:a16="http://schemas.microsoft.com/office/drawing/2014/main" id="{FE8458B2-1C36-394D-225A-74E42059BDF5}"/>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148" name="Freeform: Shape 147">
              <a:extLst>
                <a:ext uri="{FF2B5EF4-FFF2-40B4-BE49-F238E27FC236}">
                  <a16:creationId xmlns:a16="http://schemas.microsoft.com/office/drawing/2014/main" id="{5693303E-D37D-CFD7-5326-22821EBBD189}"/>
                </a:ext>
              </a:extLst>
            </p:cNvPr>
            <p:cNvSpPr/>
            <p:nvPr/>
          </p:nvSpPr>
          <p:spPr>
            <a:xfrm rot="4034744" flipV="1">
              <a:off x="3020631" y="1904584"/>
              <a:ext cx="75823" cy="166574"/>
            </a:xfrm>
            <a:custGeom>
              <a:avLst/>
              <a:gdLst>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58588 h 4702660"/>
                <a:gd name="connsiteX76" fmla="*/ 1769074 w 2314380"/>
                <a:gd name="connsiteY76" fmla="*/ 561810 h 4702660"/>
                <a:gd name="connsiteX77" fmla="*/ 1769104 w 2314380"/>
                <a:gd name="connsiteY77" fmla="*/ 565034 h 4702660"/>
                <a:gd name="connsiteX78" fmla="*/ 1754507 w 2314380"/>
                <a:gd name="connsiteY78" fmla="*/ 572497 h 4702660"/>
                <a:gd name="connsiteX79" fmla="*/ 1769203 w 2314380"/>
                <a:gd name="connsiteY79" fmla="*/ 575803 h 4702660"/>
                <a:gd name="connsiteX80" fmla="*/ 1772911 w 2314380"/>
                <a:gd name="connsiteY80" fmla="*/ 977629 h 4702660"/>
                <a:gd name="connsiteX81" fmla="*/ 1769622 w 2314380"/>
                <a:gd name="connsiteY81" fmla="*/ 3068769 h 4702660"/>
                <a:gd name="connsiteX82" fmla="*/ 1769283 w 2314380"/>
                <a:gd name="connsiteY82" fmla="*/ 3284369 h 4702660"/>
                <a:gd name="connsiteX83" fmla="*/ 1764907 w 2314380"/>
                <a:gd name="connsiteY83" fmla="*/ 3283937 h 4702660"/>
                <a:gd name="connsiteX84" fmla="*/ 1666942 w 2314380"/>
                <a:gd name="connsiteY84" fmla="*/ 3562217 h 4702660"/>
                <a:gd name="connsiteX85" fmla="*/ 1372491 w 2314380"/>
                <a:gd name="connsiteY85" fmla="*/ 3665004 h 4702660"/>
                <a:gd name="connsiteX86" fmla="*/ 1248394 w 2314380"/>
                <a:gd name="connsiteY86" fmla="*/ 4045136 h 4702660"/>
                <a:gd name="connsiteX87" fmla="*/ 974194 w 2314380"/>
                <a:gd name="connsiteY87" fmla="*/ 4231493 h 4702660"/>
                <a:gd name="connsiteX88" fmla="*/ 972239 w 2314380"/>
                <a:gd name="connsiteY88" fmla="*/ 4466841 h 4702660"/>
                <a:gd name="connsiteX89" fmla="*/ 1338065 w 2314380"/>
                <a:gd name="connsiteY89" fmla="*/ 4469607 h 4702660"/>
                <a:gd name="connsiteX90" fmla="*/ 1479809 w 2314380"/>
                <a:gd name="connsiteY90" fmla="*/ 4297807 h 4702660"/>
                <a:gd name="connsiteX91" fmla="*/ 1514956 w 2314380"/>
                <a:gd name="connsiteY91" fmla="*/ 4528544 h 4702660"/>
                <a:gd name="connsiteX92" fmla="*/ 1646891 w 2314380"/>
                <a:gd name="connsiteY92"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58588 h 4702660"/>
                <a:gd name="connsiteX76" fmla="*/ 1769074 w 2314380"/>
                <a:gd name="connsiteY76" fmla="*/ 561810 h 4702660"/>
                <a:gd name="connsiteX77" fmla="*/ 1769104 w 2314380"/>
                <a:gd name="connsiteY77" fmla="*/ 565034 h 4702660"/>
                <a:gd name="connsiteX78" fmla="*/ 1754507 w 2314380"/>
                <a:gd name="connsiteY78" fmla="*/ 572497 h 4702660"/>
                <a:gd name="connsiteX79" fmla="*/ 1772911 w 2314380"/>
                <a:gd name="connsiteY79" fmla="*/ 977629 h 4702660"/>
                <a:gd name="connsiteX80" fmla="*/ 1769622 w 2314380"/>
                <a:gd name="connsiteY80" fmla="*/ 3068769 h 4702660"/>
                <a:gd name="connsiteX81" fmla="*/ 1769283 w 2314380"/>
                <a:gd name="connsiteY81" fmla="*/ 3284369 h 4702660"/>
                <a:gd name="connsiteX82" fmla="*/ 1764907 w 2314380"/>
                <a:gd name="connsiteY82" fmla="*/ 3283937 h 4702660"/>
                <a:gd name="connsiteX83" fmla="*/ 1666942 w 2314380"/>
                <a:gd name="connsiteY83" fmla="*/ 3562217 h 4702660"/>
                <a:gd name="connsiteX84" fmla="*/ 1372491 w 2314380"/>
                <a:gd name="connsiteY84" fmla="*/ 3665004 h 4702660"/>
                <a:gd name="connsiteX85" fmla="*/ 1248394 w 2314380"/>
                <a:gd name="connsiteY85" fmla="*/ 4045136 h 4702660"/>
                <a:gd name="connsiteX86" fmla="*/ 974194 w 2314380"/>
                <a:gd name="connsiteY86" fmla="*/ 4231493 h 4702660"/>
                <a:gd name="connsiteX87" fmla="*/ 972239 w 2314380"/>
                <a:gd name="connsiteY87" fmla="*/ 4466841 h 4702660"/>
                <a:gd name="connsiteX88" fmla="*/ 1338065 w 2314380"/>
                <a:gd name="connsiteY88" fmla="*/ 4469607 h 4702660"/>
                <a:gd name="connsiteX89" fmla="*/ 1479809 w 2314380"/>
                <a:gd name="connsiteY89" fmla="*/ 4297807 h 4702660"/>
                <a:gd name="connsiteX90" fmla="*/ 1514956 w 2314380"/>
                <a:gd name="connsiteY90" fmla="*/ 4528544 h 4702660"/>
                <a:gd name="connsiteX91" fmla="*/ 1646891 w 2314380"/>
                <a:gd name="connsiteY91"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58588 h 4702660"/>
                <a:gd name="connsiteX76" fmla="*/ 1769074 w 2314380"/>
                <a:gd name="connsiteY76" fmla="*/ 561810 h 4702660"/>
                <a:gd name="connsiteX77" fmla="*/ 1754507 w 2314380"/>
                <a:gd name="connsiteY77" fmla="*/ 572497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58588 h 4702660"/>
                <a:gd name="connsiteX76" fmla="*/ 1754507 w 2314380"/>
                <a:gd name="connsiteY76" fmla="*/ 572497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58588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9389 w 2314380"/>
                <a:gd name="connsiteY32" fmla="*/ 543879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18857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2212 w 2314380"/>
                <a:gd name="connsiteY39" fmla="*/ 1309130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32603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32603 h 4702660"/>
                <a:gd name="connsiteX68" fmla="*/ 1455554 w 2314380"/>
                <a:gd name="connsiteY68" fmla="*/ 1317109 h 4702660"/>
                <a:gd name="connsiteX69" fmla="*/ 1455936 w 2314380"/>
                <a:gd name="connsiteY69" fmla="*/ 1315433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32603 h 4702660"/>
                <a:gd name="connsiteX68" fmla="*/ 1455554 w 2314380"/>
                <a:gd name="connsiteY68" fmla="*/ 1317109 h 4702660"/>
                <a:gd name="connsiteX69" fmla="*/ 1448589 w 2314380"/>
                <a:gd name="connsiteY69" fmla="*/ 1283495 h 4702660"/>
                <a:gd name="connsiteX70" fmla="*/ 1448589 w 2314380"/>
                <a:gd name="connsiteY70" fmla="*/ 411363 h 4702660"/>
                <a:gd name="connsiteX71" fmla="*/ 1615520 w 2314380"/>
                <a:gd name="connsiteY71" fmla="*/ 244432 h 4702660"/>
                <a:gd name="connsiteX72" fmla="*/ 1782451 w 2314380"/>
                <a:gd name="connsiteY72" fmla="*/ 411363 h 4702660"/>
                <a:gd name="connsiteX73" fmla="*/ 1782451 w 2314380"/>
                <a:gd name="connsiteY73" fmla="*/ 558209 h 4702660"/>
                <a:gd name="connsiteX74" fmla="*/ 1781711 w 2314380"/>
                <a:gd name="connsiteY74" fmla="*/ 544842 h 4702660"/>
                <a:gd name="connsiteX75" fmla="*/ 1764325 w 2314380"/>
                <a:gd name="connsiteY75" fmla="*/ 578388 h 4702660"/>
                <a:gd name="connsiteX76" fmla="*/ 1772911 w 2314380"/>
                <a:gd name="connsiteY76" fmla="*/ 977629 h 4702660"/>
                <a:gd name="connsiteX77" fmla="*/ 1769622 w 2314380"/>
                <a:gd name="connsiteY77" fmla="*/ 3068769 h 4702660"/>
                <a:gd name="connsiteX78" fmla="*/ 1769283 w 2314380"/>
                <a:gd name="connsiteY78" fmla="*/ 3284369 h 4702660"/>
                <a:gd name="connsiteX79" fmla="*/ 1764907 w 2314380"/>
                <a:gd name="connsiteY79" fmla="*/ 3283937 h 4702660"/>
                <a:gd name="connsiteX80" fmla="*/ 1666942 w 2314380"/>
                <a:gd name="connsiteY80" fmla="*/ 3562217 h 4702660"/>
                <a:gd name="connsiteX81" fmla="*/ 1372491 w 2314380"/>
                <a:gd name="connsiteY81" fmla="*/ 3665004 h 4702660"/>
                <a:gd name="connsiteX82" fmla="*/ 1248394 w 2314380"/>
                <a:gd name="connsiteY82" fmla="*/ 4045136 h 4702660"/>
                <a:gd name="connsiteX83" fmla="*/ 974194 w 2314380"/>
                <a:gd name="connsiteY83" fmla="*/ 4231493 h 4702660"/>
                <a:gd name="connsiteX84" fmla="*/ 972239 w 2314380"/>
                <a:gd name="connsiteY84" fmla="*/ 4466841 h 4702660"/>
                <a:gd name="connsiteX85" fmla="*/ 1338065 w 2314380"/>
                <a:gd name="connsiteY85" fmla="*/ 4469607 h 4702660"/>
                <a:gd name="connsiteX86" fmla="*/ 1479809 w 2314380"/>
                <a:gd name="connsiteY86" fmla="*/ 4297807 h 4702660"/>
                <a:gd name="connsiteX87" fmla="*/ 1514956 w 2314380"/>
                <a:gd name="connsiteY87" fmla="*/ 4528544 h 4702660"/>
                <a:gd name="connsiteX88" fmla="*/ 1646891 w 2314380"/>
                <a:gd name="connsiteY88"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405274 w 2314380"/>
                <a:gd name="connsiteY66" fmla="*/ 3104101 h 4702660"/>
                <a:gd name="connsiteX67" fmla="*/ 1471621 w 2314380"/>
                <a:gd name="connsiteY67" fmla="*/ 1332603 h 4702660"/>
                <a:gd name="connsiteX68" fmla="*/ 1455554 w 2314380"/>
                <a:gd name="connsiteY68" fmla="*/ 1317109 h 4702660"/>
                <a:gd name="connsiteX69" fmla="*/ 1448589 w 2314380"/>
                <a:gd name="connsiteY69" fmla="*/ 1283495 h 4702660"/>
                <a:gd name="connsiteX70" fmla="*/ 1448589 w 2314380"/>
                <a:gd name="connsiteY70" fmla="*/ 411363 h 4702660"/>
                <a:gd name="connsiteX71" fmla="*/ 1615520 w 2314380"/>
                <a:gd name="connsiteY71" fmla="*/ 244432 h 4702660"/>
                <a:gd name="connsiteX72" fmla="*/ 1782451 w 2314380"/>
                <a:gd name="connsiteY72" fmla="*/ 411363 h 4702660"/>
                <a:gd name="connsiteX73" fmla="*/ 1782451 w 2314380"/>
                <a:gd name="connsiteY73" fmla="*/ 558209 h 4702660"/>
                <a:gd name="connsiteX74" fmla="*/ 1781711 w 2314380"/>
                <a:gd name="connsiteY74" fmla="*/ 544842 h 4702660"/>
                <a:gd name="connsiteX75" fmla="*/ 1764325 w 2314380"/>
                <a:gd name="connsiteY75" fmla="*/ 578388 h 4702660"/>
                <a:gd name="connsiteX76" fmla="*/ 1772911 w 2314380"/>
                <a:gd name="connsiteY76" fmla="*/ 977629 h 4702660"/>
                <a:gd name="connsiteX77" fmla="*/ 1769622 w 2314380"/>
                <a:gd name="connsiteY77" fmla="*/ 3068769 h 4702660"/>
                <a:gd name="connsiteX78" fmla="*/ 1769283 w 2314380"/>
                <a:gd name="connsiteY78" fmla="*/ 3284369 h 4702660"/>
                <a:gd name="connsiteX79" fmla="*/ 1764907 w 2314380"/>
                <a:gd name="connsiteY79" fmla="*/ 3283937 h 4702660"/>
                <a:gd name="connsiteX80" fmla="*/ 1666942 w 2314380"/>
                <a:gd name="connsiteY80" fmla="*/ 3562217 h 4702660"/>
                <a:gd name="connsiteX81" fmla="*/ 1372491 w 2314380"/>
                <a:gd name="connsiteY81" fmla="*/ 3665004 h 4702660"/>
                <a:gd name="connsiteX82" fmla="*/ 1248394 w 2314380"/>
                <a:gd name="connsiteY82" fmla="*/ 4045136 h 4702660"/>
                <a:gd name="connsiteX83" fmla="*/ 974194 w 2314380"/>
                <a:gd name="connsiteY83" fmla="*/ 4231493 h 4702660"/>
                <a:gd name="connsiteX84" fmla="*/ 972239 w 2314380"/>
                <a:gd name="connsiteY84" fmla="*/ 4466841 h 4702660"/>
                <a:gd name="connsiteX85" fmla="*/ 1338065 w 2314380"/>
                <a:gd name="connsiteY85" fmla="*/ 4469607 h 4702660"/>
                <a:gd name="connsiteX86" fmla="*/ 1479809 w 2314380"/>
                <a:gd name="connsiteY86" fmla="*/ 4297807 h 4702660"/>
                <a:gd name="connsiteX87" fmla="*/ 1514956 w 2314380"/>
                <a:gd name="connsiteY87" fmla="*/ 4528544 h 4702660"/>
                <a:gd name="connsiteX88" fmla="*/ 1646891 w 2314380"/>
                <a:gd name="connsiteY88"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8425 w 2314380"/>
                <a:gd name="connsiteY66" fmla="*/ 3275181 h 4702660"/>
                <a:gd name="connsiteX67" fmla="*/ 1405274 w 2314380"/>
                <a:gd name="connsiteY67" fmla="*/ 3104101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05274 w 2314380"/>
                <a:gd name="connsiteY67" fmla="*/ 3104101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05274 w 2314380"/>
                <a:gd name="connsiteY67" fmla="*/ 3104101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05274 w 2314380"/>
                <a:gd name="connsiteY67" fmla="*/ 3104101 h 4702660"/>
                <a:gd name="connsiteX68" fmla="*/ 1417589 w 2314380"/>
                <a:gd name="connsiteY68" fmla="*/ 3052416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05274 w 2314380"/>
                <a:gd name="connsiteY67" fmla="*/ 3104101 h 4702660"/>
                <a:gd name="connsiteX68" fmla="*/ 1417589 w 2314380"/>
                <a:gd name="connsiteY68" fmla="*/ 3052416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05274 w 2314380"/>
                <a:gd name="connsiteY67" fmla="*/ 3104101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34158 w 2314380"/>
                <a:gd name="connsiteY67" fmla="*/ 3010073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34158 w 2314380"/>
                <a:gd name="connsiteY67" fmla="*/ 3010073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34158 w 2314380"/>
                <a:gd name="connsiteY67" fmla="*/ 3010073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409787 w 2314380"/>
                <a:gd name="connsiteY58" fmla="*/ 4534060 h 4702660"/>
                <a:gd name="connsiteX59" fmla="*/ 382366 w 2314380"/>
                <a:gd name="connsiteY59" fmla="*/ 4181844 h 4702660"/>
                <a:gd name="connsiteX60" fmla="*/ 266368 w 2314380"/>
                <a:gd name="connsiteY60" fmla="*/ 3987808 h 4702660"/>
                <a:gd name="connsiteX61" fmla="*/ 93423 w 2314380"/>
                <a:gd name="connsiteY61" fmla="*/ 3831735 h 4702660"/>
                <a:gd name="connsiteX62" fmla="*/ 283241 w 2314380"/>
                <a:gd name="connsiteY62" fmla="*/ 3521700 h 4702660"/>
                <a:gd name="connsiteX63" fmla="*/ 475167 w 2314380"/>
                <a:gd name="connsiteY63" fmla="*/ 2924829 h 4702660"/>
                <a:gd name="connsiteX64" fmla="*/ 930727 w 2314380"/>
                <a:gd name="connsiteY64" fmla="*/ 3083011 h 4702660"/>
                <a:gd name="connsiteX65" fmla="*/ 1154291 w 2314380"/>
                <a:gd name="connsiteY65" fmla="*/ 3226427 h 4702660"/>
                <a:gd name="connsiteX66" fmla="*/ 1331061 w 2314380"/>
                <a:gd name="connsiteY66" fmla="*/ 3214428 h 4702660"/>
                <a:gd name="connsiteX67" fmla="*/ 1434158 w 2314380"/>
                <a:gd name="connsiteY67" fmla="*/ 3010073 h 4702660"/>
                <a:gd name="connsiteX68" fmla="*/ 1471621 w 2314380"/>
                <a:gd name="connsiteY68" fmla="*/ 1332603 h 4702660"/>
                <a:gd name="connsiteX69" fmla="*/ 1455554 w 2314380"/>
                <a:gd name="connsiteY69" fmla="*/ 1317109 h 4702660"/>
                <a:gd name="connsiteX70" fmla="*/ 1448589 w 2314380"/>
                <a:gd name="connsiteY70" fmla="*/ 1283495 h 4702660"/>
                <a:gd name="connsiteX71" fmla="*/ 1448589 w 2314380"/>
                <a:gd name="connsiteY71" fmla="*/ 411363 h 4702660"/>
                <a:gd name="connsiteX72" fmla="*/ 1615520 w 2314380"/>
                <a:gd name="connsiteY72" fmla="*/ 244432 h 4702660"/>
                <a:gd name="connsiteX73" fmla="*/ 1782451 w 2314380"/>
                <a:gd name="connsiteY73" fmla="*/ 411363 h 4702660"/>
                <a:gd name="connsiteX74" fmla="*/ 1782451 w 2314380"/>
                <a:gd name="connsiteY74" fmla="*/ 558209 h 4702660"/>
                <a:gd name="connsiteX75" fmla="*/ 1781711 w 2314380"/>
                <a:gd name="connsiteY75" fmla="*/ 544842 h 4702660"/>
                <a:gd name="connsiteX76" fmla="*/ 1764325 w 2314380"/>
                <a:gd name="connsiteY76" fmla="*/ 578388 h 4702660"/>
                <a:gd name="connsiteX77" fmla="*/ 1772911 w 2314380"/>
                <a:gd name="connsiteY77" fmla="*/ 977629 h 4702660"/>
                <a:gd name="connsiteX78" fmla="*/ 1769622 w 2314380"/>
                <a:gd name="connsiteY78" fmla="*/ 3068769 h 4702660"/>
                <a:gd name="connsiteX79" fmla="*/ 1769283 w 2314380"/>
                <a:gd name="connsiteY79" fmla="*/ 3284369 h 4702660"/>
                <a:gd name="connsiteX80" fmla="*/ 1764907 w 2314380"/>
                <a:gd name="connsiteY80" fmla="*/ 3283937 h 4702660"/>
                <a:gd name="connsiteX81" fmla="*/ 1666942 w 2314380"/>
                <a:gd name="connsiteY81" fmla="*/ 3562217 h 4702660"/>
                <a:gd name="connsiteX82" fmla="*/ 1372491 w 2314380"/>
                <a:gd name="connsiteY82" fmla="*/ 3665004 h 4702660"/>
                <a:gd name="connsiteX83" fmla="*/ 1248394 w 2314380"/>
                <a:gd name="connsiteY83" fmla="*/ 4045136 h 4702660"/>
                <a:gd name="connsiteX84" fmla="*/ 974194 w 2314380"/>
                <a:gd name="connsiteY84" fmla="*/ 4231493 h 4702660"/>
                <a:gd name="connsiteX85" fmla="*/ 972239 w 2314380"/>
                <a:gd name="connsiteY85" fmla="*/ 4466841 h 4702660"/>
                <a:gd name="connsiteX86" fmla="*/ 1338065 w 2314380"/>
                <a:gd name="connsiteY86" fmla="*/ 4469607 h 4702660"/>
                <a:gd name="connsiteX87" fmla="*/ 1479809 w 2314380"/>
                <a:gd name="connsiteY87" fmla="*/ 4297807 h 4702660"/>
                <a:gd name="connsiteX88" fmla="*/ 1514956 w 2314380"/>
                <a:gd name="connsiteY88" fmla="*/ 4528544 h 4702660"/>
                <a:gd name="connsiteX89" fmla="*/ 1646891 w 2314380"/>
                <a:gd name="connsiteY89"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46891 w 2314380"/>
                <a:gd name="connsiteY0" fmla="*/ 4702624 h 4702660"/>
                <a:gd name="connsiteX1" fmla="*/ 1842889 w 2314380"/>
                <a:gd name="connsiteY1" fmla="*/ 4641058 h 4702660"/>
                <a:gd name="connsiteX2" fmla="*/ 1880990 w 2314380"/>
                <a:gd name="connsiteY2" fmla="*/ 4364832 h 4702660"/>
                <a:gd name="connsiteX3" fmla="*/ 2016712 w 2314380"/>
                <a:gd name="connsiteY3" fmla="*/ 4253172 h 4702660"/>
                <a:gd name="connsiteX4" fmla="*/ 2026083 w 2314380"/>
                <a:gd name="connsiteY4" fmla="*/ 4230711 h 4702660"/>
                <a:gd name="connsiteX5" fmla="*/ 2024982 w 2314380"/>
                <a:gd name="connsiteY5" fmla="*/ 4568575 h 4702660"/>
                <a:gd name="connsiteX6" fmla="*/ 2181031 w 2314380"/>
                <a:gd name="connsiteY6" fmla="*/ 4633914 h 4702660"/>
                <a:gd name="connsiteX7" fmla="*/ 2166743 w 2314380"/>
                <a:gd name="connsiteY7" fmla="*/ 4402933 h 4702660"/>
                <a:gd name="connsiteX8" fmla="*/ 2314378 w 2314380"/>
                <a:gd name="connsiteY8" fmla="*/ 4436271 h 4702660"/>
                <a:gd name="connsiteX9" fmla="*/ 2170082 w 2314380"/>
                <a:gd name="connsiteY9" fmla="*/ 4260646 h 4702660"/>
                <a:gd name="connsiteX10" fmla="*/ 2240559 w 2314380"/>
                <a:gd name="connsiteY10" fmla="*/ 0 h 4702660"/>
                <a:gd name="connsiteX11" fmla="*/ 2024982 w 2314380"/>
                <a:gd name="connsiteY11" fmla="*/ 0 h 4702660"/>
                <a:gd name="connsiteX12" fmla="*/ 2028480 w 2314380"/>
                <a:gd name="connsiteY12" fmla="*/ 3495083 h 4702660"/>
                <a:gd name="connsiteX13" fmla="*/ 2026720 w 2314380"/>
                <a:gd name="connsiteY13" fmla="*/ 4035219 h 4702660"/>
                <a:gd name="connsiteX14" fmla="*/ 2019099 w 2314380"/>
                <a:gd name="connsiteY14" fmla="*/ 4065772 h 4702660"/>
                <a:gd name="connsiteX15" fmla="*/ 1797647 w 2314380"/>
                <a:gd name="connsiteY15" fmla="*/ 4321970 h 4702660"/>
                <a:gd name="connsiteX16" fmla="*/ 1662322 w 2314380"/>
                <a:gd name="connsiteY16" fmla="*/ 4598144 h 4702660"/>
                <a:gd name="connsiteX17" fmla="*/ 1561083 w 2314380"/>
                <a:gd name="connsiteY17" fmla="*/ 4243547 h 4702660"/>
                <a:gd name="connsiteX18" fmla="*/ 1356977 w 2314380"/>
                <a:gd name="connsiteY18" fmla="*/ 4278110 h 4702660"/>
                <a:gd name="connsiteX19" fmla="*/ 1216621 w 2314380"/>
                <a:gd name="connsiteY19" fmla="*/ 4445796 h 4702660"/>
                <a:gd name="connsiteX20" fmla="*/ 1035645 w 2314380"/>
                <a:gd name="connsiteY20" fmla="*/ 4364833 h 4702660"/>
                <a:gd name="connsiteX21" fmla="*/ 1171379 w 2314380"/>
                <a:gd name="connsiteY21" fmla="*/ 4219577 h 4702660"/>
                <a:gd name="connsiteX22" fmla="*/ 1360246 w 2314380"/>
                <a:gd name="connsiteY22" fmla="*/ 3912488 h 4702660"/>
                <a:gd name="connsiteX23" fmla="*/ 1457128 w 2314380"/>
                <a:gd name="connsiteY23" fmla="*/ 3731421 h 4702660"/>
                <a:gd name="connsiteX24" fmla="*/ 1742945 w 2314380"/>
                <a:gd name="connsiteY24" fmla="*/ 3631029 h 4702660"/>
                <a:gd name="connsiteX25" fmla="*/ 1842002 w 2314380"/>
                <a:gd name="connsiteY25" fmla="*/ 3446112 h 4702660"/>
                <a:gd name="connsiteX26" fmla="*/ 1845544 w 2314380"/>
                <a:gd name="connsiteY26" fmla="*/ 3404395 h 4702660"/>
                <a:gd name="connsiteX27" fmla="*/ 1847027 w 2314380"/>
                <a:gd name="connsiteY27" fmla="*/ 3404145 h 4702660"/>
                <a:gd name="connsiteX28" fmla="*/ 1847230 w 2314380"/>
                <a:gd name="connsiteY28" fmla="*/ 3384528 h 4702660"/>
                <a:gd name="connsiteX29" fmla="*/ 1848844 w 2314380"/>
                <a:gd name="connsiteY29" fmla="*/ 3365518 h 4702660"/>
                <a:gd name="connsiteX30" fmla="*/ 1847484 w 2314380"/>
                <a:gd name="connsiteY30" fmla="*/ 3360111 h 4702660"/>
                <a:gd name="connsiteX31" fmla="*/ 1853842 w 2314380"/>
                <a:gd name="connsiteY31" fmla="*/ 2747703 h 4702660"/>
                <a:gd name="connsiteX32" fmla="*/ 1837425 w 2314380"/>
                <a:gd name="connsiteY32" fmla="*/ 577261 h 4702660"/>
                <a:gd name="connsiteX33" fmla="*/ 1822099 w 2314380"/>
                <a:gd name="connsiteY33" fmla="*/ 548288 h 4702660"/>
                <a:gd name="connsiteX34" fmla="*/ 1824474 w 2314380"/>
                <a:gd name="connsiteY34" fmla="*/ 411363 h 4702660"/>
                <a:gd name="connsiteX35" fmla="*/ 1615520 w 2314380"/>
                <a:gd name="connsiteY35" fmla="*/ 202409 h 4702660"/>
                <a:gd name="connsiteX36" fmla="*/ 1406566 w 2314380"/>
                <a:gd name="connsiteY36" fmla="*/ 411363 h 4702660"/>
                <a:gd name="connsiteX37" fmla="*/ 1406566 w 2314380"/>
                <a:gd name="connsiteY37" fmla="*/ 1283495 h 4702660"/>
                <a:gd name="connsiteX38" fmla="*/ 1395751 w 2314380"/>
                <a:gd name="connsiteY38" fmla="*/ 1310603 h 4702660"/>
                <a:gd name="connsiteX39" fmla="*/ 1384176 w 2314380"/>
                <a:gd name="connsiteY39" fmla="*/ 1326803 h 4702660"/>
                <a:gd name="connsiteX40" fmla="*/ 1375884 w 2314380"/>
                <a:gd name="connsiteY40" fmla="*/ 2822500 h 4702660"/>
                <a:gd name="connsiteX41" fmla="*/ 1183884 w 2314380"/>
                <a:gd name="connsiteY41" fmla="*/ 3129367 h 4702660"/>
                <a:gd name="connsiteX42" fmla="*/ 662057 w 2314380"/>
                <a:gd name="connsiteY42" fmla="*/ 2829002 h 4702660"/>
                <a:gd name="connsiteX43" fmla="*/ 258069 w 2314380"/>
                <a:gd name="connsiteY43" fmla="*/ 2965127 h 4702660"/>
                <a:gd name="connsiteX44" fmla="*/ 238746 w 2314380"/>
                <a:gd name="connsiteY44" fmla="*/ 3254772 h 4702660"/>
                <a:gd name="connsiteX45" fmla="*/ 12171 w 2314380"/>
                <a:gd name="connsiteY45" fmla="*/ 3672110 h 4702660"/>
                <a:gd name="connsiteX46" fmla="*/ 55460 w 2314380"/>
                <a:gd name="connsiteY46" fmla="*/ 3964607 h 4702660"/>
                <a:gd name="connsiteX47" fmla="*/ 284423 w 2314380"/>
                <a:gd name="connsiteY47" fmla="*/ 4155141 h 4702660"/>
                <a:gd name="connsiteX48" fmla="*/ 260040 w 2314380"/>
                <a:gd name="connsiteY48" fmla="*/ 4464460 h 4702660"/>
                <a:gd name="connsiteX49" fmla="*/ 420550 w 2314380"/>
                <a:gd name="connsiteY49" fmla="*/ 4633778 h 4702660"/>
                <a:gd name="connsiteX50" fmla="*/ 749890 w 2314380"/>
                <a:gd name="connsiteY50" fmla="*/ 4260524 h 4702660"/>
                <a:gd name="connsiteX51" fmla="*/ 768179 w 2314380"/>
                <a:gd name="connsiteY51" fmla="*/ 3720582 h 4702660"/>
                <a:gd name="connsiteX52" fmla="*/ 1243013 w 2314380"/>
                <a:gd name="connsiteY52" fmla="*/ 3761143 h 4702660"/>
                <a:gd name="connsiteX53" fmla="*/ 1260384 w 2314380"/>
                <a:gd name="connsiteY53" fmla="*/ 3678008 h 4702660"/>
                <a:gd name="connsiteX54" fmla="*/ 1120547 w 2314380"/>
                <a:gd name="connsiteY54" fmla="*/ 3483737 h 4702660"/>
                <a:gd name="connsiteX55" fmla="*/ 806293 w 2314380"/>
                <a:gd name="connsiteY55" fmla="*/ 3627155 h 4702660"/>
                <a:gd name="connsiteX56" fmla="*/ 603822 w 2314380"/>
                <a:gd name="connsiteY56" fmla="*/ 3717846 h 4702660"/>
                <a:gd name="connsiteX57" fmla="*/ 597495 w 2314380"/>
                <a:gd name="connsiteY57" fmla="*/ 4027881 h 4702660"/>
                <a:gd name="connsiteX58" fmla="*/ 633313 w 2314380"/>
                <a:gd name="connsiteY58" fmla="*/ 4400046 h 4702660"/>
                <a:gd name="connsiteX59" fmla="*/ 409787 w 2314380"/>
                <a:gd name="connsiteY59" fmla="*/ 4534060 h 4702660"/>
                <a:gd name="connsiteX60" fmla="*/ 382366 w 2314380"/>
                <a:gd name="connsiteY60" fmla="*/ 4181844 h 4702660"/>
                <a:gd name="connsiteX61" fmla="*/ 266368 w 2314380"/>
                <a:gd name="connsiteY61" fmla="*/ 3987808 h 4702660"/>
                <a:gd name="connsiteX62" fmla="*/ 93423 w 2314380"/>
                <a:gd name="connsiteY62" fmla="*/ 3831735 h 4702660"/>
                <a:gd name="connsiteX63" fmla="*/ 283241 w 2314380"/>
                <a:gd name="connsiteY63" fmla="*/ 3521700 h 4702660"/>
                <a:gd name="connsiteX64" fmla="*/ 475167 w 2314380"/>
                <a:gd name="connsiteY64" fmla="*/ 2924829 h 4702660"/>
                <a:gd name="connsiteX65" fmla="*/ 930727 w 2314380"/>
                <a:gd name="connsiteY65" fmla="*/ 3083011 h 4702660"/>
                <a:gd name="connsiteX66" fmla="*/ 1154291 w 2314380"/>
                <a:gd name="connsiteY66" fmla="*/ 3226427 h 4702660"/>
                <a:gd name="connsiteX67" fmla="*/ 1331061 w 2314380"/>
                <a:gd name="connsiteY67" fmla="*/ 3214428 h 4702660"/>
                <a:gd name="connsiteX68" fmla="*/ 1434158 w 2314380"/>
                <a:gd name="connsiteY68" fmla="*/ 3010073 h 4702660"/>
                <a:gd name="connsiteX69" fmla="*/ 1471621 w 2314380"/>
                <a:gd name="connsiteY69" fmla="*/ 1332603 h 4702660"/>
                <a:gd name="connsiteX70" fmla="*/ 1455554 w 2314380"/>
                <a:gd name="connsiteY70" fmla="*/ 1317109 h 4702660"/>
                <a:gd name="connsiteX71" fmla="*/ 1448589 w 2314380"/>
                <a:gd name="connsiteY71" fmla="*/ 1283495 h 4702660"/>
                <a:gd name="connsiteX72" fmla="*/ 1448589 w 2314380"/>
                <a:gd name="connsiteY72" fmla="*/ 411363 h 4702660"/>
                <a:gd name="connsiteX73" fmla="*/ 1615520 w 2314380"/>
                <a:gd name="connsiteY73" fmla="*/ 244432 h 4702660"/>
                <a:gd name="connsiteX74" fmla="*/ 1782451 w 2314380"/>
                <a:gd name="connsiteY74" fmla="*/ 411363 h 4702660"/>
                <a:gd name="connsiteX75" fmla="*/ 1782451 w 2314380"/>
                <a:gd name="connsiteY75" fmla="*/ 558209 h 4702660"/>
                <a:gd name="connsiteX76" fmla="*/ 1781711 w 2314380"/>
                <a:gd name="connsiteY76" fmla="*/ 544842 h 4702660"/>
                <a:gd name="connsiteX77" fmla="*/ 1764325 w 2314380"/>
                <a:gd name="connsiteY77" fmla="*/ 578388 h 4702660"/>
                <a:gd name="connsiteX78" fmla="*/ 1772911 w 2314380"/>
                <a:gd name="connsiteY78" fmla="*/ 977629 h 4702660"/>
                <a:gd name="connsiteX79" fmla="*/ 1769622 w 2314380"/>
                <a:gd name="connsiteY79" fmla="*/ 3068769 h 4702660"/>
                <a:gd name="connsiteX80" fmla="*/ 1769283 w 2314380"/>
                <a:gd name="connsiteY80" fmla="*/ 3284369 h 4702660"/>
                <a:gd name="connsiteX81" fmla="*/ 1764907 w 2314380"/>
                <a:gd name="connsiteY81" fmla="*/ 3283937 h 4702660"/>
                <a:gd name="connsiteX82" fmla="*/ 1666942 w 2314380"/>
                <a:gd name="connsiteY82" fmla="*/ 3562217 h 4702660"/>
                <a:gd name="connsiteX83" fmla="*/ 1372491 w 2314380"/>
                <a:gd name="connsiteY83" fmla="*/ 3665004 h 4702660"/>
                <a:gd name="connsiteX84" fmla="*/ 1248394 w 2314380"/>
                <a:gd name="connsiteY84" fmla="*/ 4045136 h 4702660"/>
                <a:gd name="connsiteX85" fmla="*/ 974194 w 2314380"/>
                <a:gd name="connsiteY85" fmla="*/ 4231493 h 4702660"/>
                <a:gd name="connsiteX86" fmla="*/ 972239 w 2314380"/>
                <a:gd name="connsiteY86" fmla="*/ 4466841 h 4702660"/>
                <a:gd name="connsiteX87" fmla="*/ 1338065 w 2314380"/>
                <a:gd name="connsiteY87" fmla="*/ 4469607 h 4702660"/>
                <a:gd name="connsiteX88" fmla="*/ 1479809 w 2314380"/>
                <a:gd name="connsiteY88" fmla="*/ 4297807 h 4702660"/>
                <a:gd name="connsiteX89" fmla="*/ 1514956 w 2314380"/>
                <a:gd name="connsiteY89" fmla="*/ 4528544 h 4702660"/>
                <a:gd name="connsiteX90" fmla="*/ 1646891 w 2314380"/>
                <a:gd name="connsiteY90" fmla="*/ 4702624 h 4702660"/>
                <a:gd name="connsiteX0" fmla="*/ 1659144 w 2326633"/>
                <a:gd name="connsiteY0" fmla="*/ 4702624 h 4702660"/>
                <a:gd name="connsiteX1" fmla="*/ 1855142 w 2326633"/>
                <a:gd name="connsiteY1" fmla="*/ 4641058 h 4702660"/>
                <a:gd name="connsiteX2" fmla="*/ 1893243 w 2326633"/>
                <a:gd name="connsiteY2" fmla="*/ 4364832 h 4702660"/>
                <a:gd name="connsiteX3" fmla="*/ 2028965 w 2326633"/>
                <a:gd name="connsiteY3" fmla="*/ 4253172 h 4702660"/>
                <a:gd name="connsiteX4" fmla="*/ 2038336 w 2326633"/>
                <a:gd name="connsiteY4" fmla="*/ 4230711 h 4702660"/>
                <a:gd name="connsiteX5" fmla="*/ 2037235 w 2326633"/>
                <a:gd name="connsiteY5" fmla="*/ 4568575 h 4702660"/>
                <a:gd name="connsiteX6" fmla="*/ 2193284 w 2326633"/>
                <a:gd name="connsiteY6" fmla="*/ 4633914 h 4702660"/>
                <a:gd name="connsiteX7" fmla="*/ 2178996 w 2326633"/>
                <a:gd name="connsiteY7" fmla="*/ 4402933 h 4702660"/>
                <a:gd name="connsiteX8" fmla="*/ 2326631 w 2326633"/>
                <a:gd name="connsiteY8" fmla="*/ 4436271 h 4702660"/>
                <a:gd name="connsiteX9" fmla="*/ 2182335 w 2326633"/>
                <a:gd name="connsiteY9" fmla="*/ 4260646 h 4702660"/>
                <a:gd name="connsiteX10" fmla="*/ 2252812 w 2326633"/>
                <a:gd name="connsiteY10" fmla="*/ 0 h 4702660"/>
                <a:gd name="connsiteX11" fmla="*/ 2037235 w 2326633"/>
                <a:gd name="connsiteY11" fmla="*/ 0 h 4702660"/>
                <a:gd name="connsiteX12" fmla="*/ 2040733 w 2326633"/>
                <a:gd name="connsiteY12" fmla="*/ 3495083 h 4702660"/>
                <a:gd name="connsiteX13" fmla="*/ 2038973 w 2326633"/>
                <a:gd name="connsiteY13" fmla="*/ 4035219 h 4702660"/>
                <a:gd name="connsiteX14" fmla="*/ 2031352 w 2326633"/>
                <a:gd name="connsiteY14" fmla="*/ 4065772 h 4702660"/>
                <a:gd name="connsiteX15" fmla="*/ 1809900 w 2326633"/>
                <a:gd name="connsiteY15" fmla="*/ 4321970 h 4702660"/>
                <a:gd name="connsiteX16" fmla="*/ 1674575 w 2326633"/>
                <a:gd name="connsiteY16" fmla="*/ 4598144 h 4702660"/>
                <a:gd name="connsiteX17" fmla="*/ 1573336 w 2326633"/>
                <a:gd name="connsiteY17" fmla="*/ 4243547 h 4702660"/>
                <a:gd name="connsiteX18" fmla="*/ 1369230 w 2326633"/>
                <a:gd name="connsiteY18" fmla="*/ 4278110 h 4702660"/>
                <a:gd name="connsiteX19" fmla="*/ 1228874 w 2326633"/>
                <a:gd name="connsiteY19" fmla="*/ 4445796 h 4702660"/>
                <a:gd name="connsiteX20" fmla="*/ 1047898 w 2326633"/>
                <a:gd name="connsiteY20" fmla="*/ 4364833 h 4702660"/>
                <a:gd name="connsiteX21" fmla="*/ 1183632 w 2326633"/>
                <a:gd name="connsiteY21" fmla="*/ 4219577 h 4702660"/>
                <a:gd name="connsiteX22" fmla="*/ 1372499 w 2326633"/>
                <a:gd name="connsiteY22" fmla="*/ 3912488 h 4702660"/>
                <a:gd name="connsiteX23" fmla="*/ 1469381 w 2326633"/>
                <a:gd name="connsiteY23" fmla="*/ 3731421 h 4702660"/>
                <a:gd name="connsiteX24" fmla="*/ 1755198 w 2326633"/>
                <a:gd name="connsiteY24" fmla="*/ 3631029 h 4702660"/>
                <a:gd name="connsiteX25" fmla="*/ 1854255 w 2326633"/>
                <a:gd name="connsiteY25" fmla="*/ 3446112 h 4702660"/>
                <a:gd name="connsiteX26" fmla="*/ 1857797 w 2326633"/>
                <a:gd name="connsiteY26" fmla="*/ 3404395 h 4702660"/>
                <a:gd name="connsiteX27" fmla="*/ 1859280 w 2326633"/>
                <a:gd name="connsiteY27" fmla="*/ 3404145 h 4702660"/>
                <a:gd name="connsiteX28" fmla="*/ 1859483 w 2326633"/>
                <a:gd name="connsiteY28" fmla="*/ 3384528 h 4702660"/>
                <a:gd name="connsiteX29" fmla="*/ 1861097 w 2326633"/>
                <a:gd name="connsiteY29" fmla="*/ 3365518 h 4702660"/>
                <a:gd name="connsiteX30" fmla="*/ 1859737 w 2326633"/>
                <a:gd name="connsiteY30" fmla="*/ 3360111 h 4702660"/>
                <a:gd name="connsiteX31" fmla="*/ 1866095 w 2326633"/>
                <a:gd name="connsiteY31" fmla="*/ 2747703 h 4702660"/>
                <a:gd name="connsiteX32" fmla="*/ 1849678 w 2326633"/>
                <a:gd name="connsiteY32" fmla="*/ 577261 h 4702660"/>
                <a:gd name="connsiteX33" fmla="*/ 1834352 w 2326633"/>
                <a:gd name="connsiteY33" fmla="*/ 548288 h 4702660"/>
                <a:gd name="connsiteX34" fmla="*/ 1836727 w 2326633"/>
                <a:gd name="connsiteY34" fmla="*/ 411363 h 4702660"/>
                <a:gd name="connsiteX35" fmla="*/ 1627773 w 2326633"/>
                <a:gd name="connsiteY35" fmla="*/ 202409 h 4702660"/>
                <a:gd name="connsiteX36" fmla="*/ 1418819 w 2326633"/>
                <a:gd name="connsiteY36" fmla="*/ 411363 h 4702660"/>
                <a:gd name="connsiteX37" fmla="*/ 1418819 w 2326633"/>
                <a:gd name="connsiteY37" fmla="*/ 1283495 h 4702660"/>
                <a:gd name="connsiteX38" fmla="*/ 1408004 w 2326633"/>
                <a:gd name="connsiteY38" fmla="*/ 1310603 h 4702660"/>
                <a:gd name="connsiteX39" fmla="*/ 1396429 w 2326633"/>
                <a:gd name="connsiteY39" fmla="*/ 1326803 h 4702660"/>
                <a:gd name="connsiteX40" fmla="*/ 1388137 w 2326633"/>
                <a:gd name="connsiteY40" fmla="*/ 2822500 h 4702660"/>
                <a:gd name="connsiteX41" fmla="*/ 1196137 w 2326633"/>
                <a:gd name="connsiteY41" fmla="*/ 3129367 h 4702660"/>
                <a:gd name="connsiteX42" fmla="*/ 674310 w 2326633"/>
                <a:gd name="connsiteY42" fmla="*/ 2829002 h 4702660"/>
                <a:gd name="connsiteX43" fmla="*/ 270322 w 2326633"/>
                <a:gd name="connsiteY43" fmla="*/ 2965127 h 4702660"/>
                <a:gd name="connsiteX44" fmla="*/ 250999 w 2326633"/>
                <a:gd name="connsiteY44" fmla="*/ 3254772 h 4702660"/>
                <a:gd name="connsiteX45" fmla="*/ 24424 w 2326633"/>
                <a:gd name="connsiteY45" fmla="*/ 3672110 h 4702660"/>
                <a:gd name="connsiteX46" fmla="*/ 67713 w 2326633"/>
                <a:gd name="connsiteY46" fmla="*/ 3964607 h 4702660"/>
                <a:gd name="connsiteX47" fmla="*/ 296676 w 2326633"/>
                <a:gd name="connsiteY47" fmla="*/ 4155141 h 4702660"/>
                <a:gd name="connsiteX48" fmla="*/ 272293 w 2326633"/>
                <a:gd name="connsiteY48" fmla="*/ 4464460 h 4702660"/>
                <a:gd name="connsiteX49" fmla="*/ 432803 w 2326633"/>
                <a:gd name="connsiteY49" fmla="*/ 4633778 h 4702660"/>
                <a:gd name="connsiteX50" fmla="*/ 762143 w 2326633"/>
                <a:gd name="connsiteY50" fmla="*/ 4260524 h 4702660"/>
                <a:gd name="connsiteX51" fmla="*/ 780432 w 2326633"/>
                <a:gd name="connsiteY51" fmla="*/ 3720582 h 4702660"/>
                <a:gd name="connsiteX52" fmla="*/ 1255266 w 2326633"/>
                <a:gd name="connsiteY52" fmla="*/ 3761143 h 4702660"/>
                <a:gd name="connsiteX53" fmla="*/ 1272637 w 2326633"/>
                <a:gd name="connsiteY53" fmla="*/ 3678008 h 4702660"/>
                <a:gd name="connsiteX54" fmla="*/ 1132800 w 2326633"/>
                <a:gd name="connsiteY54" fmla="*/ 3483737 h 4702660"/>
                <a:gd name="connsiteX55" fmla="*/ 818546 w 2326633"/>
                <a:gd name="connsiteY55" fmla="*/ 3627155 h 4702660"/>
                <a:gd name="connsiteX56" fmla="*/ 616075 w 2326633"/>
                <a:gd name="connsiteY56" fmla="*/ 3717846 h 4702660"/>
                <a:gd name="connsiteX57" fmla="*/ 609748 w 2326633"/>
                <a:gd name="connsiteY57" fmla="*/ 4027881 h 4702660"/>
                <a:gd name="connsiteX58" fmla="*/ 645566 w 2326633"/>
                <a:gd name="connsiteY58" fmla="*/ 4400046 h 4702660"/>
                <a:gd name="connsiteX59" fmla="*/ 422040 w 2326633"/>
                <a:gd name="connsiteY59" fmla="*/ 4534060 h 4702660"/>
                <a:gd name="connsiteX60" fmla="*/ 394619 w 2326633"/>
                <a:gd name="connsiteY60" fmla="*/ 4181844 h 4702660"/>
                <a:gd name="connsiteX61" fmla="*/ 278621 w 2326633"/>
                <a:gd name="connsiteY61" fmla="*/ 3987808 h 4702660"/>
                <a:gd name="connsiteX62" fmla="*/ 105676 w 2326633"/>
                <a:gd name="connsiteY62" fmla="*/ 3831735 h 4702660"/>
                <a:gd name="connsiteX63" fmla="*/ 295494 w 2326633"/>
                <a:gd name="connsiteY63" fmla="*/ 3521700 h 4702660"/>
                <a:gd name="connsiteX64" fmla="*/ 487420 w 2326633"/>
                <a:gd name="connsiteY64" fmla="*/ 2924829 h 4702660"/>
                <a:gd name="connsiteX65" fmla="*/ 942980 w 2326633"/>
                <a:gd name="connsiteY65" fmla="*/ 3083011 h 4702660"/>
                <a:gd name="connsiteX66" fmla="*/ 1166544 w 2326633"/>
                <a:gd name="connsiteY66" fmla="*/ 3226427 h 4702660"/>
                <a:gd name="connsiteX67" fmla="*/ 1343314 w 2326633"/>
                <a:gd name="connsiteY67" fmla="*/ 3214428 h 4702660"/>
                <a:gd name="connsiteX68" fmla="*/ 1446411 w 2326633"/>
                <a:gd name="connsiteY68" fmla="*/ 3010073 h 4702660"/>
                <a:gd name="connsiteX69" fmla="*/ 1483874 w 2326633"/>
                <a:gd name="connsiteY69" fmla="*/ 1332603 h 4702660"/>
                <a:gd name="connsiteX70" fmla="*/ 1467807 w 2326633"/>
                <a:gd name="connsiteY70" fmla="*/ 1317109 h 4702660"/>
                <a:gd name="connsiteX71" fmla="*/ 1460842 w 2326633"/>
                <a:gd name="connsiteY71" fmla="*/ 1283495 h 4702660"/>
                <a:gd name="connsiteX72" fmla="*/ 1460842 w 2326633"/>
                <a:gd name="connsiteY72" fmla="*/ 411363 h 4702660"/>
                <a:gd name="connsiteX73" fmla="*/ 1627773 w 2326633"/>
                <a:gd name="connsiteY73" fmla="*/ 244432 h 4702660"/>
                <a:gd name="connsiteX74" fmla="*/ 1794704 w 2326633"/>
                <a:gd name="connsiteY74" fmla="*/ 411363 h 4702660"/>
                <a:gd name="connsiteX75" fmla="*/ 1794704 w 2326633"/>
                <a:gd name="connsiteY75" fmla="*/ 558209 h 4702660"/>
                <a:gd name="connsiteX76" fmla="*/ 1793964 w 2326633"/>
                <a:gd name="connsiteY76" fmla="*/ 544842 h 4702660"/>
                <a:gd name="connsiteX77" fmla="*/ 1776578 w 2326633"/>
                <a:gd name="connsiteY77" fmla="*/ 578388 h 4702660"/>
                <a:gd name="connsiteX78" fmla="*/ 1785164 w 2326633"/>
                <a:gd name="connsiteY78" fmla="*/ 977629 h 4702660"/>
                <a:gd name="connsiteX79" fmla="*/ 1781875 w 2326633"/>
                <a:gd name="connsiteY79" fmla="*/ 3068769 h 4702660"/>
                <a:gd name="connsiteX80" fmla="*/ 1781536 w 2326633"/>
                <a:gd name="connsiteY80" fmla="*/ 3284369 h 4702660"/>
                <a:gd name="connsiteX81" fmla="*/ 1777160 w 2326633"/>
                <a:gd name="connsiteY81" fmla="*/ 3283937 h 4702660"/>
                <a:gd name="connsiteX82" fmla="*/ 1679195 w 2326633"/>
                <a:gd name="connsiteY82" fmla="*/ 3562217 h 4702660"/>
                <a:gd name="connsiteX83" fmla="*/ 1384744 w 2326633"/>
                <a:gd name="connsiteY83" fmla="*/ 3665004 h 4702660"/>
                <a:gd name="connsiteX84" fmla="*/ 1260647 w 2326633"/>
                <a:gd name="connsiteY84" fmla="*/ 4045136 h 4702660"/>
                <a:gd name="connsiteX85" fmla="*/ 986447 w 2326633"/>
                <a:gd name="connsiteY85" fmla="*/ 4231493 h 4702660"/>
                <a:gd name="connsiteX86" fmla="*/ 984492 w 2326633"/>
                <a:gd name="connsiteY86" fmla="*/ 4466841 h 4702660"/>
                <a:gd name="connsiteX87" fmla="*/ 1350318 w 2326633"/>
                <a:gd name="connsiteY87" fmla="*/ 4469607 h 4702660"/>
                <a:gd name="connsiteX88" fmla="*/ 1492062 w 2326633"/>
                <a:gd name="connsiteY88" fmla="*/ 4297807 h 4702660"/>
                <a:gd name="connsiteX89" fmla="*/ 1527209 w 2326633"/>
                <a:gd name="connsiteY89" fmla="*/ 4528544 h 4702660"/>
                <a:gd name="connsiteX90" fmla="*/ 1659144 w 2326633"/>
                <a:gd name="connsiteY90"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0544 w 2329380"/>
                <a:gd name="connsiteY26" fmla="*/ 3404395 h 4702660"/>
                <a:gd name="connsiteX27" fmla="*/ 1862027 w 2329380"/>
                <a:gd name="connsiteY27" fmla="*/ 3404145 h 4702660"/>
                <a:gd name="connsiteX28" fmla="*/ 1862230 w 2329380"/>
                <a:gd name="connsiteY28" fmla="*/ 3384528 h 4702660"/>
                <a:gd name="connsiteX29" fmla="*/ 1863844 w 2329380"/>
                <a:gd name="connsiteY29" fmla="*/ 3365518 h 4702660"/>
                <a:gd name="connsiteX30" fmla="*/ 1862484 w 2329380"/>
                <a:gd name="connsiteY30" fmla="*/ 3360111 h 4702660"/>
                <a:gd name="connsiteX31" fmla="*/ 1868842 w 2329380"/>
                <a:gd name="connsiteY31" fmla="*/ 2747703 h 4702660"/>
                <a:gd name="connsiteX32" fmla="*/ 1852425 w 2329380"/>
                <a:gd name="connsiteY32" fmla="*/ 577261 h 4702660"/>
                <a:gd name="connsiteX33" fmla="*/ 1837099 w 2329380"/>
                <a:gd name="connsiteY33" fmla="*/ 548288 h 4702660"/>
                <a:gd name="connsiteX34" fmla="*/ 1839474 w 2329380"/>
                <a:gd name="connsiteY34" fmla="*/ 411363 h 4702660"/>
                <a:gd name="connsiteX35" fmla="*/ 1630520 w 2329380"/>
                <a:gd name="connsiteY35" fmla="*/ 202409 h 4702660"/>
                <a:gd name="connsiteX36" fmla="*/ 1421566 w 2329380"/>
                <a:gd name="connsiteY36" fmla="*/ 411363 h 4702660"/>
                <a:gd name="connsiteX37" fmla="*/ 1421566 w 2329380"/>
                <a:gd name="connsiteY37" fmla="*/ 1283495 h 4702660"/>
                <a:gd name="connsiteX38" fmla="*/ 1410751 w 2329380"/>
                <a:gd name="connsiteY38" fmla="*/ 1310603 h 4702660"/>
                <a:gd name="connsiteX39" fmla="*/ 1399176 w 2329380"/>
                <a:gd name="connsiteY39" fmla="*/ 1326803 h 4702660"/>
                <a:gd name="connsiteX40" fmla="*/ 1390884 w 2329380"/>
                <a:gd name="connsiteY40" fmla="*/ 2822500 h 4702660"/>
                <a:gd name="connsiteX41" fmla="*/ 1198884 w 2329380"/>
                <a:gd name="connsiteY41" fmla="*/ 3129367 h 4702660"/>
                <a:gd name="connsiteX42" fmla="*/ 677057 w 2329380"/>
                <a:gd name="connsiteY42" fmla="*/ 2829002 h 4702660"/>
                <a:gd name="connsiteX43" fmla="*/ 273069 w 2329380"/>
                <a:gd name="connsiteY43" fmla="*/ 2965127 h 4702660"/>
                <a:gd name="connsiteX44" fmla="*/ 253746 w 2329380"/>
                <a:gd name="connsiteY44" fmla="*/ 3254772 h 4702660"/>
                <a:gd name="connsiteX45" fmla="*/ 27171 w 2329380"/>
                <a:gd name="connsiteY45" fmla="*/ 3672110 h 4702660"/>
                <a:gd name="connsiteX46" fmla="*/ 70460 w 2329380"/>
                <a:gd name="connsiteY46" fmla="*/ 3964607 h 4702660"/>
                <a:gd name="connsiteX47" fmla="*/ 299423 w 2329380"/>
                <a:gd name="connsiteY47" fmla="*/ 4155141 h 4702660"/>
                <a:gd name="connsiteX48" fmla="*/ 275040 w 2329380"/>
                <a:gd name="connsiteY48" fmla="*/ 4464460 h 4702660"/>
                <a:gd name="connsiteX49" fmla="*/ 435550 w 2329380"/>
                <a:gd name="connsiteY49" fmla="*/ 4633778 h 4702660"/>
                <a:gd name="connsiteX50" fmla="*/ 764890 w 2329380"/>
                <a:gd name="connsiteY50" fmla="*/ 4260524 h 4702660"/>
                <a:gd name="connsiteX51" fmla="*/ 783179 w 2329380"/>
                <a:gd name="connsiteY51" fmla="*/ 3720582 h 4702660"/>
                <a:gd name="connsiteX52" fmla="*/ 1258013 w 2329380"/>
                <a:gd name="connsiteY52" fmla="*/ 3761143 h 4702660"/>
                <a:gd name="connsiteX53" fmla="*/ 1275384 w 2329380"/>
                <a:gd name="connsiteY53" fmla="*/ 3678008 h 4702660"/>
                <a:gd name="connsiteX54" fmla="*/ 1135547 w 2329380"/>
                <a:gd name="connsiteY54" fmla="*/ 3483737 h 4702660"/>
                <a:gd name="connsiteX55" fmla="*/ 821293 w 2329380"/>
                <a:gd name="connsiteY55" fmla="*/ 3627155 h 4702660"/>
                <a:gd name="connsiteX56" fmla="*/ 618822 w 2329380"/>
                <a:gd name="connsiteY56" fmla="*/ 3717846 h 4702660"/>
                <a:gd name="connsiteX57" fmla="*/ 612495 w 2329380"/>
                <a:gd name="connsiteY57" fmla="*/ 4027881 h 4702660"/>
                <a:gd name="connsiteX58" fmla="*/ 648313 w 2329380"/>
                <a:gd name="connsiteY58" fmla="*/ 4400046 h 4702660"/>
                <a:gd name="connsiteX59" fmla="*/ 424787 w 2329380"/>
                <a:gd name="connsiteY59" fmla="*/ 4534060 h 4702660"/>
                <a:gd name="connsiteX60" fmla="*/ 397366 w 2329380"/>
                <a:gd name="connsiteY60" fmla="*/ 4181844 h 4702660"/>
                <a:gd name="connsiteX61" fmla="*/ 281368 w 2329380"/>
                <a:gd name="connsiteY61" fmla="*/ 3987808 h 4702660"/>
                <a:gd name="connsiteX62" fmla="*/ 108423 w 2329380"/>
                <a:gd name="connsiteY62" fmla="*/ 3831735 h 4702660"/>
                <a:gd name="connsiteX63" fmla="*/ 298241 w 2329380"/>
                <a:gd name="connsiteY63" fmla="*/ 3521700 h 4702660"/>
                <a:gd name="connsiteX64" fmla="*/ 490167 w 2329380"/>
                <a:gd name="connsiteY64" fmla="*/ 2924829 h 4702660"/>
                <a:gd name="connsiteX65" fmla="*/ 945727 w 2329380"/>
                <a:gd name="connsiteY65" fmla="*/ 3083011 h 4702660"/>
                <a:gd name="connsiteX66" fmla="*/ 1169291 w 2329380"/>
                <a:gd name="connsiteY66" fmla="*/ 3226427 h 4702660"/>
                <a:gd name="connsiteX67" fmla="*/ 1346061 w 2329380"/>
                <a:gd name="connsiteY67" fmla="*/ 3214428 h 4702660"/>
                <a:gd name="connsiteX68" fmla="*/ 1449158 w 2329380"/>
                <a:gd name="connsiteY68" fmla="*/ 3010073 h 4702660"/>
                <a:gd name="connsiteX69" fmla="*/ 1486621 w 2329380"/>
                <a:gd name="connsiteY69" fmla="*/ 1332603 h 4702660"/>
                <a:gd name="connsiteX70" fmla="*/ 1470554 w 2329380"/>
                <a:gd name="connsiteY70" fmla="*/ 1317109 h 4702660"/>
                <a:gd name="connsiteX71" fmla="*/ 1463589 w 2329380"/>
                <a:gd name="connsiteY71" fmla="*/ 1283495 h 4702660"/>
                <a:gd name="connsiteX72" fmla="*/ 1463589 w 2329380"/>
                <a:gd name="connsiteY72" fmla="*/ 411363 h 4702660"/>
                <a:gd name="connsiteX73" fmla="*/ 1630520 w 2329380"/>
                <a:gd name="connsiteY73" fmla="*/ 244432 h 4702660"/>
                <a:gd name="connsiteX74" fmla="*/ 1797451 w 2329380"/>
                <a:gd name="connsiteY74" fmla="*/ 411363 h 4702660"/>
                <a:gd name="connsiteX75" fmla="*/ 1797451 w 2329380"/>
                <a:gd name="connsiteY75" fmla="*/ 558209 h 4702660"/>
                <a:gd name="connsiteX76" fmla="*/ 1796711 w 2329380"/>
                <a:gd name="connsiteY76" fmla="*/ 544842 h 4702660"/>
                <a:gd name="connsiteX77" fmla="*/ 1779325 w 2329380"/>
                <a:gd name="connsiteY77" fmla="*/ 578388 h 4702660"/>
                <a:gd name="connsiteX78" fmla="*/ 1787911 w 2329380"/>
                <a:gd name="connsiteY78" fmla="*/ 977629 h 4702660"/>
                <a:gd name="connsiteX79" fmla="*/ 1784622 w 2329380"/>
                <a:gd name="connsiteY79" fmla="*/ 3068769 h 4702660"/>
                <a:gd name="connsiteX80" fmla="*/ 1784283 w 2329380"/>
                <a:gd name="connsiteY80" fmla="*/ 3284369 h 4702660"/>
                <a:gd name="connsiteX81" fmla="*/ 1779907 w 2329380"/>
                <a:gd name="connsiteY81" fmla="*/ 3283937 h 4702660"/>
                <a:gd name="connsiteX82" fmla="*/ 1681942 w 2329380"/>
                <a:gd name="connsiteY82" fmla="*/ 3562217 h 4702660"/>
                <a:gd name="connsiteX83" fmla="*/ 1387491 w 2329380"/>
                <a:gd name="connsiteY83" fmla="*/ 3665004 h 4702660"/>
                <a:gd name="connsiteX84" fmla="*/ 1263394 w 2329380"/>
                <a:gd name="connsiteY84" fmla="*/ 4045136 h 4702660"/>
                <a:gd name="connsiteX85" fmla="*/ 989194 w 2329380"/>
                <a:gd name="connsiteY85" fmla="*/ 4231493 h 4702660"/>
                <a:gd name="connsiteX86" fmla="*/ 987239 w 2329380"/>
                <a:gd name="connsiteY86" fmla="*/ 4466841 h 4702660"/>
                <a:gd name="connsiteX87" fmla="*/ 1353065 w 2329380"/>
                <a:gd name="connsiteY87" fmla="*/ 4469607 h 4702660"/>
                <a:gd name="connsiteX88" fmla="*/ 1494809 w 2329380"/>
                <a:gd name="connsiteY88" fmla="*/ 4297807 h 4702660"/>
                <a:gd name="connsiteX89" fmla="*/ 1529956 w 2329380"/>
                <a:gd name="connsiteY89" fmla="*/ 4528544 h 4702660"/>
                <a:gd name="connsiteX90" fmla="*/ 1661891 w 2329380"/>
                <a:gd name="connsiteY90"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0544 w 2329380"/>
                <a:gd name="connsiteY26" fmla="*/ 3404395 h 4702660"/>
                <a:gd name="connsiteX27" fmla="*/ 1862027 w 2329380"/>
                <a:gd name="connsiteY27" fmla="*/ 3404145 h 4702660"/>
                <a:gd name="connsiteX28" fmla="*/ 1862230 w 2329380"/>
                <a:gd name="connsiteY28" fmla="*/ 3384528 h 4702660"/>
                <a:gd name="connsiteX29" fmla="*/ 1863844 w 2329380"/>
                <a:gd name="connsiteY29" fmla="*/ 3365518 h 4702660"/>
                <a:gd name="connsiteX30" fmla="*/ 1862484 w 2329380"/>
                <a:gd name="connsiteY30" fmla="*/ 3360111 h 4702660"/>
                <a:gd name="connsiteX31" fmla="*/ 1868842 w 2329380"/>
                <a:gd name="connsiteY31" fmla="*/ 2747703 h 4702660"/>
                <a:gd name="connsiteX32" fmla="*/ 1852425 w 2329380"/>
                <a:gd name="connsiteY32" fmla="*/ 577261 h 4702660"/>
                <a:gd name="connsiteX33" fmla="*/ 1837099 w 2329380"/>
                <a:gd name="connsiteY33" fmla="*/ 548288 h 4702660"/>
                <a:gd name="connsiteX34" fmla="*/ 1839474 w 2329380"/>
                <a:gd name="connsiteY34" fmla="*/ 411363 h 4702660"/>
                <a:gd name="connsiteX35" fmla="*/ 1630520 w 2329380"/>
                <a:gd name="connsiteY35" fmla="*/ 202409 h 4702660"/>
                <a:gd name="connsiteX36" fmla="*/ 1421566 w 2329380"/>
                <a:gd name="connsiteY36" fmla="*/ 411363 h 4702660"/>
                <a:gd name="connsiteX37" fmla="*/ 1421566 w 2329380"/>
                <a:gd name="connsiteY37" fmla="*/ 1283495 h 4702660"/>
                <a:gd name="connsiteX38" fmla="*/ 1410751 w 2329380"/>
                <a:gd name="connsiteY38" fmla="*/ 1310603 h 4702660"/>
                <a:gd name="connsiteX39" fmla="*/ 1399176 w 2329380"/>
                <a:gd name="connsiteY39" fmla="*/ 1326803 h 4702660"/>
                <a:gd name="connsiteX40" fmla="*/ 1390884 w 2329380"/>
                <a:gd name="connsiteY40" fmla="*/ 2822500 h 4702660"/>
                <a:gd name="connsiteX41" fmla="*/ 1198884 w 2329380"/>
                <a:gd name="connsiteY41" fmla="*/ 3129367 h 4702660"/>
                <a:gd name="connsiteX42" fmla="*/ 677057 w 2329380"/>
                <a:gd name="connsiteY42" fmla="*/ 2829002 h 4702660"/>
                <a:gd name="connsiteX43" fmla="*/ 273069 w 2329380"/>
                <a:gd name="connsiteY43" fmla="*/ 2965127 h 4702660"/>
                <a:gd name="connsiteX44" fmla="*/ 253746 w 2329380"/>
                <a:gd name="connsiteY44" fmla="*/ 3254772 h 4702660"/>
                <a:gd name="connsiteX45" fmla="*/ 27171 w 2329380"/>
                <a:gd name="connsiteY45" fmla="*/ 3672110 h 4702660"/>
                <a:gd name="connsiteX46" fmla="*/ 70460 w 2329380"/>
                <a:gd name="connsiteY46" fmla="*/ 3964607 h 4702660"/>
                <a:gd name="connsiteX47" fmla="*/ 299423 w 2329380"/>
                <a:gd name="connsiteY47" fmla="*/ 4155141 h 4702660"/>
                <a:gd name="connsiteX48" fmla="*/ 275040 w 2329380"/>
                <a:gd name="connsiteY48" fmla="*/ 4464460 h 4702660"/>
                <a:gd name="connsiteX49" fmla="*/ 435550 w 2329380"/>
                <a:gd name="connsiteY49" fmla="*/ 4633778 h 4702660"/>
                <a:gd name="connsiteX50" fmla="*/ 764890 w 2329380"/>
                <a:gd name="connsiteY50" fmla="*/ 4260524 h 4702660"/>
                <a:gd name="connsiteX51" fmla="*/ 783179 w 2329380"/>
                <a:gd name="connsiteY51" fmla="*/ 3720582 h 4702660"/>
                <a:gd name="connsiteX52" fmla="*/ 1258013 w 2329380"/>
                <a:gd name="connsiteY52" fmla="*/ 3761143 h 4702660"/>
                <a:gd name="connsiteX53" fmla="*/ 1275384 w 2329380"/>
                <a:gd name="connsiteY53" fmla="*/ 3678008 h 4702660"/>
                <a:gd name="connsiteX54" fmla="*/ 1135547 w 2329380"/>
                <a:gd name="connsiteY54" fmla="*/ 3483737 h 4702660"/>
                <a:gd name="connsiteX55" fmla="*/ 821293 w 2329380"/>
                <a:gd name="connsiteY55" fmla="*/ 3627155 h 4702660"/>
                <a:gd name="connsiteX56" fmla="*/ 618822 w 2329380"/>
                <a:gd name="connsiteY56" fmla="*/ 3717846 h 4702660"/>
                <a:gd name="connsiteX57" fmla="*/ 612495 w 2329380"/>
                <a:gd name="connsiteY57" fmla="*/ 4027881 h 4702660"/>
                <a:gd name="connsiteX58" fmla="*/ 648313 w 2329380"/>
                <a:gd name="connsiteY58" fmla="*/ 4400046 h 4702660"/>
                <a:gd name="connsiteX59" fmla="*/ 424787 w 2329380"/>
                <a:gd name="connsiteY59" fmla="*/ 4534060 h 4702660"/>
                <a:gd name="connsiteX60" fmla="*/ 397366 w 2329380"/>
                <a:gd name="connsiteY60" fmla="*/ 4181844 h 4702660"/>
                <a:gd name="connsiteX61" fmla="*/ 281368 w 2329380"/>
                <a:gd name="connsiteY61" fmla="*/ 3987808 h 4702660"/>
                <a:gd name="connsiteX62" fmla="*/ 108423 w 2329380"/>
                <a:gd name="connsiteY62" fmla="*/ 3831735 h 4702660"/>
                <a:gd name="connsiteX63" fmla="*/ 298241 w 2329380"/>
                <a:gd name="connsiteY63" fmla="*/ 3521700 h 4702660"/>
                <a:gd name="connsiteX64" fmla="*/ 490167 w 2329380"/>
                <a:gd name="connsiteY64" fmla="*/ 2924829 h 4702660"/>
                <a:gd name="connsiteX65" fmla="*/ 945727 w 2329380"/>
                <a:gd name="connsiteY65" fmla="*/ 3083011 h 4702660"/>
                <a:gd name="connsiteX66" fmla="*/ 1169291 w 2329380"/>
                <a:gd name="connsiteY66" fmla="*/ 3226427 h 4702660"/>
                <a:gd name="connsiteX67" fmla="*/ 1346061 w 2329380"/>
                <a:gd name="connsiteY67" fmla="*/ 3214428 h 4702660"/>
                <a:gd name="connsiteX68" fmla="*/ 1449158 w 2329380"/>
                <a:gd name="connsiteY68" fmla="*/ 3010073 h 4702660"/>
                <a:gd name="connsiteX69" fmla="*/ 1486621 w 2329380"/>
                <a:gd name="connsiteY69" fmla="*/ 1332603 h 4702660"/>
                <a:gd name="connsiteX70" fmla="*/ 1470554 w 2329380"/>
                <a:gd name="connsiteY70" fmla="*/ 1317109 h 4702660"/>
                <a:gd name="connsiteX71" fmla="*/ 1463589 w 2329380"/>
                <a:gd name="connsiteY71" fmla="*/ 1283495 h 4702660"/>
                <a:gd name="connsiteX72" fmla="*/ 1463589 w 2329380"/>
                <a:gd name="connsiteY72" fmla="*/ 411363 h 4702660"/>
                <a:gd name="connsiteX73" fmla="*/ 1630520 w 2329380"/>
                <a:gd name="connsiteY73" fmla="*/ 244432 h 4702660"/>
                <a:gd name="connsiteX74" fmla="*/ 1797451 w 2329380"/>
                <a:gd name="connsiteY74" fmla="*/ 411363 h 4702660"/>
                <a:gd name="connsiteX75" fmla="*/ 1797451 w 2329380"/>
                <a:gd name="connsiteY75" fmla="*/ 558209 h 4702660"/>
                <a:gd name="connsiteX76" fmla="*/ 1796711 w 2329380"/>
                <a:gd name="connsiteY76" fmla="*/ 544842 h 4702660"/>
                <a:gd name="connsiteX77" fmla="*/ 1779325 w 2329380"/>
                <a:gd name="connsiteY77" fmla="*/ 578388 h 4702660"/>
                <a:gd name="connsiteX78" fmla="*/ 1787911 w 2329380"/>
                <a:gd name="connsiteY78" fmla="*/ 977629 h 4702660"/>
                <a:gd name="connsiteX79" fmla="*/ 1784622 w 2329380"/>
                <a:gd name="connsiteY79" fmla="*/ 3068769 h 4702660"/>
                <a:gd name="connsiteX80" fmla="*/ 1784283 w 2329380"/>
                <a:gd name="connsiteY80" fmla="*/ 3284369 h 4702660"/>
                <a:gd name="connsiteX81" fmla="*/ 1779907 w 2329380"/>
                <a:gd name="connsiteY81" fmla="*/ 3283937 h 4702660"/>
                <a:gd name="connsiteX82" fmla="*/ 1681942 w 2329380"/>
                <a:gd name="connsiteY82" fmla="*/ 3562217 h 4702660"/>
                <a:gd name="connsiteX83" fmla="*/ 1387491 w 2329380"/>
                <a:gd name="connsiteY83" fmla="*/ 3665004 h 4702660"/>
                <a:gd name="connsiteX84" fmla="*/ 1263394 w 2329380"/>
                <a:gd name="connsiteY84" fmla="*/ 4045136 h 4702660"/>
                <a:gd name="connsiteX85" fmla="*/ 989194 w 2329380"/>
                <a:gd name="connsiteY85" fmla="*/ 4231493 h 4702660"/>
                <a:gd name="connsiteX86" fmla="*/ 987239 w 2329380"/>
                <a:gd name="connsiteY86" fmla="*/ 4466841 h 4702660"/>
                <a:gd name="connsiteX87" fmla="*/ 1353065 w 2329380"/>
                <a:gd name="connsiteY87" fmla="*/ 4469607 h 4702660"/>
                <a:gd name="connsiteX88" fmla="*/ 1494809 w 2329380"/>
                <a:gd name="connsiteY88" fmla="*/ 4297807 h 4702660"/>
                <a:gd name="connsiteX89" fmla="*/ 1529956 w 2329380"/>
                <a:gd name="connsiteY89" fmla="*/ 4528544 h 4702660"/>
                <a:gd name="connsiteX90" fmla="*/ 1661891 w 2329380"/>
                <a:gd name="connsiteY90"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0544 w 2329380"/>
                <a:gd name="connsiteY26" fmla="*/ 3404395 h 4702660"/>
                <a:gd name="connsiteX27" fmla="*/ 1862230 w 2329380"/>
                <a:gd name="connsiteY27" fmla="*/ 3384528 h 4702660"/>
                <a:gd name="connsiteX28" fmla="*/ 1863844 w 2329380"/>
                <a:gd name="connsiteY28" fmla="*/ 3365518 h 4702660"/>
                <a:gd name="connsiteX29" fmla="*/ 1862484 w 2329380"/>
                <a:gd name="connsiteY29" fmla="*/ 3360111 h 4702660"/>
                <a:gd name="connsiteX30" fmla="*/ 1868842 w 2329380"/>
                <a:gd name="connsiteY30" fmla="*/ 2747703 h 4702660"/>
                <a:gd name="connsiteX31" fmla="*/ 1852425 w 2329380"/>
                <a:gd name="connsiteY31" fmla="*/ 577261 h 4702660"/>
                <a:gd name="connsiteX32" fmla="*/ 1837099 w 2329380"/>
                <a:gd name="connsiteY32" fmla="*/ 548288 h 4702660"/>
                <a:gd name="connsiteX33" fmla="*/ 1839474 w 2329380"/>
                <a:gd name="connsiteY33" fmla="*/ 411363 h 4702660"/>
                <a:gd name="connsiteX34" fmla="*/ 1630520 w 2329380"/>
                <a:gd name="connsiteY34" fmla="*/ 202409 h 4702660"/>
                <a:gd name="connsiteX35" fmla="*/ 1421566 w 2329380"/>
                <a:gd name="connsiteY35" fmla="*/ 411363 h 4702660"/>
                <a:gd name="connsiteX36" fmla="*/ 1421566 w 2329380"/>
                <a:gd name="connsiteY36" fmla="*/ 1283495 h 4702660"/>
                <a:gd name="connsiteX37" fmla="*/ 1410751 w 2329380"/>
                <a:gd name="connsiteY37" fmla="*/ 1310603 h 4702660"/>
                <a:gd name="connsiteX38" fmla="*/ 1399176 w 2329380"/>
                <a:gd name="connsiteY38" fmla="*/ 1326803 h 4702660"/>
                <a:gd name="connsiteX39" fmla="*/ 1390884 w 2329380"/>
                <a:gd name="connsiteY39" fmla="*/ 2822500 h 4702660"/>
                <a:gd name="connsiteX40" fmla="*/ 1198884 w 2329380"/>
                <a:gd name="connsiteY40" fmla="*/ 3129367 h 4702660"/>
                <a:gd name="connsiteX41" fmla="*/ 677057 w 2329380"/>
                <a:gd name="connsiteY41" fmla="*/ 2829002 h 4702660"/>
                <a:gd name="connsiteX42" fmla="*/ 273069 w 2329380"/>
                <a:gd name="connsiteY42" fmla="*/ 2965127 h 4702660"/>
                <a:gd name="connsiteX43" fmla="*/ 253746 w 2329380"/>
                <a:gd name="connsiteY43" fmla="*/ 3254772 h 4702660"/>
                <a:gd name="connsiteX44" fmla="*/ 27171 w 2329380"/>
                <a:gd name="connsiteY44" fmla="*/ 3672110 h 4702660"/>
                <a:gd name="connsiteX45" fmla="*/ 70460 w 2329380"/>
                <a:gd name="connsiteY45" fmla="*/ 3964607 h 4702660"/>
                <a:gd name="connsiteX46" fmla="*/ 299423 w 2329380"/>
                <a:gd name="connsiteY46" fmla="*/ 4155141 h 4702660"/>
                <a:gd name="connsiteX47" fmla="*/ 275040 w 2329380"/>
                <a:gd name="connsiteY47" fmla="*/ 4464460 h 4702660"/>
                <a:gd name="connsiteX48" fmla="*/ 435550 w 2329380"/>
                <a:gd name="connsiteY48" fmla="*/ 4633778 h 4702660"/>
                <a:gd name="connsiteX49" fmla="*/ 764890 w 2329380"/>
                <a:gd name="connsiteY49" fmla="*/ 4260524 h 4702660"/>
                <a:gd name="connsiteX50" fmla="*/ 783179 w 2329380"/>
                <a:gd name="connsiteY50" fmla="*/ 3720582 h 4702660"/>
                <a:gd name="connsiteX51" fmla="*/ 1258013 w 2329380"/>
                <a:gd name="connsiteY51" fmla="*/ 3761143 h 4702660"/>
                <a:gd name="connsiteX52" fmla="*/ 1275384 w 2329380"/>
                <a:gd name="connsiteY52" fmla="*/ 3678008 h 4702660"/>
                <a:gd name="connsiteX53" fmla="*/ 1135547 w 2329380"/>
                <a:gd name="connsiteY53" fmla="*/ 3483737 h 4702660"/>
                <a:gd name="connsiteX54" fmla="*/ 821293 w 2329380"/>
                <a:gd name="connsiteY54" fmla="*/ 3627155 h 4702660"/>
                <a:gd name="connsiteX55" fmla="*/ 618822 w 2329380"/>
                <a:gd name="connsiteY55" fmla="*/ 3717846 h 4702660"/>
                <a:gd name="connsiteX56" fmla="*/ 612495 w 2329380"/>
                <a:gd name="connsiteY56" fmla="*/ 4027881 h 4702660"/>
                <a:gd name="connsiteX57" fmla="*/ 648313 w 2329380"/>
                <a:gd name="connsiteY57" fmla="*/ 4400046 h 4702660"/>
                <a:gd name="connsiteX58" fmla="*/ 424787 w 2329380"/>
                <a:gd name="connsiteY58" fmla="*/ 4534060 h 4702660"/>
                <a:gd name="connsiteX59" fmla="*/ 397366 w 2329380"/>
                <a:gd name="connsiteY59" fmla="*/ 4181844 h 4702660"/>
                <a:gd name="connsiteX60" fmla="*/ 281368 w 2329380"/>
                <a:gd name="connsiteY60" fmla="*/ 3987808 h 4702660"/>
                <a:gd name="connsiteX61" fmla="*/ 108423 w 2329380"/>
                <a:gd name="connsiteY61" fmla="*/ 3831735 h 4702660"/>
                <a:gd name="connsiteX62" fmla="*/ 298241 w 2329380"/>
                <a:gd name="connsiteY62" fmla="*/ 3521700 h 4702660"/>
                <a:gd name="connsiteX63" fmla="*/ 490167 w 2329380"/>
                <a:gd name="connsiteY63" fmla="*/ 2924829 h 4702660"/>
                <a:gd name="connsiteX64" fmla="*/ 945727 w 2329380"/>
                <a:gd name="connsiteY64" fmla="*/ 3083011 h 4702660"/>
                <a:gd name="connsiteX65" fmla="*/ 1169291 w 2329380"/>
                <a:gd name="connsiteY65" fmla="*/ 3226427 h 4702660"/>
                <a:gd name="connsiteX66" fmla="*/ 1346061 w 2329380"/>
                <a:gd name="connsiteY66" fmla="*/ 3214428 h 4702660"/>
                <a:gd name="connsiteX67" fmla="*/ 1449158 w 2329380"/>
                <a:gd name="connsiteY67" fmla="*/ 3010073 h 4702660"/>
                <a:gd name="connsiteX68" fmla="*/ 1486621 w 2329380"/>
                <a:gd name="connsiteY68" fmla="*/ 1332603 h 4702660"/>
                <a:gd name="connsiteX69" fmla="*/ 1470554 w 2329380"/>
                <a:gd name="connsiteY69" fmla="*/ 1317109 h 4702660"/>
                <a:gd name="connsiteX70" fmla="*/ 1463589 w 2329380"/>
                <a:gd name="connsiteY70" fmla="*/ 1283495 h 4702660"/>
                <a:gd name="connsiteX71" fmla="*/ 1463589 w 2329380"/>
                <a:gd name="connsiteY71" fmla="*/ 411363 h 4702660"/>
                <a:gd name="connsiteX72" fmla="*/ 1630520 w 2329380"/>
                <a:gd name="connsiteY72" fmla="*/ 244432 h 4702660"/>
                <a:gd name="connsiteX73" fmla="*/ 1797451 w 2329380"/>
                <a:gd name="connsiteY73" fmla="*/ 411363 h 4702660"/>
                <a:gd name="connsiteX74" fmla="*/ 1797451 w 2329380"/>
                <a:gd name="connsiteY74" fmla="*/ 558209 h 4702660"/>
                <a:gd name="connsiteX75" fmla="*/ 1796711 w 2329380"/>
                <a:gd name="connsiteY75" fmla="*/ 544842 h 4702660"/>
                <a:gd name="connsiteX76" fmla="*/ 1779325 w 2329380"/>
                <a:gd name="connsiteY76" fmla="*/ 578388 h 4702660"/>
                <a:gd name="connsiteX77" fmla="*/ 1787911 w 2329380"/>
                <a:gd name="connsiteY77" fmla="*/ 977629 h 4702660"/>
                <a:gd name="connsiteX78" fmla="*/ 1784622 w 2329380"/>
                <a:gd name="connsiteY78" fmla="*/ 3068769 h 4702660"/>
                <a:gd name="connsiteX79" fmla="*/ 1784283 w 2329380"/>
                <a:gd name="connsiteY79" fmla="*/ 3284369 h 4702660"/>
                <a:gd name="connsiteX80" fmla="*/ 1779907 w 2329380"/>
                <a:gd name="connsiteY80" fmla="*/ 3283937 h 4702660"/>
                <a:gd name="connsiteX81" fmla="*/ 1681942 w 2329380"/>
                <a:gd name="connsiteY81" fmla="*/ 3562217 h 4702660"/>
                <a:gd name="connsiteX82" fmla="*/ 1387491 w 2329380"/>
                <a:gd name="connsiteY82" fmla="*/ 3665004 h 4702660"/>
                <a:gd name="connsiteX83" fmla="*/ 1263394 w 2329380"/>
                <a:gd name="connsiteY83" fmla="*/ 4045136 h 4702660"/>
                <a:gd name="connsiteX84" fmla="*/ 989194 w 2329380"/>
                <a:gd name="connsiteY84" fmla="*/ 4231493 h 4702660"/>
                <a:gd name="connsiteX85" fmla="*/ 987239 w 2329380"/>
                <a:gd name="connsiteY85" fmla="*/ 4466841 h 4702660"/>
                <a:gd name="connsiteX86" fmla="*/ 1353065 w 2329380"/>
                <a:gd name="connsiteY86" fmla="*/ 4469607 h 4702660"/>
                <a:gd name="connsiteX87" fmla="*/ 1494809 w 2329380"/>
                <a:gd name="connsiteY87" fmla="*/ 4297807 h 4702660"/>
                <a:gd name="connsiteX88" fmla="*/ 1529956 w 2329380"/>
                <a:gd name="connsiteY88" fmla="*/ 4528544 h 4702660"/>
                <a:gd name="connsiteX89" fmla="*/ 1661891 w 2329380"/>
                <a:gd name="connsiteY89"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0544 w 2329380"/>
                <a:gd name="connsiteY26" fmla="*/ 3404395 h 4702660"/>
                <a:gd name="connsiteX27" fmla="*/ 1863844 w 2329380"/>
                <a:gd name="connsiteY27" fmla="*/ 3365518 h 4702660"/>
                <a:gd name="connsiteX28" fmla="*/ 1862484 w 2329380"/>
                <a:gd name="connsiteY28" fmla="*/ 3360111 h 4702660"/>
                <a:gd name="connsiteX29" fmla="*/ 1868842 w 2329380"/>
                <a:gd name="connsiteY29" fmla="*/ 2747703 h 4702660"/>
                <a:gd name="connsiteX30" fmla="*/ 1852425 w 2329380"/>
                <a:gd name="connsiteY30" fmla="*/ 577261 h 4702660"/>
                <a:gd name="connsiteX31" fmla="*/ 1837099 w 2329380"/>
                <a:gd name="connsiteY31" fmla="*/ 548288 h 4702660"/>
                <a:gd name="connsiteX32" fmla="*/ 1839474 w 2329380"/>
                <a:gd name="connsiteY32" fmla="*/ 411363 h 4702660"/>
                <a:gd name="connsiteX33" fmla="*/ 1630520 w 2329380"/>
                <a:gd name="connsiteY33" fmla="*/ 202409 h 4702660"/>
                <a:gd name="connsiteX34" fmla="*/ 1421566 w 2329380"/>
                <a:gd name="connsiteY34" fmla="*/ 411363 h 4702660"/>
                <a:gd name="connsiteX35" fmla="*/ 1421566 w 2329380"/>
                <a:gd name="connsiteY35" fmla="*/ 1283495 h 4702660"/>
                <a:gd name="connsiteX36" fmla="*/ 1410751 w 2329380"/>
                <a:gd name="connsiteY36" fmla="*/ 1310603 h 4702660"/>
                <a:gd name="connsiteX37" fmla="*/ 1399176 w 2329380"/>
                <a:gd name="connsiteY37" fmla="*/ 1326803 h 4702660"/>
                <a:gd name="connsiteX38" fmla="*/ 1390884 w 2329380"/>
                <a:gd name="connsiteY38" fmla="*/ 2822500 h 4702660"/>
                <a:gd name="connsiteX39" fmla="*/ 1198884 w 2329380"/>
                <a:gd name="connsiteY39" fmla="*/ 3129367 h 4702660"/>
                <a:gd name="connsiteX40" fmla="*/ 677057 w 2329380"/>
                <a:gd name="connsiteY40" fmla="*/ 2829002 h 4702660"/>
                <a:gd name="connsiteX41" fmla="*/ 273069 w 2329380"/>
                <a:gd name="connsiteY41" fmla="*/ 2965127 h 4702660"/>
                <a:gd name="connsiteX42" fmla="*/ 253746 w 2329380"/>
                <a:gd name="connsiteY42" fmla="*/ 3254772 h 4702660"/>
                <a:gd name="connsiteX43" fmla="*/ 27171 w 2329380"/>
                <a:gd name="connsiteY43" fmla="*/ 3672110 h 4702660"/>
                <a:gd name="connsiteX44" fmla="*/ 70460 w 2329380"/>
                <a:gd name="connsiteY44" fmla="*/ 3964607 h 4702660"/>
                <a:gd name="connsiteX45" fmla="*/ 299423 w 2329380"/>
                <a:gd name="connsiteY45" fmla="*/ 4155141 h 4702660"/>
                <a:gd name="connsiteX46" fmla="*/ 275040 w 2329380"/>
                <a:gd name="connsiteY46" fmla="*/ 4464460 h 4702660"/>
                <a:gd name="connsiteX47" fmla="*/ 435550 w 2329380"/>
                <a:gd name="connsiteY47" fmla="*/ 4633778 h 4702660"/>
                <a:gd name="connsiteX48" fmla="*/ 764890 w 2329380"/>
                <a:gd name="connsiteY48" fmla="*/ 4260524 h 4702660"/>
                <a:gd name="connsiteX49" fmla="*/ 783179 w 2329380"/>
                <a:gd name="connsiteY49" fmla="*/ 3720582 h 4702660"/>
                <a:gd name="connsiteX50" fmla="*/ 1258013 w 2329380"/>
                <a:gd name="connsiteY50" fmla="*/ 3761143 h 4702660"/>
                <a:gd name="connsiteX51" fmla="*/ 1275384 w 2329380"/>
                <a:gd name="connsiteY51" fmla="*/ 3678008 h 4702660"/>
                <a:gd name="connsiteX52" fmla="*/ 1135547 w 2329380"/>
                <a:gd name="connsiteY52" fmla="*/ 3483737 h 4702660"/>
                <a:gd name="connsiteX53" fmla="*/ 821293 w 2329380"/>
                <a:gd name="connsiteY53" fmla="*/ 3627155 h 4702660"/>
                <a:gd name="connsiteX54" fmla="*/ 618822 w 2329380"/>
                <a:gd name="connsiteY54" fmla="*/ 3717846 h 4702660"/>
                <a:gd name="connsiteX55" fmla="*/ 612495 w 2329380"/>
                <a:gd name="connsiteY55" fmla="*/ 4027881 h 4702660"/>
                <a:gd name="connsiteX56" fmla="*/ 648313 w 2329380"/>
                <a:gd name="connsiteY56" fmla="*/ 4400046 h 4702660"/>
                <a:gd name="connsiteX57" fmla="*/ 424787 w 2329380"/>
                <a:gd name="connsiteY57" fmla="*/ 4534060 h 4702660"/>
                <a:gd name="connsiteX58" fmla="*/ 397366 w 2329380"/>
                <a:gd name="connsiteY58" fmla="*/ 4181844 h 4702660"/>
                <a:gd name="connsiteX59" fmla="*/ 281368 w 2329380"/>
                <a:gd name="connsiteY59" fmla="*/ 3987808 h 4702660"/>
                <a:gd name="connsiteX60" fmla="*/ 108423 w 2329380"/>
                <a:gd name="connsiteY60" fmla="*/ 3831735 h 4702660"/>
                <a:gd name="connsiteX61" fmla="*/ 298241 w 2329380"/>
                <a:gd name="connsiteY61" fmla="*/ 3521700 h 4702660"/>
                <a:gd name="connsiteX62" fmla="*/ 490167 w 2329380"/>
                <a:gd name="connsiteY62" fmla="*/ 2924829 h 4702660"/>
                <a:gd name="connsiteX63" fmla="*/ 945727 w 2329380"/>
                <a:gd name="connsiteY63" fmla="*/ 3083011 h 4702660"/>
                <a:gd name="connsiteX64" fmla="*/ 1169291 w 2329380"/>
                <a:gd name="connsiteY64" fmla="*/ 3226427 h 4702660"/>
                <a:gd name="connsiteX65" fmla="*/ 1346061 w 2329380"/>
                <a:gd name="connsiteY65" fmla="*/ 3214428 h 4702660"/>
                <a:gd name="connsiteX66" fmla="*/ 1449158 w 2329380"/>
                <a:gd name="connsiteY66" fmla="*/ 3010073 h 4702660"/>
                <a:gd name="connsiteX67" fmla="*/ 1486621 w 2329380"/>
                <a:gd name="connsiteY67" fmla="*/ 1332603 h 4702660"/>
                <a:gd name="connsiteX68" fmla="*/ 1470554 w 2329380"/>
                <a:gd name="connsiteY68" fmla="*/ 1317109 h 4702660"/>
                <a:gd name="connsiteX69" fmla="*/ 1463589 w 2329380"/>
                <a:gd name="connsiteY69" fmla="*/ 1283495 h 4702660"/>
                <a:gd name="connsiteX70" fmla="*/ 1463589 w 2329380"/>
                <a:gd name="connsiteY70" fmla="*/ 411363 h 4702660"/>
                <a:gd name="connsiteX71" fmla="*/ 1630520 w 2329380"/>
                <a:gd name="connsiteY71" fmla="*/ 244432 h 4702660"/>
                <a:gd name="connsiteX72" fmla="*/ 1797451 w 2329380"/>
                <a:gd name="connsiteY72" fmla="*/ 411363 h 4702660"/>
                <a:gd name="connsiteX73" fmla="*/ 1797451 w 2329380"/>
                <a:gd name="connsiteY73" fmla="*/ 558209 h 4702660"/>
                <a:gd name="connsiteX74" fmla="*/ 1796711 w 2329380"/>
                <a:gd name="connsiteY74" fmla="*/ 544842 h 4702660"/>
                <a:gd name="connsiteX75" fmla="*/ 1779325 w 2329380"/>
                <a:gd name="connsiteY75" fmla="*/ 578388 h 4702660"/>
                <a:gd name="connsiteX76" fmla="*/ 1787911 w 2329380"/>
                <a:gd name="connsiteY76" fmla="*/ 977629 h 4702660"/>
                <a:gd name="connsiteX77" fmla="*/ 1784622 w 2329380"/>
                <a:gd name="connsiteY77" fmla="*/ 3068769 h 4702660"/>
                <a:gd name="connsiteX78" fmla="*/ 1784283 w 2329380"/>
                <a:gd name="connsiteY78" fmla="*/ 3284369 h 4702660"/>
                <a:gd name="connsiteX79" fmla="*/ 1779907 w 2329380"/>
                <a:gd name="connsiteY79" fmla="*/ 3283937 h 4702660"/>
                <a:gd name="connsiteX80" fmla="*/ 1681942 w 2329380"/>
                <a:gd name="connsiteY80" fmla="*/ 3562217 h 4702660"/>
                <a:gd name="connsiteX81" fmla="*/ 1387491 w 2329380"/>
                <a:gd name="connsiteY81" fmla="*/ 3665004 h 4702660"/>
                <a:gd name="connsiteX82" fmla="*/ 1263394 w 2329380"/>
                <a:gd name="connsiteY82" fmla="*/ 4045136 h 4702660"/>
                <a:gd name="connsiteX83" fmla="*/ 989194 w 2329380"/>
                <a:gd name="connsiteY83" fmla="*/ 4231493 h 4702660"/>
                <a:gd name="connsiteX84" fmla="*/ 987239 w 2329380"/>
                <a:gd name="connsiteY84" fmla="*/ 4466841 h 4702660"/>
                <a:gd name="connsiteX85" fmla="*/ 1353065 w 2329380"/>
                <a:gd name="connsiteY85" fmla="*/ 4469607 h 4702660"/>
                <a:gd name="connsiteX86" fmla="*/ 1494809 w 2329380"/>
                <a:gd name="connsiteY86" fmla="*/ 4297807 h 4702660"/>
                <a:gd name="connsiteX87" fmla="*/ 1529956 w 2329380"/>
                <a:gd name="connsiteY87" fmla="*/ 4528544 h 4702660"/>
                <a:gd name="connsiteX88" fmla="*/ 1661891 w 2329380"/>
                <a:gd name="connsiteY88"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0544 w 2329380"/>
                <a:gd name="connsiteY26" fmla="*/ 3404395 h 4702660"/>
                <a:gd name="connsiteX27" fmla="*/ 1863844 w 2329380"/>
                <a:gd name="connsiteY27" fmla="*/ 3365518 h 4702660"/>
                <a:gd name="connsiteX28" fmla="*/ 1868842 w 2329380"/>
                <a:gd name="connsiteY28" fmla="*/ 2747703 h 4702660"/>
                <a:gd name="connsiteX29" fmla="*/ 1852425 w 2329380"/>
                <a:gd name="connsiteY29" fmla="*/ 577261 h 4702660"/>
                <a:gd name="connsiteX30" fmla="*/ 1837099 w 2329380"/>
                <a:gd name="connsiteY30" fmla="*/ 548288 h 4702660"/>
                <a:gd name="connsiteX31" fmla="*/ 1839474 w 2329380"/>
                <a:gd name="connsiteY31" fmla="*/ 411363 h 4702660"/>
                <a:gd name="connsiteX32" fmla="*/ 1630520 w 2329380"/>
                <a:gd name="connsiteY32" fmla="*/ 202409 h 4702660"/>
                <a:gd name="connsiteX33" fmla="*/ 1421566 w 2329380"/>
                <a:gd name="connsiteY33" fmla="*/ 411363 h 4702660"/>
                <a:gd name="connsiteX34" fmla="*/ 1421566 w 2329380"/>
                <a:gd name="connsiteY34" fmla="*/ 1283495 h 4702660"/>
                <a:gd name="connsiteX35" fmla="*/ 1410751 w 2329380"/>
                <a:gd name="connsiteY35" fmla="*/ 1310603 h 4702660"/>
                <a:gd name="connsiteX36" fmla="*/ 1399176 w 2329380"/>
                <a:gd name="connsiteY36" fmla="*/ 1326803 h 4702660"/>
                <a:gd name="connsiteX37" fmla="*/ 1390884 w 2329380"/>
                <a:gd name="connsiteY37" fmla="*/ 2822500 h 4702660"/>
                <a:gd name="connsiteX38" fmla="*/ 1198884 w 2329380"/>
                <a:gd name="connsiteY38" fmla="*/ 3129367 h 4702660"/>
                <a:gd name="connsiteX39" fmla="*/ 677057 w 2329380"/>
                <a:gd name="connsiteY39" fmla="*/ 2829002 h 4702660"/>
                <a:gd name="connsiteX40" fmla="*/ 273069 w 2329380"/>
                <a:gd name="connsiteY40" fmla="*/ 2965127 h 4702660"/>
                <a:gd name="connsiteX41" fmla="*/ 253746 w 2329380"/>
                <a:gd name="connsiteY41" fmla="*/ 3254772 h 4702660"/>
                <a:gd name="connsiteX42" fmla="*/ 27171 w 2329380"/>
                <a:gd name="connsiteY42" fmla="*/ 3672110 h 4702660"/>
                <a:gd name="connsiteX43" fmla="*/ 70460 w 2329380"/>
                <a:gd name="connsiteY43" fmla="*/ 3964607 h 4702660"/>
                <a:gd name="connsiteX44" fmla="*/ 299423 w 2329380"/>
                <a:gd name="connsiteY44" fmla="*/ 4155141 h 4702660"/>
                <a:gd name="connsiteX45" fmla="*/ 275040 w 2329380"/>
                <a:gd name="connsiteY45" fmla="*/ 4464460 h 4702660"/>
                <a:gd name="connsiteX46" fmla="*/ 435550 w 2329380"/>
                <a:gd name="connsiteY46" fmla="*/ 4633778 h 4702660"/>
                <a:gd name="connsiteX47" fmla="*/ 764890 w 2329380"/>
                <a:gd name="connsiteY47" fmla="*/ 4260524 h 4702660"/>
                <a:gd name="connsiteX48" fmla="*/ 783179 w 2329380"/>
                <a:gd name="connsiteY48" fmla="*/ 3720582 h 4702660"/>
                <a:gd name="connsiteX49" fmla="*/ 1258013 w 2329380"/>
                <a:gd name="connsiteY49" fmla="*/ 3761143 h 4702660"/>
                <a:gd name="connsiteX50" fmla="*/ 1275384 w 2329380"/>
                <a:gd name="connsiteY50" fmla="*/ 3678008 h 4702660"/>
                <a:gd name="connsiteX51" fmla="*/ 1135547 w 2329380"/>
                <a:gd name="connsiteY51" fmla="*/ 3483737 h 4702660"/>
                <a:gd name="connsiteX52" fmla="*/ 821293 w 2329380"/>
                <a:gd name="connsiteY52" fmla="*/ 3627155 h 4702660"/>
                <a:gd name="connsiteX53" fmla="*/ 618822 w 2329380"/>
                <a:gd name="connsiteY53" fmla="*/ 3717846 h 4702660"/>
                <a:gd name="connsiteX54" fmla="*/ 612495 w 2329380"/>
                <a:gd name="connsiteY54" fmla="*/ 4027881 h 4702660"/>
                <a:gd name="connsiteX55" fmla="*/ 648313 w 2329380"/>
                <a:gd name="connsiteY55" fmla="*/ 4400046 h 4702660"/>
                <a:gd name="connsiteX56" fmla="*/ 424787 w 2329380"/>
                <a:gd name="connsiteY56" fmla="*/ 4534060 h 4702660"/>
                <a:gd name="connsiteX57" fmla="*/ 397366 w 2329380"/>
                <a:gd name="connsiteY57" fmla="*/ 4181844 h 4702660"/>
                <a:gd name="connsiteX58" fmla="*/ 281368 w 2329380"/>
                <a:gd name="connsiteY58" fmla="*/ 3987808 h 4702660"/>
                <a:gd name="connsiteX59" fmla="*/ 108423 w 2329380"/>
                <a:gd name="connsiteY59" fmla="*/ 3831735 h 4702660"/>
                <a:gd name="connsiteX60" fmla="*/ 298241 w 2329380"/>
                <a:gd name="connsiteY60" fmla="*/ 3521700 h 4702660"/>
                <a:gd name="connsiteX61" fmla="*/ 490167 w 2329380"/>
                <a:gd name="connsiteY61" fmla="*/ 2924829 h 4702660"/>
                <a:gd name="connsiteX62" fmla="*/ 945727 w 2329380"/>
                <a:gd name="connsiteY62" fmla="*/ 3083011 h 4702660"/>
                <a:gd name="connsiteX63" fmla="*/ 1169291 w 2329380"/>
                <a:gd name="connsiteY63" fmla="*/ 3226427 h 4702660"/>
                <a:gd name="connsiteX64" fmla="*/ 1346061 w 2329380"/>
                <a:gd name="connsiteY64" fmla="*/ 3214428 h 4702660"/>
                <a:gd name="connsiteX65" fmla="*/ 1449158 w 2329380"/>
                <a:gd name="connsiteY65" fmla="*/ 3010073 h 4702660"/>
                <a:gd name="connsiteX66" fmla="*/ 1486621 w 2329380"/>
                <a:gd name="connsiteY66" fmla="*/ 1332603 h 4702660"/>
                <a:gd name="connsiteX67" fmla="*/ 1470554 w 2329380"/>
                <a:gd name="connsiteY67" fmla="*/ 1317109 h 4702660"/>
                <a:gd name="connsiteX68" fmla="*/ 1463589 w 2329380"/>
                <a:gd name="connsiteY68" fmla="*/ 1283495 h 4702660"/>
                <a:gd name="connsiteX69" fmla="*/ 1463589 w 2329380"/>
                <a:gd name="connsiteY69" fmla="*/ 411363 h 4702660"/>
                <a:gd name="connsiteX70" fmla="*/ 1630520 w 2329380"/>
                <a:gd name="connsiteY70" fmla="*/ 244432 h 4702660"/>
                <a:gd name="connsiteX71" fmla="*/ 1797451 w 2329380"/>
                <a:gd name="connsiteY71" fmla="*/ 411363 h 4702660"/>
                <a:gd name="connsiteX72" fmla="*/ 1797451 w 2329380"/>
                <a:gd name="connsiteY72" fmla="*/ 558209 h 4702660"/>
                <a:gd name="connsiteX73" fmla="*/ 1796711 w 2329380"/>
                <a:gd name="connsiteY73" fmla="*/ 544842 h 4702660"/>
                <a:gd name="connsiteX74" fmla="*/ 1779325 w 2329380"/>
                <a:gd name="connsiteY74" fmla="*/ 578388 h 4702660"/>
                <a:gd name="connsiteX75" fmla="*/ 1787911 w 2329380"/>
                <a:gd name="connsiteY75" fmla="*/ 977629 h 4702660"/>
                <a:gd name="connsiteX76" fmla="*/ 1784622 w 2329380"/>
                <a:gd name="connsiteY76" fmla="*/ 3068769 h 4702660"/>
                <a:gd name="connsiteX77" fmla="*/ 1784283 w 2329380"/>
                <a:gd name="connsiteY77" fmla="*/ 3284369 h 4702660"/>
                <a:gd name="connsiteX78" fmla="*/ 1779907 w 2329380"/>
                <a:gd name="connsiteY78" fmla="*/ 3283937 h 4702660"/>
                <a:gd name="connsiteX79" fmla="*/ 1681942 w 2329380"/>
                <a:gd name="connsiteY79" fmla="*/ 3562217 h 4702660"/>
                <a:gd name="connsiteX80" fmla="*/ 1387491 w 2329380"/>
                <a:gd name="connsiteY80" fmla="*/ 3665004 h 4702660"/>
                <a:gd name="connsiteX81" fmla="*/ 1263394 w 2329380"/>
                <a:gd name="connsiteY81" fmla="*/ 4045136 h 4702660"/>
                <a:gd name="connsiteX82" fmla="*/ 989194 w 2329380"/>
                <a:gd name="connsiteY82" fmla="*/ 4231493 h 4702660"/>
                <a:gd name="connsiteX83" fmla="*/ 987239 w 2329380"/>
                <a:gd name="connsiteY83" fmla="*/ 4466841 h 4702660"/>
                <a:gd name="connsiteX84" fmla="*/ 1353065 w 2329380"/>
                <a:gd name="connsiteY84" fmla="*/ 4469607 h 4702660"/>
                <a:gd name="connsiteX85" fmla="*/ 1494809 w 2329380"/>
                <a:gd name="connsiteY85" fmla="*/ 4297807 h 4702660"/>
                <a:gd name="connsiteX86" fmla="*/ 1529956 w 2329380"/>
                <a:gd name="connsiteY86" fmla="*/ 4528544 h 4702660"/>
                <a:gd name="connsiteX87" fmla="*/ 1661891 w 2329380"/>
                <a:gd name="connsiteY87"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779907 w 2329380"/>
                <a:gd name="connsiteY77" fmla="*/ 3283937 h 4702660"/>
                <a:gd name="connsiteX78" fmla="*/ 1681942 w 2329380"/>
                <a:gd name="connsiteY78" fmla="*/ 3562217 h 4702660"/>
                <a:gd name="connsiteX79" fmla="*/ 1387491 w 2329380"/>
                <a:gd name="connsiteY79" fmla="*/ 3665004 h 4702660"/>
                <a:gd name="connsiteX80" fmla="*/ 1263394 w 2329380"/>
                <a:gd name="connsiteY80" fmla="*/ 4045136 h 4702660"/>
                <a:gd name="connsiteX81" fmla="*/ 989194 w 2329380"/>
                <a:gd name="connsiteY81" fmla="*/ 4231493 h 4702660"/>
                <a:gd name="connsiteX82" fmla="*/ 987239 w 2329380"/>
                <a:gd name="connsiteY82" fmla="*/ 4466841 h 4702660"/>
                <a:gd name="connsiteX83" fmla="*/ 1353065 w 2329380"/>
                <a:gd name="connsiteY83" fmla="*/ 4469607 h 4702660"/>
                <a:gd name="connsiteX84" fmla="*/ 1494809 w 2329380"/>
                <a:gd name="connsiteY84" fmla="*/ 4297807 h 4702660"/>
                <a:gd name="connsiteX85" fmla="*/ 1529956 w 2329380"/>
                <a:gd name="connsiteY85" fmla="*/ 4528544 h 4702660"/>
                <a:gd name="connsiteX86" fmla="*/ 1661891 w 2329380"/>
                <a:gd name="connsiteY86"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779907 w 2329380"/>
                <a:gd name="connsiteY77" fmla="*/ 3283937 h 4702660"/>
                <a:gd name="connsiteX78" fmla="*/ 1681942 w 2329380"/>
                <a:gd name="connsiteY78" fmla="*/ 3562217 h 4702660"/>
                <a:gd name="connsiteX79" fmla="*/ 1387491 w 2329380"/>
                <a:gd name="connsiteY79" fmla="*/ 3665004 h 4702660"/>
                <a:gd name="connsiteX80" fmla="*/ 1263394 w 2329380"/>
                <a:gd name="connsiteY80" fmla="*/ 4045136 h 4702660"/>
                <a:gd name="connsiteX81" fmla="*/ 989194 w 2329380"/>
                <a:gd name="connsiteY81" fmla="*/ 4231493 h 4702660"/>
                <a:gd name="connsiteX82" fmla="*/ 987239 w 2329380"/>
                <a:gd name="connsiteY82" fmla="*/ 4466841 h 4702660"/>
                <a:gd name="connsiteX83" fmla="*/ 1353065 w 2329380"/>
                <a:gd name="connsiteY83" fmla="*/ 4469607 h 4702660"/>
                <a:gd name="connsiteX84" fmla="*/ 1494809 w 2329380"/>
                <a:gd name="connsiteY84" fmla="*/ 4297807 h 4702660"/>
                <a:gd name="connsiteX85" fmla="*/ 1529956 w 2329380"/>
                <a:gd name="connsiteY85" fmla="*/ 4528544 h 4702660"/>
                <a:gd name="connsiteX86" fmla="*/ 1661891 w 2329380"/>
                <a:gd name="connsiteY86"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681942 w 2329380"/>
                <a:gd name="connsiteY77" fmla="*/ 3562217 h 4702660"/>
                <a:gd name="connsiteX78" fmla="*/ 1387491 w 2329380"/>
                <a:gd name="connsiteY78" fmla="*/ 3665004 h 4702660"/>
                <a:gd name="connsiteX79" fmla="*/ 1263394 w 2329380"/>
                <a:gd name="connsiteY79" fmla="*/ 4045136 h 4702660"/>
                <a:gd name="connsiteX80" fmla="*/ 989194 w 2329380"/>
                <a:gd name="connsiteY80" fmla="*/ 4231493 h 4702660"/>
                <a:gd name="connsiteX81" fmla="*/ 987239 w 2329380"/>
                <a:gd name="connsiteY81" fmla="*/ 4466841 h 4702660"/>
                <a:gd name="connsiteX82" fmla="*/ 1353065 w 2329380"/>
                <a:gd name="connsiteY82" fmla="*/ 4469607 h 4702660"/>
                <a:gd name="connsiteX83" fmla="*/ 1494809 w 2329380"/>
                <a:gd name="connsiteY83" fmla="*/ 4297807 h 4702660"/>
                <a:gd name="connsiteX84" fmla="*/ 1529956 w 2329380"/>
                <a:gd name="connsiteY84" fmla="*/ 4528544 h 4702660"/>
                <a:gd name="connsiteX85" fmla="*/ 1661891 w 2329380"/>
                <a:gd name="connsiteY85"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681942 w 2329380"/>
                <a:gd name="connsiteY77" fmla="*/ 3562217 h 4702660"/>
                <a:gd name="connsiteX78" fmla="*/ 1387491 w 2329380"/>
                <a:gd name="connsiteY78" fmla="*/ 3665004 h 4702660"/>
                <a:gd name="connsiteX79" fmla="*/ 1263394 w 2329380"/>
                <a:gd name="connsiteY79" fmla="*/ 4045136 h 4702660"/>
                <a:gd name="connsiteX80" fmla="*/ 989194 w 2329380"/>
                <a:gd name="connsiteY80" fmla="*/ 4231493 h 4702660"/>
                <a:gd name="connsiteX81" fmla="*/ 987239 w 2329380"/>
                <a:gd name="connsiteY81" fmla="*/ 4466841 h 4702660"/>
                <a:gd name="connsiteX82" fmla="*/ 1353065 w 2329380"/>
                <a:gd name="connsiteY82" fmla="*/ 4469607 h 4702660"/>
                <a:gd name="connsiteX83" fmla="*/ 1494809 w 2329380"/>
                <a:gd name="connsiteY83" fmla="*/ 4297807 h 4702660"/>
                <a:gd name="connsiteX84" fmla="*/ 1529956 w 2329380"/>
                <a:gd name="connsiteY84" fmla="*/ 4528544 h 4702660"/>
                <a:gd name="connsiteX85" fmla="*/ 1661891 w 2329380"/>
                <a:gd name="connsiteY85"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681942 w 2329380"/>
                <a:gd name="connsiteY77" fmla="*/ 3562217 h 4702660"/>
                <a:gd name="connsiteX78" fmla="*/ 1387491 w 2329380"/>
                <a:gd name="connsiteY78" fmla="*/ 3665004 h 4702660"/>
                <a:gd name="connsiteX79" fmla="*/ 1263394 w 2329380"/>
                <a:gd name="connsiteY79" fmla="*/ 4045136 h 4702660"/>
                <a:gd name="connsiteX80" fmla="*/ 989194 w 2329380"/>
                <a:gd name="connsiteY80" fmla="*/ 4231493 h 4702660"/>
                <a:gd name="connsiteX81" fmla="*/ 987239 w 2329380"/>
                <a:gd name="connsiteY81" fmla="*/ 4466841 h 4702660"/>
                <a:gd name="connsiteX82" fmla="*/ 1353065 w 2329380"/>
                <a:gd name="connsiteY82" fmla="*/ 4469607 h 4702660"/>
                <a:gd name="connsiteX83" fmla="*/ 1494809 w 2329380"/>
                <a:gd name="connsiteY83" fmla="*/ 4297807 h 4702660"/>
                <a:gd name="connsiteX84" fmla="*/ 1529956 w 2329380"/>
                <a:gd name="connsiteY84" fmla="*/ 4528544 h 4702660"/>
                <a:gd name="connsiteX85" fmla="*/ 1661891 w 2329380"/>
                <a:gd name="connsiteY85"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7451 w 2329380"/>
                <a:gd name="connsiteY71" fmla="*/ 558209 h 4702660"/>
                <a:gd name="connsiteX72" fmla="*/ 1796711 w 2329380"/>
                <a:gd name="connsiteY72" fmla="*/ 544842 h 4702660"/>
                <a:gd name="connsiteX73" fmla="*/ 1779325 w 2329380"/>
                <a:gd name="connsiteY73" fmla="*/ 578388 h 4702660"/>
                <a:gd name="connsiteX74" fmla="*/ 1787911 w 2329380"/>
                <a:gd name="connsiteY74" fmla="*/ 977629 h 4702660"/>
                <a:gd name="connsiteX75" fmla="*/ 1784622 w 2329380"/>
                <a:gd name="connsiteY75" fmla="*/ 3068769 h 4702660"/>
                <a:gd name="connsiteX76" fmla="*/ 1784283 w 2329380"/>
                <a:gd name="connsiteY76" fmla="*/ 3284369 h 4702660"/>
                <a:gd name="connsiteX77" fmla="*/ 1681942 w 2329380"/>
                <a:gd name="connsiteY77" fmla="*/ 3562217 h 4702660"/>
                <a:gd name="connsiteX78" fmla="*/ 1387491 w 2329380"/>
                <a:gd name="connsiteY78" fmla="*/ 3665004 h 4702660"/>
                <a:gd name="connsiteX79" fmla="*/ 1263394 w 2329380"/>
                <a:gd name="connsiteY79" fmla="*/ 4045136 h 4702660"/>
                <a:gd name="connsiteX80" fmla="*/ 989194 w 2329380"/>
                <a:gd name="connsiteY80" fmla="*/ 4231493 h 4702660"/>
                <a:gd name="connsiteX81" fmla="*/ 987239 w 2329380"/>
                <a:gd name="connsiteY81" fmla="*/ 4466841 h 4702660"/>
                <a:gd name="connsiteX82" fmla="*/ 1353065 w 2329380"/>
                <a:gd name="connsiteY82" fmla="*/ 4469607 h 4702660"/>
                <a:gd name="connsiteX83" fmla="*/ 1494809 w 2329380"/>
                <a:gd name="connsiteY83" fmla="*/ 4297807 h 4702660"/>
                <a:gd name="connsiteX84" fmla="*/ 1529956 w 2329380"/>
                <a:gd name="connsiteY84" fmla="*/ 4528544 h 4702660"/>
                <a:gd name="connsiteX85" fmla="*/ 1661891 w 2329380"/>
                <a:gd name="connsiteY85"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31712 w 2329380"/>
                <a:gd name="connsiteY3" fmla="*/ 4253172 h 4702660"/>
                <a:gd name="connsiteX4" fmla="*/ 2041083 w 2329380"/>
                <a:gd name="connsiteY4" fmla="*/ 4230711 h 4702660"/>
                <a:gd name="connsiteX5" fmla="*/ 2039982 w 2329380"/>
                <a:gd name="connsiteY5" fmla="*/ 4568575 h 4702660"/>
                <a:gd name="connsiteX6" fmla="*/ 2196031 w 2329380"/>
                <a:gd name="connsiteY6" fmla="*/ 4633914 h 4702660"/>
                <a:gd name="connsiteX7" fmla="*/ 2181743 w 2329380"/>
                <a:gd name="connsiteY7" fmla="*/ 4402933 h 4702660"/>
                <a:gd name="connsiteX8" fmla="*/ 2329378 w 2329380"/>
                <a:gd name="connsiteY8" fmla="*/ 4436271 h 4702660"/>
                <a:gd name="connsiteX9" fmla="*/ 2185082 w 2329380"/>
                <a:gd name="connsiteY9" fmla="*/ 4260646 h 4702660"/>
                <a:gd name="connsiteX10" fmla="*/ 2255559 w 2329380"/>
                <a:gd name="connsiteY10" fmla="*/ 0 h 4702660"/>
                <a:gd name="connsiteX11" fmla="*/ 2039982 w 2329380"/>
                <a:gd name="connsiteY11" fmla="*/ 0 h 4702660"/>
                <a:gd name="connsiteX12" fmla="*/ 2043480 w 2329380"/>
                <a:gd name="connsiteY12" fmla="*/ 3495083 h 4702660"/>
                <a:gd name="connsiteX13" fmla="*/ 2041720 w 2329380"/>
                <a:gd name="connsiteY13" fmla="*/ 4035219 h 4702660"/>
                <a:gd name="connsiteX14" fmla="*/ 2034099 w 2329380"/>
                <a:gd name="connsiteY14" fmla="*/ 4065772 h 4702660"/>
                <a:gd name="connsiteX15" fmla="*/ 1812647 w 2329380"/>
                <a:gd name="connsiteY15" fmla="*/ 4321970 h 4702660"/>
                <a:gd name="connsiteX16" fmla="*/ 1677322 w 2329380"/>
                <a:gd name="connsiteY16" fmla="*/ 4598144 h 4702660"/>
                <a:gd name="connsiteX17" fmla="*/ 1576083 w 2329380"/>
                <a:gd name="connsiteY17" fmla="*/ 4243547 h 4702660"/>
                <a:gd name="connsiteX18" fmla="*/ 1371977 w 2329380"/>
                <a:gd name="connsiteY18" fmla="*/ 4278110 h 4702660"/>
                <a:gd name="connsiteX19" fmla="*/ 1231621 w 2329380"/>
                <a:gd name="connsiteY19" fmla="*/ 4445796 h 4702660"/>
                <a:gd name="connsiteX20" fmla="*/ 1050645 w 2329380"/>
                <a:gd name="connsiteY20" fmla="*/ 4364833 h 4702660"/>
                <a:gd name="connsiteX21" fmla="*/ 1186379 w 2329380"/>
                <a:gd name="connsiteY21" fmla="*/ 4219577 h 4702660"/>
                <a:gd name="connsiteX22" fmla="*/ 1375246 w 2329380"/>
                <a:gd name="connsiteY22" fmla="*/ 3912488 h 4702660"/>
                <a:gd name="connsiteX23" fmla="*/ 1472128 w 2329380"/>
                <a:gd name="connsiteY23" fmla="*/ 3731421 h 4702660"/>
                <a:gd name="connsiteX24" fmla="*/ 1757945 w 2329380"/>
                <a:gd name="connsiteY24" fmla="*/ 3631029 h 4702660"/>
                <a:gd name="connsiteX25" fmla="*/ 1857002 w 2329380"/>
                <a:gd name="connsiteY25" fmla="*/ 3446112 h 4702660"/>
                <a:gd name="connsiteX26" fmla="*/ 1863844 w 2329380"/>
                <a:gd name="connsiteY26" fmla="*/ 3365518 h 4702660"/>
                <a:gd name="connsiteX27" fmla="*/ 1868842 w 2329380"/>
                <a:gd name="connsiteY27" fmla="*/ 2747703 h 4702660"/>
                <a:gd name="connsiteX28" fmla="*/ 1852425 w 2329380"/>
                <a:gd name="connsiteY28" fmla="*/ 577261 h 4702660"/>
                <a:gd name="connsiteX29" fmla="*/ 1837099 w 2329380"/>
                <a:gd name="connsiteY29" fmla="*/ 548288 h 4702660"/>
                <a:gd name="connsiteX30" fmla="*/ 1839474 w 2329380"/>
                <a:gd name="connsiteY30" fmla="*/ 411363 h 4702660"/>
                <a:gd name="connsiteX31" fmla="*/ 1630520 w 2329380"/>
                <a:gd name="connsiteY31" fmla="*/ 202409 h 4702660"/>
                <a:gd name="connsiteX32" fmla="*/ 1421566 w 2329380"/>
                <a:gd name="connsiteY32" fmla="*/ 411363 h 4702660"/>
                <a:gd name="connsiteX33" fmla="*/ 1421566 w 2329380"/>
                <a:gd name="connsiteY33" fmla="*/ 1283495 h 4702660"/>
                <a:gd name="connsiteX34" fmla="*/ 1410751 w 2329380"/>
                <a:gd name="connsiteY34" fmla="*/ 1310603 h 4702660"/>
                <a:gd name="connsiteX35" fmla="*/ 1399176 w 2329380"/>
                <a:gd name="connsiteY35" fmla="*/ 1326803 h 4702660"/>
                <a:gd name="connsiteX36" fmla="*/ 1390884 w 2329380"/>
                <a:gd name="connsiteY36" fmla="*/ 2822500 h 4702660"/>
                <a:gd name="connsiteX37" fmla="*/ 1198884 w 2329380"/>
                <a:gd name="connsiteY37" fmla="*/ 3129367 h 4702660"/>
                <a:gd name="connsiteX38" fmla="*/ 677057 w 2329380"/>
                <a:gd name="connsiteY38" fmla="*/ 2829002 h 4702660"/>
                <a:gd name="connsiteX39" fmla="*/ 273069 w 2329380"/>
                <a:gd name="connsiteY39" fmla="*/ 2965127 h 4702660"/>
                <a:gd name="connsiteX40" fmla="*/ 253746 w 2329380"/>
                <a:gd name="connsiteY40" fmla="*/ 3254772 h 4702660"/>
                <a:gd name="connsiteX41" fmla="*/ 27171 w 2329380"/>
                <a:gd name="connsiteY41" fmla="*/ 3672110 h 4702660"/>
                <a:gd name="connsiteX42" fmla="*/ 70460 w 2329380"/>
                <a:gd name="connsiteY42" fmla="*/ 3964607 h 4702660"/>
                <a:gd name="connsiteX43" fmla="*/ 299423 w 2329380"/>
                <a:gd name="connsiteY43" fmla="*/ 4155141 h 4702660"/>
                <a:gd name="connsiteX44" fmla="*/ 275040 w 2329380"/>
                <a:gd name="connsiteY44" fmla="*/ 4464460 h 4702660"/>
                <a:gd name="connsiteX45" fmla="*/ 435550 w 2329380"/>
                <a:gd name="connsiteY45" fmla="*/ 4633778 h 4702660"/>
                <a:gd name="connsiteX46" fmla="*/ 764890 w 2329380"/>
                <a:gd name="connsiteY46" fmla="*/ 4260524 h 4702660"/>
                <a:gd name="connsiteX47" fmla="*/ 783179 w 2329380"/>
                <a:gd name="connsiteY47" fmla="*/ 3720582 h 4702660"/>
                <a:gd name="connsiteX48" fmla="*/ 1258013 w 2329380"/>
                <a:gd name="connsiteY48" fmla="*/ 3761143 h 4702660"/>
                <a:gd name="connsiteX49" fmla="*/ 1275384 w 2329380"/>
                <a:gd name="connsiteY49" fmla="*/ 3678008 h 4702660"/>
                <a:gd name="connsiteX50" fmla="*/ 1135547 w 2329380"/>
                <a:gd name="connsiteY50" fmla="*/ 3483737 h 4702660"/>
                <a:gd name="connsiteX51" fmla="*/ 821293 w 2329380"/>
                <a:gd name="connsiteY51" fmla="*/ 3627155 h 4702660"/>
                <a:gd name="connsiteX52" fmla="*/ 618822 w 2329380"/>
                <a:gd name="connsiteY52" fmla="*/ 3717846 h 4702660"/>
                <a:gd name="connsiteX53" fmla="*/ 612495 w 2329380"/>
                <a:gd name="connsiteY53" fmla="*/ 4027881 h 4702660"/>
                <a:gd name="connsiteX54" fmla="*/ 648313 w 2329380"/>
                <a:gd name="connsiteY54" fmla="*/ 4400046 h 4702660"/>
                <a:gd name="connsiteX55" fmla="*/ 424787 w 2329380"/>
                <a:gd name="connsiteY55" fmla="*/ 4534060 h 4702660"/>
                <a:gd name="connsiteX56" fmla="*/ 397366 w 2329380"/>
                <a:gd name="connsiteY56" fmla="*/ 4181844 h 4702660"/>
                <a:gd name="connsiteX57" fmla="*/ 281368 w 2329380"/>
                <a:gd name="connsiteY57" fmla="*/ 3987808 h 4702660"/>
                <a:gd name="connsiteX58" fmla="*/ 108423 w 2329380"/>
                <a:gd name="connsiteY58" fmla="*/ 3831735 h 4702660"/>
                <a:gd name="connsiteX59" fmla="*/ 298241 w 2329380"/>
                <a:gd name="connsiteY59" fmla="*/ 3521700 h 4702660"/>
                <a:gd name="connsiteX60" fmla="*/ 490167 w 2329380"/>
                <a:gd name="connsiteY60" fmla="*/ 2924829 h 4702660"/>
                <a:gd name="connsiteX61" fmla="*/ 945727 w 2329380"/>
                <a:gd name="connsiteY61" fmla="*/ 3083011 h 4702660"/>
                <a:gd name="connsiteX62" fmla="*/ 1169291 w 2329380"/>
                <a:gd name="connsiteY62" fmla="*/ 3226427 h 4702660"/>
                <a:gd name="connsiteX63" fmla="*/ 1346061 w 2329380"/>
                <a:gd name="connsiteY63" fmla="*/ 3214428 h 4702660"/>
                <a:gd name="connsiteX64" fmla="*/ 1449158 w 2329380"/>
                <a:gd name="connsiteY64" fmla="*/ 3010073 h 4702660"/>
                <a:gd name="connsiteX65" fmla="*/ 1486621 w 2329380"/>
                <a:gd name="connsiteY65" fmla="*/ 1332603 h 4702660"/>
                <a:gd name="connsiteX66" fmla="*/ 1470554 w 2329380"/>
                <a:gd name="connsiteY66" fmla="*/ 1317109 h 4702660"/>
                <a:gd name="connsiteX67" fmla="*/ 1463589 w 2329380"/>
                <a:gd name="connsiteY67" fmla="*/ 1283495 h 4702660"/>
                <a:gd name="connsiteX68" fmla="*/ 1463589 w 2329380"/>
                <a:gd name="connsiteY68" fmla="*/ 411363 h 4702660"/>
                <a:gd name="connsiteX69" fmla="*/ 1630520 w 2329380"/>
                <a:gd name="connsiteY69" fmla="*/ 244432 h 4702660"/>
                <a:gd name="connsiteX70" fmla="*/ 1797451 w 2329380"/>
                <a:gd name="connsiteY70" fmla="*/ 411363 h 4702660"/>
                <a:gd name="connsiteX71" fmla="*/ 1796711 w 2329380"/>
                <a:gd name="connsiteY71" fmla="*/ 544842 h 4702660"/>
                <a:gd name="connsiteX72" fmla="*/ 1779325 w 2329380"/>
                <a:gd name="connsiteY72" fmla="*/ 578388 h 4702660"/>
                <a:gd name="connsiteX73" fmla="*/ 1787911 w 2329380"/>
                <a:gd name="connsiteY73" fmla="*/ 977629 h 4702660"/>
                <a:gd name="connsiteX74" fmla="*/ 1784622 w 2329380"/>
                <a:gd name="connsiteY74" fmla="*/ 3068769 h 4702660"/>
                <a:gd name="connsiteX75" fmla="*/ 1784283 w 2329380"/>
                <a:gd name="connsiteY75" fmla="*/ 3284369 h 4702660"/>
                <a:gd name="connsiteX76" fmla="*/ 1681942 w 2329380"/>
                <a:gd name="connsiteY76" fmla="*/ 3562217 h 4702660"/>
                <a:gd name="connsiteX77" fmla="*/ 1387491 w 2329380"/>
                <a:gd name="connsiteY77" fmla="*/ 3665004 h 4702660"/>
                <a:gd name="connsiteX78" fmla="*/ 1263394 w 2329380"/>
                <a:gd name="connsiteY78" fmla="*/ 4045136 h 4702660"/>
                <a:gd name="connsiteX79" fmla="*/ 989194 w 2329380"/>
                <a:gd name="connsiteY79" fmla="*/ 4231493 h 4702660"/>
                <a:gd name="connsiteX80" fmla="*/ 987239 w 2329380"/>
                <a:gd name="connsiteY80" fmla="*/ 4466841 h 4702660"/>
                <a:gd name="connsiteX81" fmla="*/ 1353065 w 2329380"/>
                <a:gd name="connsiteY81" fmla="*/ 4469607 h 4702660"/>
                <a:gd name="connsiteX82" fmla="*/ 1494809 w 2329380"/>
                <a:gd name="connsiteY82" fmla="*/ 4297807 h 4702660"/>
                <a:gd name="connsiteX83" fmla="*/ 1529956 w 2329380"/>
                <a:gd name="connsiteY83" fmla="*/ 4528544 h 4702660"/>
                <a:gd name="connsiteX84" fmla="*/ 1661891 w 2329380"/>
                <a:gd name="connsiteY84" fmla="*/ 4702624 h 4702660"/>
                <a:gd name="connsiteX0" fmla="*/ 1661891 w 2329380"/>
                <a:gd name="connsiteY0" fmla="*/ 4702624 h 4702660"/>
                <a:gd name="connsiteX1" fmla="*/ 1857889 w 2329380"/>
                <a:gd name="connsiteY1" fmla="*/ 4641058 h 4702660"/>
                <a:gd name="connsiteX2" fmla="*/ 1895990 w 2329380"/>
                <a:gd name="connsiteY2" fmla="*/ 4364832 h 4702660"/>
                <a:gd name="connsiteX3" fmla="*/ 2041083 w 2329380"/>
                <a:gd name="connsiteY3" fmla="*/ 4230711 h 4702660"/>
                <a:gd name="connsiteX4" fmla="*/ 2039982 w 2329380"/>
                <a:gd name="connsiteY4" fmla="*/ 4568575 h 4702660"/>
                <a:gd name="connsiteX5" fmla="*/ 2196031 w 2329380"/>
                <a:gd name="connsiteY5" fmla="*/ 4633914 h 4702660"/>
                <a:gd name="connsiteX6" fmla="*/ 2181743 w 2329380"/>
                <a:gd name="connsiteY6" fmla="*/ 4402933 h 4702660"/>
                <a:gd name="connsiteX7" fmla="*/ 2329378 w 2329380"/>
                <a:gd name="connsiteY7" fmla="*/ 4436271 h 4702660"/>
                <a:gd name="connsiteX8" fmla="*/ 2185082 w 2329380"/>
                <a:gd name="connsiteY8" fmla="*/ 4260646 h 4702660"/>
                <a:gd name="connsiteX9" fmla="*/ 2255559 w 2329380"/>
                <a:gd name="connsiteY9" fmla="*/ 0 h 4702660"/>
                <a:gd name="connsiteX10" fmla="*/ 2039982 w 2329380"/>
                <a:gd name="connsiteY10" fmla="*/ 0 h 4702660"/>
                <a:gd name="connsiteX11" fmla="*/ 2043480 w 2329380"/>
                <a:gd name="connsiteY11" fmla="*/ 3495083 h 4702660"/>
                <a:gd name="connsiteX12" fmla="*/ 2041720 w 2329380"/>
                <a:gd name="connsiteY12" fmla="*/ 4035219 h 4702660"/>
                <a:gd name="connsiteX13" fmla="*/ 2034099 w 2329380"/>
                <a:gd name="connsiteY13" fmla="*/ 4065772 h 4702660"/>
                <a:gd name="connsiteX14" fmla="*/ 1812647 w 2329380"/>
                <a:gd name="connsiteY14" fmla="*/ 4321970 h 4702660"/>
                <a:gd name="connsiteX15" fmla="*/ 1677322 w 2329380"/>
                <a:gd name="connsiteY15" fmla="*/ 4598144 h 4702660"/>
                <a:gd name="connsiteX16" fmla="*/ 1576083 w 2329380"/>
                <a:gd name="connsiteY16" fmla="*/ 4243547 h 4702660"/>
                <a:gd name="connsiteX17" fmla="*/ 1371977 w 2329380"/>
                <a:gd name="connsiteY17" fmla="*/ 4278110 h 4702660"/>
                <a:gd name="connsiteX18" fmla="*/ 1231621 w 2329380"/>
                <a:gd name="connsiteY18" fmla="*/ 4445796 h 4702660"/>
                <a:gd name="connsiteX19" fmla="*/ 1050645 w 2329380"/>
                <a:gd name="connsiteY19" fmla="*/ 4364833 h 4702660"/>
                <a:gd name="connsiteX20" fmla="*/ 1186379 w 2329380"/>
                <a:gd name="connsiteY20" fmla="*/ 4219577 h 4702660"/>
                <a:gd name="connsiteX21" fmla="*/ 1375246 w 2329380"/>
                <a:gd name="connsiteY21" fmla="*/ 3912488 h 4702660"/>
                <a:gd name="connsiteX22" fmla="*/ 1472128 w 2329380"/>
                <a:gd name="connsiteY22" fmla="*/ 3731421 h 4702660"/>
                <a:gd name="connsiteX23" fmla="*/ 1757945 w 2329380"/>
                <a:gd name="connsiteY23" fmla="*/ 3631029 h 4702660"/>
                <a:gd name="connsiteX24" fmla="*/ 1857002 w 2329380"/>
                <a:gd name="connsiteY24" fmla="*/ 3446112 h 4702660"/>
                <a:gd name="connsiteX25" fmla="*/ 1863844 w 2329380"/>
                <a:gd name="connsiteY25" fmla="*/ 3365518 h 4702660"/>
                <a:gd name="connsiteX26" fmla="*/ 1868842 w 2329380"/>
                <a:gd name="connsiteY26" fmla="*/ 2747703 h 4702660"/>
                <a:gd name="connsiteX27" fmla="*/ 1852425 w 2329380"/>
                <a:gd name="connsiteY27" fmla="*/ 577261 h 4702660"/>
                <a:gd name="connsiteX28" fmla="*/ 1837099 w 2329380"/>
                <a:gd name="connsiteY28" fmla="*/ 548288 h 4702660"/>
                <a:gd name="connsiteX29" fmla="*/ 1839474 w 2329380"/>
                <a:gd name="connsiteY29" fmla="*/ 411363 h 4702660"/>
                <a:gd name="connsiteX30" fmla="*/ 1630520 w 2329380"/>
                <a:gd name="connsiteY30" fmla="*/ 202409 h 4702660"/>
                <a:gd name="connsiteX31" fmla="*/ 1421566 w 2329380"/>
                <a:gd name="connsiteY31" fmla="*/ 411363 h 4702660"/>
                <a:gd name="connsiteX32" fmla="*/ 1421566 w 2329380"/>
                <a:gd name="connsiteY32" fmla="*/ 1283495 h 4702660"/>
                <a:gd name="connsiteX33" fmla="*/ 1410751 w 2329380"/>
                <a:gd name="connsiteY33" fmla="*/ 1310603 h 4702660"/>
                <a:gd name="connsiteX34" fmla="*/ 1399176 w 2329380"/>
                <a:gd name="connsiteY34" fmla="*/ 1326803 h 4702660"/>
                <a:gd name="connsiteX35" fmla="*/ 1390884 w 2329380"/>
                <a:gd name="connsiteY35" fmla="*/ 2822500 h 4702660"/>
                <a:gd name="connsiteX36" fmla="*/ 1198884 w 2329380"/>
                <a:gd name="connsiteY36" fmla="*/ 3129367 h 4702660"/>
                <a:gd name="connsiteX37" fmla="*/ 677057 w 2329380"/>
                <a:gd name="connsiteY37" fmla="*/ 2829002 h 4702660"/>
                <a:gd name="connsiteX38" fmla="*/ 273069 w 2329380"/>
                <a:gd name="connsiteY38" fmla="*/ 2965127 h 4702660"/>
                <a:gd name="connsiteX39" fmla="*/ 253746 w 2329380"/>
                <a:gd name="connsiteY39" fmla="*/ 3254772 h 4702660"/>
                <a:gd name="connsiteX40" fmla="*/ 27171 w 2329380"/>
                <a:gd name="connsiteY40" fmla="*/ 3672110 h 4702660"/>
                <a:gd name="connsiteX41" fmla="*/ 70460 w 2329380"/>
                <a:gd name="connsiteY41" fmla="*/ 3964607 h 4702660"/>
                <a:gd name="connsiteX42" fmla="*/ 299423 w 2329380"/>
                <a:gd name="connsiteY42" fmla="*/ 4155141 h 4702660"/>
                <a:gd name="connsiteX43" fmla="*/ 275040 w 2329380"/>
                <a:gd name="connsiteY43" fmla="*/ 4464460 h 4702660"/>
                <a:gd name="connsiteX44" fmla="*/ 435550 w 2329380"/>
                <a:gd name="connsiteY44" fmla="*/ 4633778 h 4702660"/>
                <a:gd name="connsiteX45" fmla="*/ 764890 w 2329380"/>
                <a:gd name="connsiteY45" fmla="*/ 4260524 h 4702660"/>
                <a:gd name="connsiteX46" fmla="*/ 783179 w 2329380"/>
                <a:gd name="connsiteY46" fmla="*/ 3720582 h 4702660"/>
                <a:gd name="connsiteX47" fmla="*/ 1258013 w 2329380"/>
                <a:gd name="connsiteY47" fmla="*/ 3761143 h 4702660"/>
                <a:gd name="connsiteX48" fmla="*/ 1275384 w 2329380"/>
                <a:gd name="connsiteY48" fmla="*/ 3678008 h 4702660"/>
                <a:gd name="connsiteX49" fmla="*/ 1135547 w 2329380"/>
                <a:gd name="connsiteY49" fmla="*/ 3483737 h 4702660"/>
                <a:gd name="connsiteX50" fmla="*/ 821293 w 2329380"/>
                <a:gd name="connsiteY50" fmla="*/ 3627155 h 4702660"/>
                <a:gd name="connsiteX51" fmla="*/ 618822 w 2329380"/>
                <a:gd name="connsiteY51" fmla="*/ 3717846 h 4702660"/>
                <a:gd name="connsiteX52" fmla="*/ 612495 w 2329380"/>
                <a:gd name="connsiteY52" fmla="*/ 4027881 h 4702660"/>
                <a:gd name="connsiteX53" fmla="*/ 648313 w 2329380"/>
                <a:gd name="connsiteY53" fmla="*/ 4400046 h 4702660"/>
                <a:gd name="connsiteX54" fmla="*/ 424787 w 2329380"/>
                <a:gd name="connsiteY54" fmla="*/ 4534060 h 4702660"/>
                <a:gd name="connsiteX55" fmla="*/ 397366 w 2329380"/>
                <a:gd name="connsiteY55" fmla="*/ 4181844 h 4702660"/>
                <a:gd name="connsiteX56" fmla="*/ 281368 w 2329380"/>
                <a:gd name="connsiteY56" fmla="*/ 3987808 h 4702660"/>
                <a:gd name="connsiteX57" fmla="*/ 108423 w 2329380"/>
                <a:gd name="connsiteY57" fmla="*/ 3831735 h 4702660"/>
                <a:gd name="connsiteX58" fmla="*/ 298241 w 2329380"/>
                <a:gd name="connsiteY58" fmla="*/ 3521700 h 4702660"/>
                <a:gd name="connsiteX59" fmla="*/ 490167 w 2329380"/>
                <a:gd name="connsiteY59" fmla="*/ 2924829 h 4702660"/>
                <a:gd name="connsiteX60" fmla="*/ 945727 w 2329380"/>
                <a:gd name="connsiteY60" fmla="*/ 3083011 h 4702660"/>
                <a:gd name="connsiteX61" fmla="*/ 1169291 w 2329380"/>
                <a:gd name="connsiteY61" fmla="*/ 3226427 h 4702660"/>
                <a:gd name="connsiteX62" fmla="*/ 1346061 w 2329380"/>
                <a:gd name="connsiteY62" fmla="*/ 3214428 h 4702660"/>
                <a:gd name="connsiteX63" fmla="*/ 1449158 w 2329380"/>
                <a:gd name="connsiteY63" fmla="*/ 3010073 h 4702660"/>
                <a:gd name="connsiteX64" fmla="*/ 1486621 w 2329380"/>
                <a:gd name="connsiteY64" fmla="*/ 1332603 h 4702660"/>
                <a:gd name="connsiteX65" fmla="*/ 1470554 w 2329380"/>
                <a:gd name="connsiteY65" fmla="*/ 1317109 h 4702660"/>
                <a:gd name="connsiteX66" fmla="*/ 1463589 w 2329380"/>
                <a:gd name="connsiteY66" fmla="*/ 1283495 h 4702660"/>
                <a:gd name="connsiteX67" fmla="*/ 1463589 w 2329380"/>
                <a:gd name="connsiteY67" fmla="*/ 411363 h 4702660"/>
                <a:gd name="connsiteX68" fmla="*/ 1630520 w 2329380"/>
                <a:gd name="connsiteY68" fmla="*/ 244432 h 4702660"/>
                <a:gd name="connsiteX69" fmla="*/ 1797451 w 2329380"/>
                <a:gd name="connsiteY69" fmla="*/ 411363 h 4702660"/>
                <a:gd name="connsiteX70" fmla="*/ 1796711 w 2329380"/>
                <a:gd name="connsiteY70" fmla="*/ 544842 h 4702660"/>
                <a:gd name="connsiteX71" fmla="*/ 1779325 w 2329380"/>
                <a:gd name="connsiteY71" fmla="*/ 578388 h 4702660"/>
                <a:gd name="connsiteX72" fmla="*/ 1787911 w 2329380"/>
                <a:gd name="connsiteY72" fmla="*/ 977629 h 4702660"/>
                <a:gd name="connsiteX73" fmla="*/ 1784622 w 2329380"/>
                <a:gd name="connsiteY73" fmla="*/ 3068769 h 4702660"/>
                <a:gd name="connsiteX74" fmla="*/ 1784283 w 2329380"/>
                <a:gd name="connsiteY74" fmla="*/ 3284369 h 4702660"/>
                <a:gd name="connsiteX75" fmla="*/ 1681942 w 2329380"/>
                <a:gd name="connsiteY75" fmla="*/ 3562217 h 4702660"/>
                <a:gd name="connsiteX76" fmla="*/ 1387491 w 2329380"/>
                <a:gd name="connsiteY76" fmla="*/ 3665004 h 4702660"/>
                <a:gd name="connsiteX77" fmla="*/ 1263394 w 2329380"/>
                <a:gd name="connsiteY77" fmla="*/ 4045136 h 4702660"/>
                <a:gd name="connsiteX78" fmla="*/ 989194 w 2329380"/>
                <a:gd name="connsiteY78" fmla="*/ 4231493 h 4702660"/>
                <a:gd name="connsiteX79" fmla="*/ 987239 w 2329380"/>
                <a:gd name="connsiteY79" fmla="*/ 4466841 h 4702660"/>
                <a:gd name="connsiteX80" fmla="*/ 1353065 w 2329380"/>
                <a:gd name="connsiteY80" fmla="*/ 4469607 h 4702660"/>
                <a:gd name="connsiteX81" fmla="*/ 1494809 w 2329380"/>
                <a:gd name="connsiteY81" fmla="*/ 4297807 h 4702660"/>
                <a:gd name="connsiteX82" fmla="*/ 1529956 w 2329380"/>
                <a:gd name="connsiteY82" fmla="*/ 4528544 h 4702660"/>
                <a:gd name="connsiteX83" fmla="*/ 1661891 w 2329380"/>
                <a:gd name="connsiteY83" fmla="*/ 4702624 h 4702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329380" h="4702660">
                  <a:moveTo>
                    <a:pt x="1661891" y="4702624"/>
                  </a:moveTo>
                  <a:cubicBezTo>
                    <a:pt x="1710593" y="4700739"/>
                    <a:pt x="1820857" y="4694578"/>
                    <a:pt x="1857889" y="4641058"/>
                  </a:cubicBezTo>
                  <a:cubicBezTo>
                    <a:pt x="1904446" y="4587537"/>
                    <a:pt x="1858288" y="4406858"/>
                    <a:pt x="1895990" y="4364832"/>
                  </a:cubicBezTo>
                  <a:cubicBezTo>
                    <a:pt x="1926522" y="4296441"/>
                    <a:pt x="2017084" y="4196754"/>
                    <a:pt x="2041083" y="4230711"/>
                  </a:cubicBezTo>
                  <a:lnTo>
                    <a:pt x="2039982" y="4568575"/>
                  </a:lnTo>
                  <a:cubicBezTo>
                    <a:pt x="2038023" y="4685605"/>
                    <a:pt x="2112266" y="4574033"/>
                    <a:pt x="2196031" y="4633914"/>
                  </a:cubicBezTo>
                  <a:lnTo>
                    <a:pt x="2181743" y="4402933"/>
                  </a:lnTo>
                  <a:cubicBezTo>
                    <a:pt x="2202778" y="4366819"/>
                    <a:pt x="2290722" y="4513960"/>
                    <a:pt x="2329378" y="4436271"/>
                  </a:cubicBezTo>
                  <a:cubicBezTo>
                    <a:pt x="2329936" y="4415732"/>
                    <a:pt x="2227150" y="4327718"/>
                    <a:pt x="2185082" y="4260646"/>
                  </a:cubicBezTo>
                  <a:lnTo>
                    <a:pt x="2255559" y="0"/>
                  </a:lnTo>
                  <a:lnTo>
                    <a:pt x="2039982" y="0"/>
                  </a:lnTo>
                  <a:cubicBezTo>
                    <a:pt x="2058638" y="1306476"/>
                    <a:pt x="2049310" y="2416907"/>
                    <a:pt x="2043480" y="3495083"/>
                  </a:cubicBezTo>
                  <a:cubicBezTo>
                    <a:pt x="2042893" y="3675128"/>
                    <a:pt x="2042307" y="3855174"/>
                    <a:pt x="2041720" y="4035219"/>
                  </a:cubicBezTo>
                  <a:lnTo>
                    <a:pt x="2034099" y="4065772"/>
                  </a:lnTo>
                  <a:cubicBezTo>
                    <a:pt x="2008303" y="4083985"/>
                    <a:pt x="1894731" y="4241179"/>
                    <a:pt x="1812647" y="4321970"/>
                  </a:cubicBezTo>
                  <a:cubicBezTo>
                    <a:pt x="1751994" y="4409905"/>
                    <a:pt x="1872326" y="4631454"/>
                    <a:pt x="1677322" y="4598144"/>
                  </a:cubicBezTo>
                  <a:cubicBezTo>
                    <a:pt x="1583467" y="4535925"/>
                    <a:pt x="1664537" y="4325979"/>
                    <a:pt x="1576083" y="4243547"/>
                  </a:cubicBezTo>
                  <a:cubicBezTo>
                    <a:pt x="1431440" y="4162325"/>
                    <a:pt x="1428366" y="4227935"/>
                    <a:pt x="1371977" y="4278110"/>
                  </a:cubicBezTo>
                  <a:cubicBezTo>
                    <a:pt x="1339968" y="4308247"/>
                    <a:pt x="1338233" y="4399576"/>
                    <a:pt x="1231621" y="4445796"/>
                  </a:cubicBezTo>
                  <a:cubicBezTo>
                    <a:pt x="1182431" y="4470568"/>
                    <a:pt x="1046948" y="4446971"/>
                    <a:pt x="1050645" y="4364833"/>
                  </a:cubicBezTo>
                  <a:cubicBezTo>
                    <a:pt x="1039137" y="4318796"/>
                    <a:pt x="1108864" y="4241787"/>
                    <a:pt x="1186379" y="4219577"/>
                  </a:cubicBezTo>
                  <a:cubicBezTo>
                    <a:pt x="1335332" y="4147361"/>
                    <a:pt x="1397460" y="4097893"/>
                    <a:pt x="1375246" y="3912488"/>
                  </a:cubicBezTo>
                  <a:cubicBezTo>
                    <a:pt x="1368500" y="3820809"/>
                    <a:pt x="1418266" y="3774361"/>
                    <a:pt x="1472128" y="3731421"/>
                  </a:cubicBezTo>
                  <a:cubicBezTo>
                    <a:pt x="1564090" y="3695624"/>
                    <a:pt x="1684672" y="3677390"/>
                    <a:pt x="1757945" y="3631029"/>
                  </a:cubicBezTo>
                  <a:cubicBezTo>
                    <a:pt x="1851242" y="3545555"/>
                    <a:pt x="1838016" y="3509614"/>
                    <a:pt x="1857002" y="3446112"/>
                  </a:cubicBezTo>
                  <a:lnTo>
                    <a:pt x="1863844" y="3365518"/>
                  </a:lnTo>
                  <a:lnTo>
                    <a:pt x="1868842" y="2747703"/>
                  </a:lnTo>
                  <a:cubicBezTo>
                    <a:pt x="1874494" y="2087480"/>
                    <a:pt x="1872947" y="1433533"/>
                    <a:pt x="1852425" y="577261"/>
                  </a:cubicBezTo>
                  <a:lnTo>
                    <a:pt x="1837099" y="548288"/>
                  </a:lnTo>
                  <a:cubicBezTo>
                    <a:pt x="1837891" y="502646"/>
                    <a:pt x="1838682" y="457005"/>
                    <a:pt x="1839474" y="411363"/>
                  </a:cubicBezTo>
                  <a:cubicBezTo>
                    <a:pt x="1839474" y="295961"/>
                    <a:pt x="1745922" y="202409"/>
                    <a:pt x="1630520" y="202409"/>
                  </a:cubicBezTo>
                  <a:cubicBezTo>
                    <a:pt x="1515118" y="202409"/>
                    <a:pt x="1421566" y="295961"/>
                    <a:pt x="1421566" y="411363"/>
                  </a:cubicBezTo>
                  <a:lnTo>
                    <a:pt x="1421566" y="1283495"/>
                  </a:lnTo>
                  <a:lnTo>
                    <a:pt x="1410751" y="1310603"/>
                  </a:lnTo>
                  <a:lnTo>
                    <a:pt x="1399176" y="1326803"/>
                  </a:lnTo>
                  <a:cubicBezTo>
                    <a:pt x="1386735" y="1581980"/>
                    <a:pt x="1411976" y="2330873"/>
                    <a:pt x="1390884" y="2822500"/>
                  </a:cubicBezTo>
                  <a:cubicBezTo>
                    <a:pt x="1377497" y="3035366"/>
                    <a:pt x="1317855" y="3128283"/>
                    <a:pt x="1198884" y="3129367"/>
                  </a:cubicBezTo>
                  <a:cubicBezTo>
                    <a:pt x="1079913" y="3130450"/>
                    <a:pt x="881951" y="2860551"/>
                    <a:pt x="677057" y="2829002"/>
                  </a:cubicBezTo>
                  <a:cubicBezTo>
                    <a:pt x="394126" y="2770034"/>
                    <a:pt x="314052" y="2910969"/>
                    <a:pt x="273069" y="2965127"/>
                  </a:cubicBezTo>
                  <a:cubicBezTo>
                    <a:pt x="232087" y="3019284"/>
                    <a:pt x="234410" y="3128425"/>
                    <a:pt x="253746" y="3254772"/>
                  </a:cubicBezTo>
                  <a:cubicBezTo>
                    <a:pt x="302609" y="3480245"/>
                    <a:pt x="141226" y="3522736"/>
                    <a:pt x="27171" y="3672110"/>
                  </a:cubicBezTo>
                  <a:cubicBezTo>
                    <a:pt x="-21852" y="3795153"/>
                    <a:pt x="-2833" y="3862440"/>
                    <a:pt x="70460" y="3964607"/>
                  </a:cubicBezTo>
                  <a:cubicBezTo>
                    <a:pt x="126880" y="4035906"/>
                    <a:pt x="265327" y="4071832"/>
                    <a:pt x="299423" y="4155141"/>
                  </a:cubicBezTo>
                  <a:cubicBezTo>
                    <a:pt x="333520" y="4238450"/>
                    <a:pt x="252352" y="4384687"/>
                    <a:pt x="275040" y="4464460"/>
                  </a:cubicBezTo>
                  <a:cubicBezTo>
                    <a:pt x="297728" y="4544232"/>
                    <a:pt x="346527" y="4625235"/>
                    <a:pt x="435550" y="4633778"/>
                  </a:cubicBezTo>
                  <a:cubicBezTo>
                    <a:pt x="558319" y="4633885"/>
                    <a:pt x="754670" y="4565199"/>
                    <a:pt x="764890" y="4260524"/>
                  </a:cubicBezTo>
                  <a:cubicBezTo>
                    <a:pt x="739255" y="4004359"/>
                    <a:pt x="559684" y="3714529"/>
                    <a:pt x="783179" y="3720582"/>
                  </a:cubicBezTo>
                  <a:cubicBezTo>
                    <a:pt x="952672" y="4128173"/>
                    <a:pt x="1311400" y="3866745"/>
                    <a:pt x="1258013" y="3761143"/>
                  </a:cubicBezTo>
                  <a:lnTo>
                    <a:pt x="1275384" y="3678008"/>
                  </a:lnTo>
                  <a:cubicBezTo>
                    <a:pt x="1279579" y="3647021"/>
                    <a:pt x="1339252" y="3580923"/>
                    <a:pt x="1135547" y="3483737"/>
                  </a:cubicBezTo>
                  <a:cubicBezTo>
                    <a:pt x="980774" y="3433079"/>
                    <a:pt x="885461" y="3507096"/>
                    <a:pt x="821293" y="3627155"/>
                  </a:cubicBezTo>
                  <a:cubicBezTo>
                    <a:pt x="765403" y="3620125"/>
                    <a:pt x="691776" y="3644890"/>
                    <a:pt x="618822" y="3717846"/>
                  </a:cubicBezTo>
                  <a:cubicBezTo>
                    <a:pt x="539077" y="3818098"/>
                    <a:pt x="569254" y="3874328"/>
                    <a:pt x="612495" y="4027881"/>
                  </a:cubicBezTo>
                  <a:cubicBezTo>
                    <a:pt x="656994" y="4165514"/>
                    <a:pt x="679598" y="4315683"/>
                    <a:pt x="648313" y="4400046"/>
                  </a:cubicBezTo>
                  <a:cubicBezTo>
                    <a:pt x="617028" y="4484409"/>
                    <a:pt x="454645" y="4568586"/>
                    <a:pt x="424787" y="4534060"/>
                  </a:cubicBezTo>
                  <a:cubicBezTo>
                    <a:pt x="330931" y="4471841"/>
                    <a:pt x="402477" y="4380959"/>
                    <a:pt x="397366" y="4181844"/>
                  </a:cubicBezTo>
                  <a:cubicBezTo>
                    <a:pt x="374167" y="4057759"/>
                    <a:pt x="325850" y="4030502"/>
                    <a:pt x="281368" y="3987808"/>
                  </a:cubicBezTo>
                  <a:cubicBezTo>
                    <a:pt x="232156" y="3949844"/>
                    <a:pt x="137789" y="3905360"/>
                    <a:pt x="108423" y="3831735"/>
                  </a:cubicBezTo>
                  <a:cubicBezTo>
                    <a:pt x="77842" y="3690076"/>
                    <a:pt x="245352" y="3588648"/>
                    <a:pt x="298241" y="3521700"/>
                  </a:cubicBezTo>
                  <a:cubicBezTo>
                    <a:pt x="448688" y="3402888"/>
                    <a:pt x="199817" y="2969821"/>
                    <a:pt x="490167" y="2924829"/>
                  </a:cubicBezTo>
                  <a:cubicBezTo>
                    <a:pt x="652917" y="2898113"/>
                    <a:pt x="793873" y="2991616"/>
                    <a:pt x="945727" y="3083011"/>
                  </a:cubicBezTo>
                  <a:cubicBezTo>
                    <a:pt x="1008296" y="3126948"/>
                    <a:pt x="1099692" y="3199361"/>
                    <a:pt x="1169291" y="3226427"/>
                  </a:cubicBezTo>
                  <a:cubicBezTo>
                    <a:pt x="1237241" y="3258455"/>
                    <a:pt x="1299417" y="3250487"/>
                    <a:pt x="1346061" y="3214428"/>
                  </a:cubicBezTo>
                  <a:cubicBezTo>
                    <a:pt x="1392706" y="3178369"/>
                    <a:pt x="1447823" y="3071491"/>
                    <a:pt x="1449158" y="3010073"/>
                  </a:cubicBezTo>
                  <a:cubicBezTo>
                    <a:pt x="1460216" y="2714823"/>
                    <a:pt x="1478453" y="1628571"/>
                    <a:pt x="1486621" y="1332603"/>
                  </a:cubicBezTo>
                  <a:lnTo>
                    <a:pt x="1470554" y="1317109"/>
                  </a:lnTo>
                  <a:cubicBezTo>
                    <a:pt x="1466715" y="1308924"/>
                    <a:pt x="1468677" y="1304851"/>
                    <a:pt x="1463589" y="1283495"/>
                  </a:cubicBezTo>
                  <a:lnTo>
                    <a:pt x="1463589" y="411363"/>
                  </a:lnTo>
                  <a:cubicBezTo>
                    <a:pt x="1463589" y="319170"/>
                    <a:pt x="1538327" y="244432"/>
                    <a:pt x="1630520" y="244432"/>
                  </a:cubicBezTo>
                  <a:cubicBezTo>
                    <a:pt x="1722713" y="244432"/>
                    <a:pt x="1797451" y="319170"/>
                    <a:pt x="1797451" y="411363"/>
                  </a:cubicBezTo>
                  <a:cubicBezTo>
                    <a:pt x="1797204" y="455856"/>
                    <a:pt x="1796958" y="500349"/>
                    <a:pt x="1796711" y="544842"/>
                  </a:cubicBezTo>
                  <a:lnTo>
                    <a:pt x="1779325" y="578388"/>
                  </a:lnTo>
                  <a:lnTo>
                    <a:pt x="1787911" y="977629"/>
                  </a:lnTo>
                  <a:cubicBezTo>
                    <a:pt x="1793392" y="1775618"/>
                    <a:pt x="1786658" y="2386143"/>
                    <a:pt x="1784622" y="3068769"/>
                  </a:cubicBezTo>
                  <a:lnTo>
                    <a:pt x="1784283" y="3284369"/>
                  </a:lnTo>
                  <a:cubicBezTo>
                    <a:pt x="1772262" y="3446945"/>
                    <a:pt x="1771287" y="3495376"/>
                    <a:pt x="1681942" y="3562217"/>
                  </a:cubicBezTo>
                  <a:cubicBezTo>
                    <a:pt x="1553793" y="3636599"/>
                    <a:pt x="1457050" y="3622752"/>
                    <a:pt x="1387491" y="3665004"/>
                  </a:cubicBezTo>
                  <a:cubicBezTo>
                    <a:pt x="1325078" y="3704873"/>
                    <a:pt x="1263108" y="3778296"/>
                    <a:pt x="1263394" y="4045136"/>
                  </a:cubicBezTo>
                  <a:cubicBezTo>
                    <a:pt x="1226532" y="4156310"/>
                    <a:pt x="1103249" y="4082119"/>
                    <a:pt x="989194" y="4231493"/>
                  </a:cubicBezTo>
                  <a:cubicBezTo>
                    <a:pt x="934450" y="4346091"/>
                    <a:pt x="924991" y="4346264"/>
                    <a:pt x="987239" y="4466841"/>
                  </a:cubicBezTo>
                  <a:cubicBezTo>
                    <a:pt x="1010577" y="4546214"/>
                    <a:pt x="1188698" y="4589459"/>
                    <a:pt x="1353065" y="4469607"/>
                  </a:cubicBezTo>
                  <a:cubicBezTo>
                    <a:pt x="1424562" y="4352139"/>
                    <a:pt x="1436752" y="4278459"/>
                    <a:pt x="1494809" y="4297807"/>
                  </a:cubicBezTo>
                  <a:cubicBezTo>
                    <a:pt x="1552866" y="4317154"/>
                    <a:pt x="1521555" y="4432103"/>
                    <a:pt x="1529956" y="4528544"/>
                  </a:cubicBezTo>
                  <a:cubicBezTo>
                    <a:pt x="1533594" y="4632129"/>
                    <a:pt x="1613188" y="4704510"/>
                    <a:pt x="1661891" y="4702624"/>
                  </a:cubicBezTo>
                  <a:close/>
                </a:path>
              </a:pathLst>
            </a:custGeom>
            <a:solidFill>
              <a:srgbClr val="FF9E1B">
                <a:lumMod val="40000"/>
                <a:lumOff val="60000"/>
                <a:alpha val="50000"/>
              </a:srgbClr>
            </a:solidFill>
            <a:ln w="3175" cap="flat" cmpd="sng" algn="ctr">
              <a:solidFill>
                <a:schemeClr val="bg2">
                  <a:lumMod val="75000"/>
                </a:schemeClr>
              </a:solidFill>
              <a:prstDash val="soli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grpSp>
          <p:nvGrpSpPr>
            <p:cNvPr id="149" name="Group 148">
              <a:extLst>
                <a:ext uri="{FF2B5EF4-FFF2-40B4-BE49-F238E27FC236}">
                  <a16:creationId xmlns:a16="http://schemas.microsoft.com/office/drawing/2014/main" id="{43A17610-C803-E7E9-936B-9008620FEA3F}"/>
                </a:ext>
              </a:extLst>
            </p:cNvPr>
            <p:cNvGrpSpPr/>
            <p:nvPr/>
          </p:nvGrpSpPr>
          <p:grpSpPr>
            <a:xfrm>
              <a:off x="4987533" y="1293378"/>
              <a:ext cx="5253421" cy="2137979"/>
              <a:chOff x="4987533" y="1293378"/>
              <a:chExt cx="5253421" cy="2137979"/>
            </a:xfrm>
          </p:grpSpPr>
          <p:pic>
            <p:nvPicPr>
              <p:cNvPr id="175" name="Picture 174">
                <a:extLst>
                  <a:ext uri="{FF2B5EF4-FFF2-40B4-BE49-F238E27FC236}">
                    <a16:creationId xmlns:a16="http://schemas.microsoft.com/office/drawing/2014/main" id="{5A7C64F4-134C-8D39-F5C8-C0428E3750A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987533" y="1293378"/>
                <a:ext cx="4835197" cy="2137979"/>
              </a:xfrm>
              <a:prstGeom prst="rect">
                <a:avLst/>
              </a:prstGeom>
            </p:spPr>
          </p:pic>
          <p:sp>
            <p:nvSpPr>
              <p:cNvPr id="176" name="TextBox 175">
                <a:extLst>
                  <a:ext uri="{FF2B5EF4-FFF2-40B4-BE49-F238E27FC236}">
                    <a16:creationId xmlns:a16="http://schemas.microsoft.com/office/drawing/2014/main" id="{124EDE55-E410-6FDF-576C-D04984C89085}"/>
                  </a:ext>
                </a:extLst>
              </p:cNvPr>
              <p:cNvSpPr txBox="1"/>
              <p:nvPr/>
            </p:nvSpPr>
            <p:spPr>
              <a:xfrm>
                <a:off x="7866908" y="2826927"/>
                <a:ext cx="2374046" cy="5562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a:ea typeface="+mn-ea"/>
                    <a:cs typeface="+mn-cs"/>
                  </a:rPr>
                  <a:t>Glomerulus</a:t>
                </a:r>
              </a:p>
            </p:txBody>
          </p:sp>
        </p:grpSp>
        <p:grpSp>
          <p:nvGrpSpPr>
            <p:cNvPr id="153" name="Group 152">
              <a:extLst>
                <a:ext uri="{FF2B5EF4-FFF2-40B4-BE49-F238E27FC236}">
                  <a16:creationId xmlns:a16="http://schemas.microsoft.com/office/drawing/2014/main" id="{3DC5F6B9-6889-B147-A63F-56CD50408907}"/>
                </a:ext>
              </a:extLst>
            </p:cNvPr>
            <p:cNvGrpSpPr/>
            <p:nvPr/>
          </p:nvGrpSpPr>
          <p:grpSpPr>
            <a:xfrm>
              <a:off x="8722900" y="1417914"/>
              <a:ext cx="435845" cy="215599"/>
              <a:chOff x="9234793" y="491009"/>
              <a:chExt cx="456895" cy="233576"/>
            </a:xfrm>
          </p:grpSpPr>
          <p:cxnSp>
            <p:nvCxnSpPr>
              <p:cNvPr id="173" name="Straight Arrow Connector 172">
                <a:extLst>
                  <a:ext uri="{FF2B5EF4-FFF2-40B4-BE49-F238E27FC236}">
                    <a16:creationId xmlns:a16="http://schemas.microsoft.com/office/drawing/2014/main" id="{2F0B4B87-2D1B-6DB2-820A-FC59CC543894}"/>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74" name="Straight Connector 173">
                <a:extLst>
                  <a:ext uri="{FF2B5EF4-FFF2-40B4-BE49-F238E27FC236}">
                    <a16:creationId xmlns:a16="http://schemas.microsoft.com/office/drawing/2014/main" id="{6B6E526B-B81F-1824-389C-292A14347DE3}"/>
                  </a:ext>
                </a:extLst>
              </p:cNvPr>
              <p:cNvCxnSpPr>
                <a:cxnSpLocks/>
              </p:cNvCxnSpPr>
              <p:nvPr/>
            </p:nvCxnSpPr>
            <p:spPr>
              <a:xfrm>
                <a:off x="9465469" y="491009"/>
                <a:ext cx="226219" cy="0"/>
              </a:xfrm>
              <a:prstGeom prst="line">
                <a:avLst/>
              </a:prstGeom>
              <a:noFill/>
              <a:ln w="9525" cap="flat" cmpd="sng" algn="ctr">
                <a:solidFill>
                  <a:srgbClr val="262626"/>
                </a:solidFill>
                <a:prstDash val="solid"/>
                <a:miter lim="800000"/>
              </a:ln>
              <a:effectLst/>
            </p:spPr>
          </p:cxnSp>
        </p:grpSp>
        <p:sp>
          <p:nvSpPr>
            <p:cNvPr id="158" name="TextBox 157">
              <a:extLst>
                <a:ext uri="{FF2B5EF4-FFF2-40B4-BE49-F238E27FC236}">
                  <a16:creationId xmlns:a16="http://schemas.microsoft.com/office/drawing/2014/main" id="{52A1F2AA-16C3-7121-0799-D67FF399ABE1}"/>
                </a:ext>
              </a:extLst>
            </p:cNvPr>
            <p:cNvSpPr txBox="1"/>
            <p:nvPr/>
          </p:nvSpPr>
          <p:spPr>
            <a:xfrm>
              <a:off x="9122060" y="1161758"/>
              <a:ext cx="1852845" cy="556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Proteinuria</a:t>
              </a:r>
            </a:p>
          </p:txBody>
        </p:sp>
        <p:grpSp>
          <p:nvGrpSpPr>
            <p:cNvPr id="162" name="Group 161">
              <a:extLst>
                <a:ext uri="{FF2B5EF4-FFF2-40B4-BE49-F238E27FC236}">
                  <a16:creationId xmlns:a16="http://schemas.microsoft.com/office/drawing/2014/main" id="{EF41EBC1-175E-27DB-4BCB-DCF348535342}"/>
                </a:ext>
              </a:extLst>
            </p:cNvPr>
            <p:cNvGrpSpPr/>
            <p:nvPr/>
          </p:nvGrpSpPr>
          <p:grpSpPr>
            <a:xfrm flipV="1">
              <a:off x="9281702" y="2327995"/>
              <a:ext cx="467387" cy="181929"/>
              <a:chOff x="9234793" y="491009"/>
              <a:chExt cx="456897" cy="233576"/>
            </a:xfrm>
          </p:grpSpPr>
          <p:cxnSp>
            <p:nvCxnSpPr>
              <p:cNvPr id="170" name="Straight Arrow Connector 169">
                <a:extLst>
                  <a:ext uri="{FF2B5EF4-FFF2-40B4-BE49-F238E27FC236}">
                    <a16:creationId xmlns:a16="http://schemas.microsoft.com/office/drawing/2014/main" id="{83673E2C-7AA5-C4F8-0820-AFFA7ADEC25D}"/>
                  </a:ext>
                </a:extLst>
              </p:cNvPr>
              <p:cNvCxnSpPr>
                <a:cxnSpLocks/>
              </p:cNvCxnSpPr>
              <p:nvPr/>
            </p:nvCxnSpPr>
            <p:spPr>
              <a:xfrm flipH="1">
                <a:off x="9234793" y="491009"/>
                <a:ext cx="232291" cy="233576"/>
              </a:xfrm>
              <a:prstGeom prst="straightConnector1">
                <a:avLst/>
              </a:prstGeom>
              <a:noFill/>
              <a:ln w="9525" cap="flat" cmpd="sng" algn="ctr">
                <a:solidFill>
                  <a:srgbClr val="262626"/>
                </a:solidFill>
                <a:prstDash val="solid"/>
                <a:miter lim="800000"/>
                <a:headEnd type="none"/>
                <a:tailEnd type="oval"/>
              </a:ln>
              <a:effectLst/>
            </p:spPr>
          </p:cxnSp>
          <p:cxnSp>
            <p:nvCxnSpPr>
              <p:cNvPr id="171" name="Straight Connector 170">
                <a:extLst>
                  <a:ext uri="{FF2B5EF4-FFF2-40B4-BE49-F238E27FC236}">
                    <a16:creationId xmlns:a16="http://schemas.microsoft.com/office/drawing/2014/main" id="{7C817686-404F-198F-DC73-C810A118B1E9}"/>
                  </a:ext>
                </a:extLst>
              </p:cNvPr>
              <p:cNvCxnSpPr>
                <a:cxnSpLocks/>
              </p:cNvCxnSpPr>
              <p:nvPr/>
            </p:nvCxnSpPr>
            <p:spPr>
              <a:xfrm>
                <a:off x="9465471" y="491009"/>
                <a:ext cx="226219" cy="0"/>
              </a:xfrm>
              <a:prstGeom prst="line">
                <a:avLst/>
              </a:prstGeom>
              <a:noFill/>
              <a:ln w="9525" cap="flat" cmpd="sng" algn="ctr">
                <a:solidFill>
                  <a:srgbClr val="262626"/>
                </a:solidFill>
                <a:prstDash val="solid"/>
                <a:miter lim="800000"/>
              </a:ln>
              <a:effectLst/>
            </p:spPr>
          </p:cxnSp>
        </p:grpSp>
        <p:sp>
          <p:nvSpPr>
            <p:cNvPr id="167" name="Oval 166">
              <a:extLst>
                <a:ext uri="{FF2B5EF4-FFF2-40B4-BE49-F238E27FC236}">
                  <a16:creationId xmlns:a16="http://schemas.microsoft.com/office/drawing/2014/main" id="{CD8C52F9-FD7C-B9B5-77F6-295E0C2AAB5C}"/>
                </a:ext>
              </a:extLst>
            </p:cNvPr>
            <p:cNvSpPr/>
            <p:nvPr/>
          </p:nvSpPr>
          <p:spPr>
            <a:xfrm>
              <a:off x="2876858" y="1860913"/>
              <a:ext cx="314670" cy="314670"/>
            </a:xfrm>
            <a:prstGeom prst="ellipse">
              <a:avLst/>
            </a:prstGeom>
            <a:noFill/>
            <a:ln w="25400">
              <a:solidFill>
                <a:schemeClr val="bg1"/>
              </a:solidFill>
            </a:ln>
            <a:effectLst>
              <a:outerShdw blurRad="63500" sx="102000" sy="102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9" name="Oval 168">
              <a:extLst>
                <a:ext uri="{FF2B5EF4-FFF2-40B4-BE49-F238E27FC236}">
                  <a16:creationId xmlns:a16="http://schemas.microsoft.com/office/drawing/2014/main" id="{7DF1754A-7877-6543-8DFB-F5E356191061}"/>
                </a:ext>
              </a:extLst>
            </p:cNvPr>
            <p:cNvSpPr/>
            <p:nvPr/>
          </p:nvSpPr>
          <p:spPr>
            <a:xfrm>
              <a:off x="5164570" y="3039017"/>
              <a:ext cx="236211" cy="236211"/>
            </a:xfrm>
            <a:prstGeom prst="ellipse">
              <a:avLst/>
            </a:prstGeom>
            <a:noFill/>
            <a:ln w="25400">
              <a:solidFill>
                <a:schemeClr val="bg1"/>
              </a:solidFill>
            </a:ln>
            <a:effectLst>
              <a:outerShdw blurRad="63500" sx="102000" sy="102000" algn="ctr"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89" name="Rectangle 188">
            <a:extLst>
              <a:ext uri="{FF2B5EF4-FFF2-40B4-BE49-F238E27FC236}">
                <a16:creationId xmlns:a16="http://schemas.microsoft.com/office/drawing/2014/main" id="{93177AF3-E821-BC76-BA57-2020B3C601FB}"/>
              </a:ext>
            </a:extLst>
          </p:cNvPr>
          <p:cNvSpPr/>
          <p:nvPr/>
        </p:nvSpPr>
        <p:spPr>
          <a:xfrm rot="5400000">
            <a:off x="1979441" y="453691"/>
            <a:ext cx="342997" cy="3915754"/>
          </a:xfrm>
          <a:prstGeom prst="rect">
            <a:avLst/>
          </a:prstGeom>
          <a:solidFill>
            <a:schemeClr val="accent1"/>
          </a:solidFill>
          <a:ln>
            <a:no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2" name="Rectangle 191">
            <a:extLst>
              <a:ext uri="{FF2B5EF4-FFF2-40B4-BE49-F238E27FC236}">
                <a16:creationId xmlns:a16="http://schemas.microsoft.com/office/drawing/2014/main" id="{D4F76B93-D2E4-73FC-B556-5083F760F66E}"/>
              </a:ext>
            </a:extLst>
          </p:cNvPr>
          <p:cNvSpPr/>
          <p:nvPr/>
        </p:nvSpPr>
        <p:spPr>
          <a:xfrm rot="5400000">
            <a:off x="5996030" y="468071"/>
            <a:ext cx="343445" cy="3887447"/>
          </a:xfrm>
          <a:prstGeom prst="rect">
            <a:avLst/>
          </a:prstGeom>
          <a:solidFill>
            <a:schemeClr val="accent2"/>
          </a:solidFill>
          <a:ln>
            <a:no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4" name="Rectangle 193">
            <a:extLst>
              <a:ext uri="{FF2B5EF4-FFF2-40B4-BE49-F238E27FC236}">
                <a16:creationId xmlns:a16="http://schemas.microsoft.com/office/drawing/2014/main" id="{510F9E50-6D94-7572-D47B-04A75B2C2E01}"/>
              </a:ext>
            </a:extLst>
          </p:cNvPr>
          <p:cNvSpPr/>
          <p:nvPr/>
        </p:nvSpPr>
        <p:spPr>
          <a:xfrm rot="5400000">
            <a:off x="9946758" y="517180"/>
            <a:ext cx="348414" cy="3794192"/>
          </a:xfrm>
          <a:prstGeom prst="rect">
            <a:avLst/>
          </a:prstGeom>
          <a:solidFill>
            <a:schemeClr val="accent3">
              <a:lumMod val="50000"/>
            </a:schemeClr>
          </a:solidFill>
          <a:ln>
            <a:no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6" name="TextBox 195">
            <a:extLst>
              <a:ext uri="{FF2B5EF4-FFF2-40B4-BE49-F238E27FC236}">
                <a16:creationId xmlns:a16="http://schemas.microsoft.com/office/drawing/2014/main" id="{828D7F9C-D4BC-BD56-6A24-24D1073F05A3}"/>
              </a:ext>
            </a:extLst>
          </p:cNvPr>
          <p:cNvSpPr txBox="1"/>
          <p:nvPr/>
        </p:nvSpPr>
        <p:spPr>
          <a:xfrm>
            <a:off x="202020" y="2286001"/>
            <a:ext cx="3912780"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Effects on the Blood Vessels</a:t>
            </a:r>
            <a:r>
              <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1-7</a:t>
            </a:r>
          </a:p>
        </p:txBody>
      </p:sp>
      <p:sp>
        <p:nvSpPr>
          <p:cNvPr id="197" name="TextBox 196">
            <a:extLst>
              <a:ext uri="{FF2B5EF4-FFF2-40B4-BE49-F238E27FC236}">
                <a16:creationId xmlns:a16="http://schemas.microsoft.com/office/drawing/2014/main" id="{1D849EA5-EF73-F14E-2EA3-6660121C854F}"/>
              </a:ext>
            </a:extLst>
          </p:cNvPr>
          <p:cNvSpPr txBox="1"/>
          <p:nvPr/>
        </p:nvSpPr>
        <p:spPr>
          <a:xfrm>
            <a:off x="4274049" y="2286001"/>
            <a:ext cx="3760342"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Effects on the Heart</a:t>
            </a:r>
            <a:r>
              <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1,2,7-9</a:t>
            </a:r>
            <a:endPar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endParaRPr>
          </a:p>
        </p:txBody>
      </p:sp>
      <p:sp>
        <p:nvSpPr>
          <p:cNvPr id="198" name="TextBox 197">
            <a:extLst>
              <a:ext uri="{FF2B5EF4-FFF2-40B4-BE49-F238E27FC236}">
                <a16:creationId xmlns:a16="http://schemas.microsoft.com/office/drawing/2014/main" id="{8DC424E2-BCAA-91F1-7092-CD11AB0A1D6F}"/>
              </a:ext>
            </a:extLst>
          </p:cNvPr>
          <p:cNvSpPr txBox="1"/>
          <p:nvPr/>
        </p:nvSpPr>
        <p:spPr>
          <a:xfrm>
            <a:off x="8229599" y="2286001"/>
            <a:ext cx="3753293"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Effects on the Kidneys</a:t>
            </a:r>
            <a:r>
              <a:rPr kumimoji="0" lang="en-US" sz="16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1,2,10</a:t>
            </a:r>
            <a:endParaRPr kumimoji="0" lang="en-US" sz="1600" b="1" i="0" u="none" strike="noStrike" kern="1200" cap="none" spc="0" normalizeH="0" baseline="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endParaRPr>
          </a:p>
        </p:txBody>
      </p:sp>
      <p:sp>
        <p:nvSpPr>
          <p:cNvPr id="199" name="Rectangle: Rounded Corners 198">
            <a:extLst>
              <a:ext uri="{FF2B5EF4-FFF2-40B4-BE49-F238E27FC236}">
                <a16:creationId xmlns:a16="http://schemas.microsoft.com/office/drawing/2014/main" id="{88DF511A-D87A-4F76-2DF9-39A7E52EDC33}"/>
              </a:ext>
            </a:extLst>
          </p:cNvPr>
          <p:cNvSpPr/>
          <p:nvPr/>
        </p:nvSpPr>
        <p:spPr>
          <a:xfrm>
            <a:off x="193062" y="5262661"/>
            <a:ext cx="3915754" cy="765361"/>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Excess aldosterone drives vascular remodeling and leads to CV damage</a:t>
            </a:r>
            <a:r>
              <a:rPr lang="en-US" sz="1400" b="1" baseline="30000">
                <a:solidFill>
                  <a:srgbClr val="FFFFFF"/>
                </a:solidFill>
                <a:latin typeface="Arial" panose="020B0604020202020204" pitchFamily="34" charset="0"/>
                <a:ea typeface="Lato Light" panose="020F0502020204030203" pitchFamily="34" charset="0"/>
                <a:cs typeface="Lato Light" panose="020F0502020204030203" pitchFamily="34" charset="0"/>
              </a:rPr>
              <a:t>1,2,7</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2" name="Rectangle: Rounded Corners 201">
            <a:extLst>
              <a:ext uri="{FF2B5EF4-FFF2-40B4-BE49-F238E27FC236}">
                <a16:creationId xmlns:a16="http://schemas.microsoft.com/office/drawing/2014/main" id="{D09EEE56-DF4C-2063-758A-3C35443754EE}"/>
              </a:ext>
            </a:extLst>
          </p:cNvPr>
          <p:cNvSpPr/>
          <p:nvPr/>
        </p:nvSpPr>
        <p:spPr>
          <a:xfrm>
            <a:off x="4224029" y="5262660"/>
            <a:ext cx="3887447" cy="76536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Excess aldosterone can impact LV cardiac remodeling and cardiac function, leading to CV morbidity</a:t>
            </a:r>
            <a:r>
              <a:rPr lang="en-US" sz="1400" b="1" baseline="30000">
                <a:solidFill>
                  <a:srgbClr val="FFFFFF"/>
                </a:solidFill>
                <a:latin typeface="Arial" panose="020B0604020202020204"/>
                <a:ea typeface="Lato Light" panose="020F0502020204030203" pitchFamily="34" charset="0"/>
                <a:cs typeface="Lato Light" panose="020F0502020204030203" pitchFamily="34" charset="0"/>
              </a:rPr>
              <a:t>7</a:t>
            </a:r>
            <a:r>
              <a:rPr kumimoji="0" lang="en-US" sz="1400" b="1" i="0" u="none" strike="noStrike" kern="1200" cap="none" spc="0" normalizeH="0" baseline="30000" noProof="0">
                <a:ln>
                  <a:noFill/>
                </a:ln>
                <a:solidFill>
                  <a:srgbClr val="FFFFFF"/>
                </a:solidFill>
                <a:effectLst/>
                <a:uLnTx/>
                <a:uFillTx/>
                <a:latin typeface="Arial" panose="020B0604020202020204"/>
                <a:ea typeface="Lato Light" panose="020F0502020204030203" pitchFamily="34" charset="0"/>
                <a:cs typeface="Lato Light" panose="020F0502020204030203" pitchFamily="34" charset="0"/>
              </a:rPr>
              <a:t>-9</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5" name="Rectangle: Rounded Corners 204">
            <a:extLst>
              <a:ext uri="{FF2B5EF4-FFF2-40B4-BE49-F238E27FC236}">
                <a16:creationId xmlns:a16="http://schemas.microsoft.com/office/drawing/2014/main" id="{EBABB33C-48B7-B6ED-116B-7BC2723C4A4A}"/>
              </a:ext>
            </a:extLst>
          </p:cNvPr>
          <p:cNvSpPr/>
          <p:nvPr/>
        </p:nvSpPr>
        <p:spPr>
          <a:xfrm>
            <a:off x="8223867" y="5262659"/>
            <a:ext cx="3794193" cy="765361"/>
          </a:xfrm>
          <a:prstGeom prst="round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Excess aldosterone may induce fibrotic </a:t>
            </a:r>
            <a:b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and inflammatory changes in the kidneys, leading to damage</a:t>
            </a:r>
            <a:r>
              <a:rPr kumimoji="0" lang="en-US" sz="1400" b="1" i="0" u="none" strike="noStrike" kern="1200" cap="none" spc="0" normalizeH="0" baseline="30000" noProof="0">
                <a:ln>
                  <a:noFill/>
                </a:ln>
                <a:solidFill>
                  <a:srgbClr val="FFFFFF"/>
                </a:solidFill>
                <a:effectLst/>
                <a:uLnTx/>
                <a:uFillTx/>
                <a:latin typeface="Arial" panose="020B0604020202020204" pitchFamily="34" charset="0"/>
                <a:ea typeface="Lato Light" panose="020F0502020204030203" pitchFamily="34" charset="0"/>
                <a:cs typeface="Lato Light" panose="020F0502020204030203" pitchFamily="34" charset="0"/>
              </a:rPr>
              <a:t>2,10</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Content Placeholder 7" descr="A white blob of food&#10;&#10;Description automatically generated">
            <a:extLst>
              <a:ext uri="{FF2B5EF4-FFF2-40B4-BE49-F238E27FC236}">
                <a16:creationId xmlns:a16="http://schemas.microsoft.com/office/drawing/2014/main" id="{CDAA46CC-4B3E-865F-58B8-E5E1336455A5}"/>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val="0"/>
              </a:ext>
            </a:extLst>
          </a:blip>
          <a:stretch>
            <a:fillRect/>
          </a:stretch>
        </p:blipFill>
        <p:spPr>
          <a:xfrm>
            <a:off x="5689650" y="1346348"/>
            <a:ext cx="812701" cy="783013"/>
          </a:xfrm>
          <a:prstGeom prst="rect">
            <a:avLst/>
          </a:prstGeom>
        </p:spPr>
      </p:pic>
      <p:pic>
        <p:nvPicPr>
          <p:cNvPr id="9" name="Graphic 8">
            <a:hlinkClick r:id="" action="ppaction://hlinkshowjump?jump=previousslide"/>
            <a:extLst>
              <a:ext uri="{FF2B5EF4-FFF2-40B4-BE49-F238E27FC236}">
                <a16:creationId xmlns:a16="http://schemas.microsoft.com/office/drawing/2014/main" id="{8E9CF1CD-7CAE-6B69-C6DF-4AAFA13AC6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11090543" y="443305"/>
            <a:ext cx="121393" cy="194652"/>
          </a:xfrm>
          <a:prstGeom prst="rect">
            <a:avLst/>
          </a:prstGeom>
        </p:spPr>
      </p:pic>
      <p:sp>
        <p:nvSpPr>
          <p:cNvPr id="2" name="TextBox 1">
            <a:hlinkClick r:id="rId17" action="ppaction://hlinksldjump"/>
            <a:extLst>
              <a:ext uri="{FF2B5EF4-FFF2-40B4-BE49-F238E27FC236}">
                <a16:creationId xmlns:a16="http://schemas.microsoft.com/office/drawing/2014/main" id="{E71C837E-09D3-A06B-D34C-D2CF69F5B902}"/>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681804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4C7F-F2E5-D7CF-EB32-BCBC5D923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0EDE0-3EF5-9D51-0EB7-01AFD66BBEEB}"/>
              </a:ext>
            </a:extLst>
          </p:cNvPr>
          <p:cNvSpPr>
            <a:spLocks noGrp="1"/>
          </p:cNvSpPr>
          <p:nvPr>
            <p:ph type="title"/>
          </p:nvPr>
        </p:nvSpPr>
        <p:spPr>
          <a:xfrm>
            <a:off x="457200" y="228601"/>
            <a:ext cx="11277600" cy="800100"/>
          </a:xfrm>
        </p:spPr>
        <p:txBody>
          <a:bodyPr>
            <a:noAutofit/>
          </a:bodyPr>
          <a:lstStyle/>
          <a:p>
            <a:r>
              <a:rPr lang="en-GB" sz="2500"/>
              <a:t>Aldosterone Dysregulation is Associated with an Increased</a:t>
            </a:r>
            <a:br>
              <a:rPr lang="en-GB" sz="2500"/>
            </a:br>
            <a:r>
              <a:rPr lang="en-GB" sz="2500"/>
              <a:t>Risk of Adverse CV Disease Outcomes</a:t>
            </a:r>
            <a:endParaRPr lang="en-US" sz="2500"/>
          </a:p>
        </p:txBody>
      </p:sp>
      <p:sp>
        <p:nvSpPr>
          <p:cNvPr id="6" name="Text Placeholder 5">
            <a:extLst>
              <a:ext uri="{FF2B5EF4-FFF2-40B4-BE49-F238E27FC236}">
                <a16:creationId xmlns:a16="http://schemas.microsoft.com/office/drawing/2014/main" id="{A7130BDA-A98B-5DF7-4D38-17A6B246A877}"/>
              </a:ext>
            </a:extLst>
          </p:cNvPr>
          <p:cNvSpPr>
            <a:spLocks noGrp="1"/>
          </p:cNvSpPr>
          <p:nvPr>
            <p:ph type="body" sz="quarter" idx="13"/>
          </p:nvPr>
        </p:nvSpPr>
        <p:spPr>
          <a:xfrm>
            <a:off x="457199" y="5852160"/>
            <a:ext cx="11496676" cy="1005840"/>
          </a:xfrm>
        </p:spPr>
        <p:txBody>
          <a:bodyPr/>
          <a:lstStyle/>
          <a:p>
            <a:r>
              <a:rPr lang="en-US" baseline="30000" err="1"/>
              <a:t>a</a:t>
            </a:r>
            <a:r>
              <a:rPr lang="en-US" err="1"/>
              <a:t>Meta</a:t>
            </a:r>
            <a:r>
              <a:rPr lang="en-US"/>
              <a:t>-analysis of 31 studies that evaluated cardiovascular risk in patients with primary aldosteronism (n=3838) compared to patients with essential HTN (n=9284). Median duration of HTN was 8.8 years (IQR 6.2-10.7); </a:t>
            </a:r>
            <a:r>
              <a:rPr lang="en-US" baseline="30000" err="1"/>
              <a:t>b</a:t>
            </a:r>
            <a:r>
              <a:rPr lang="en-US" err="1"/>
              <a:t>OR</a:t>
            </a:r>
            <a:r>
              <a:rPr lang="en-US"/>
              <a:t> (95% CI) for the outcomes of coronary artery disease=1.77 (1.10-2.83), atrial fibrillation=3.52 (2.06-5.99), heart failure=2.05 (1.11-3.78), and stroke=2.58 (1.93-3.45). </a:t>
            </a:r>
          </a:p>
          <a:p>
            <a:r>
              <a:rPr lang="en-US"/>
              <a:t>CAD = coronary artery disease; CV = cardiovascular; CI = confidence interval; HTN = hypertension; IQR = interquartile range; OR = odds ratio.</a:t>
            </a:r>
          </a:p>
          <a:p>
            <a:r>
              <a:rPr lang="en-US" err="1"/>
              <a:t>Monticone</a:t>
            </a:r>
            <a:r>
              <a:rPr lang="en-US"/>
              <a:t> S et al. </a:t>
            </a:r>
            <a:r>
              <a:rPr lang="en-US" i="1"/>
              <a:t>Lancet Diabetes Endocrinol</a:t>
            </a:r>
            <a:r>
              <a:rPr lang="en-US"/>
              <a:t>. 2018;6(1):41-50. </a:t>
            </a:r>
          </a:p>
        </p:txBody>
      </p:sp>
      <p:sp>
        <p:nvSpPr>
          <p:cNvPr id="7" name="Slide Number Placeholder 6">
            <a:extLst>
              <a:ext uri="{FF2B5EF4-FFF2-40B4-BE49-F238E27FC236}">
                <a16:creationId xmlns:a16="http://schemas.microsoft.com/office/drawing/2014/main" id="{A08732F2-FD61-B2DE-FC15-E5B6B4BE63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DE2338CE-9CE1-5001-92A4-64F4C5567687}"/>
              </a:ext>
            </a:extLst>
          </p:cNvPr>
          <p:cNvSpPr/>
          <p:nvPr/>
        </p:nvSpPr>
        <p:spPr>
          <a:xfrm>
            <a:off x="457200" y="1505280"/>
            <a:ext cx="11277600" cy="777240"/>
          </a:xfrm>
          <a:prstGeom prst="roundRect">
            <a:avLst>
              <a:gd name="adj" fmla="val 11765"/>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44600" rtl="0" eaLnBrk="1" fontAlgn="auto" latinLnBrk="0" hangingPunct="1">
              <a:lnSpc>
                <a:spcPts val="24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Patients with aldosterone dysregulation are at an increased risk of </a:t>
            </a: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coronary artery disease, atrial fibrillation, </a:t>
            </a:r>
            <a:b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heart failure, and stroke </a:t>
            </a: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compared to patients with </a:t>
            </a:r>
            <a:r>
              <a:rPr kumimoji="0" lang="en-US" sz="16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HTN</a:t>
            </a:r>
            <a:r>
              <a:rPr kumimoji="0" lang="en-US" sz="1600" b="0" i="0" u="none" strike="noStrike" kern="1200" cap="none" spc="0" normalizeH="0" baseline="30000" noProof="0" err="1">
                <a:ln>
                  <a:noFill/>
                </a:ln>
                <a:solidFill>
                  <a:srgbClr val="FFFFFF"/>
                </a:solidFill>
                <a:effectLst/>
                <a:uLnTx/>
                <a:uFillTx/>
                <a:latin typeface="Arial" panose="020B0604020202020204" pitchFamily="34" charset="0"/>
                <a:ea typeface="+mn-ea"/>
                <a:cs typeface="Arial" panose="020B0604020202020204" pitchFamily="34" charset="0"/>
              </a:rPr>
              <a:t>a,b</a:t>
            </a: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 </a:t>
            </a:r>
          </a:p>
        </p:txBody>
      </p:sp>
      <p:grpSp>
        <p:nvGrpSpPr>
          <p:cNvPr id="61" name="Group 60">
            <a:extLst>
              <a:ext uri="{FF2B5EF4-FFF2-40B4-BE49-F238E27FC236}">
                <a16:creationId xmlns:a16="http://schemas.microsoft.com/office/drawing/2014/main" id="{DC8C87FE-C4B0-3D71-2B7F-68A3DB41F92B}"/>
              </a:ext>
            </a:extLst>
          </p:cNvPr>
          <p:cNvGrpSpPr/>
          <p:nvPr/>
        </p:nvGrpSpPr>
        <p:grpSpPr>
          <a:xfrm>
            <a:off x="603874" y="2771003"/>
            <a:ext cx="2651760" cy="2724665"/>
            <a:chOff x="593116" y="2565133"/>
            <a:chExt cx="2651760" cy="2724665"/>
          </a:xfrm>
        </p:grpSpPr>
        <p:sp>
          <p:nvSpPr>
            <p:cNvPr id="9" name="Rectangle 8">
              <a:extLst>
                <a:ext uri="{FF2B5EF4-FFF2-40B4-BE49-F238E27FC236}">
                  <a16:creationId xmlns:a16="http://schemas.microsoft.com/office/drawing/2014/main" id="{29881F6F-C251-6356-D265-2567CA29FDFA}"/>
                </a:ext>
              </a:extLst>
            </p:cNvPr>
            <p:cNvSpPr/>
            <p:nvPr/>
          </p:nvSpPr>
          <p:spPr>
            <a:xfrm flipH="1">
              <a:off x="593116" y="2565133"/>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AB242B28-E56C-A038-2329-C0F0A0CE74B8}"/>
                </a:ext>
              </a:extLst>
            </p:cNvPr>
            <p:cNvSpPr txBox="1">
              <a:spLocks/>
            </p:cNvSpPr>
            <p:nvPr/>
          </p:nvSpPr>
          <p:spPr>
            <a:xfrm>
              <a:off x="737445" y="3947393"/>
              <a:ext cx="2363103" cy="492443"/>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Coronary Artery Disease</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D53C9AE3-5211-AF3B-B57A-C3D4778E8190}"/>
                </a:ext>
              </a:extLst>
            </p:cNvPr>
            <p:cNvSpPr txBox="1">
              <a:spLocks/>
            </p:cNvSpPr>
            <p:nvPr/>
          </p:nvSpPr>
          <p:spPr>
            <a:xfrm>
              <a:off x="1284640" y="3368122"/>
              <a:ext cx="1295400"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 fold</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37" name="Graphic 1030">
              <a:extLst>
                <a:ext uri="{FF2B5EF4-FFF2-40B4-BE49-F238E27FC236}">
                  <a16:creationId xmlns:a16="http://schemas.microsoft.com/office/drawing/2014/main" id="{405636B0-EBB4-7963-3C3A-66EFCDEBFE3D}"/>
                </a:ext>
              </a:extLst>
            </p:cNvPr>
            <p:cNvSpPr/>
            <p:nvPr/>
          </p:nvSpPr>
          <p:spPr>
            <a:xfrm rot="16200000">
              <a:off x="1749720" y="2784607"/>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1" name="Graphic 37">
              <a:extLst>
                <a:ext uri="{FF2B5EF4-FFF2-40B4-BE49-F238E27FC236}">
                  <a16:creationId xmlns:a16="http://schemas.microsoft.com/office/drawing/2014/main" id="{664F2C8C-04B0-F5B1-42B7-FEEB5B7A7560}"/>
                </a:ext>
              </a:extLst>
            </p:cNvPr>
            <p:cNvGrpSpPr>
              <a:grpSpLocks noChangeAspect="1"/>
            </p:cNvGrpSpPr>
            <p:nvPr/>
          </p:nvGrpSpPr>
          <p:grpSpPr>
            <a:xfrm>
              <a:off x="1744644" y="4600576"/>
              <a:ext cx="348704" cy="540504"/>
              <a:chOff x="-3125026" y="2124202"/>
              <a:chExt cx="1739794" cy="3485471"/>
            </a:xfrm>
            <a:solidFill>
              <a:schemeClr val="accent1"/>
            </a:solidFill>
          </p:grpSpPr>
          <p:sp>
            <p:nvSpPr>
              <p:cNvPr id="42" name="Freeform: Shape 41">
                <a:extLst>
                  <a:ext uri="{FF2B5EF4-FFF2-40B4-BE49-F238E27FC236}">
                    <a16:creationId xmlns:a16="http://schemas.microsoft.com/office/drawing/2014/main" id="{94F0633C-0D78-B87F-8485-0C036045D722}"/>
                  </a:ext>
                </a:extLst>
              </p:cNvPr>
              <p:cNvSpPr/>
              <p:nvPr/>
            </p:nvSpPr>
            <p:spPr>
              <a:xfrm>
                <a:off x="-3125026" y="2175945"/>
                <a:ext cx="847435" cy="3275292"/>
              </a:xfrm>
              <a:custGeom>
                <a:avLst/>
                <a:gdLst>
                  <a:gd name="connsiteX0" fmla="*/ 758690 w 847435"/>
                  <a:gd name="connsiteY0" fmla="*/ 2393609 h 3275294"/>
                  <a:gd name="connsiteX1" fmla="*/ 758500 w 847435"/>
                  <a:gd name="connsiteY1" fmla="*/ 2343698 h 3275294"/>
                  <a:gd name="connsiteX2" fmla="*/ 741640 w 847435"/>
                  <a:gd name="connsiteY2" fmla="*/ 1589032 h 3275294"/>
                  <a:gd name="connsiteX3" fmla="*/ 728020 w 847435"/>
                  <a:gd name="connsiteY3" fmla="*/ 1497687 h 3275294"/>
                  <a:gd name="connsiteX4" fmla="*/ 750308 w 847435"/>
                  <a:gd name="connsiteY4" fmla="*/ 1328142 h 3275294"/>
                  <a:gd name="connsiteX5" fmla="*/ 781074 w 847435"/>
                  <a:gd name="connsiteY5" fmla="*/ 925330 h 3275294"/>
                  <a:gd name="connsiteX6" fmla="*/ 792313 w 847435"/>
                  <a:gd name="connsiteY6" fmla="*/ 725686 h 3275294"/>
                  <a:gd name="connsiteX7" fmla="*/ 779264 w 847435"/>
                  <a:gd name="connsiteY7" fmla="*/ 505468 h 3275294"/>
                  <a:gd name="connsiteX8" fmla="*/ 761643 w 847435"/>
                  <a:gd name="connsiteY8" fmla="*/ 64079 h 3275294"/>
                  <a:gd name="connsiteX9" fmla="*/ 714018 w 847435"/>
                  <a:gd name="connsiteY9" fmla="*/ 64079 h 3275294"/>
                  <a:gd name="connsiteX10" fmla="*/ 730496 w 847435"/>
                  <a:gd name="connsiteY10" fmla="*/ 487085 h 3275294"/>
                  <a:gd name="connsiteX11" fmla="*/ 744784 w 847435"/>
                  <a:gd name="connsiteY11" fmla="*/ 707398 h 3275294"/>
                  <a:gd name="connsiteX12" fmla="*/ 733449 w 847435"/>
                  <a:gd name="connsiteY12" fmla="*/ 925330 h 3275294"/>
                  <a:gd name="connsiteX13" fmla="*/ 699349 w 847435"/>
                  <a:gd name="connsiteY13" fmla="*/ 1343954 h 3275294"/>
                  <a:gd name="connsiteX14" fmla="*/ 680395 w 847435"/>
                  <a:gd name="connsiteY14" fmla="*/ 1246989 h 3275294"/>
                  <a:gd name="connsiteX15" fmla="*/ 665917 w 847435"/>
                  <a:gd name="connsiteY15" fmla="*/ 897803 h 3275294"/>
                  <a:gd name="connsiteX16" fmla="*/ 672679 w 847435"/>
                  <a:gd name="connsiteY16" fmla="*/ 124373 h 3275294"/>
                  <a:gd name="connsiteX17" fmla="*/ 415504 w 847435"/>
                  <a:gd name="connsiteY17" fmla="*/ 124373 h 3275294"/>
                  <a:gd name="connsiteX18" fmla="*/ 409980 w 847435"/>
                  <a:gd name="connsiteY18" fmla="*/ 857512 h 3275294"/>
                  <a:gd name="connsiteX19" fmla="*/ 395407 w 847435"/>
                  <a:gd name="connsiteY19" fmla="*/ 861798 h 3275294"/>
                  <a:gd name="connsiteX20" fmla="*/ 379119 w 847435"/>
                  <a:gd name="connsiteY20" fmla="*/ 863132 h 3275294"/>
                  <a:gd name="connsiteX21" fmla="*/ 351687 w 847435"/>
                  <a:gd name="connsiteY21" fmla="*/ 603194 h 3275294"/>
                  <a:gd name="connsiteX22" fmla="*/ 342448 w 847435"/>
                  <a:gd name="connsiteY22" fmla="*/ 203811 h 3275294"/>
                  <a:gd name="connsiteX23" fmla="*/ 294823 w 847435"/>
                  <a:gd name="connsiteY23" fmla="*/ 203811 h 3275294"/>
                  <a:gd name="connsiteX24" fmla="*/ 303300 w 847435"/>
                  <a:gd name="connsiteY24" fmla="*/ 585192 h 3275294"/>
                  <a:gd name="connsiteX25" fmla="*/ 331113 w 847435"/>
                  <a:gd name="connsiteY25" fmla="*/ 864370 h 3275294"/>
                  <a:gd name="connsiteX26" fmla="*/ 283202 w 847435"/>
                  <a:gd name="connsiteY26" fmla="*/ 860846 h 3275294"/>
                  <a:gd name="connsiteX27" fmla="*/ 105942 w 847435"/>
                  <a:gd name="connsiteY27" fmla="*/ 843701 h 3275294"/>
                  <a:gd name="connsiteX28" fmla="*/ 105942 w 847435"/>
                  <a:gd name="connsiteY28" fmla="*/ 1062776 h 3275294"/>
                  <a:gd name="connsiteX29" fmla="*/ 342638 w 847435"/>
                  <a:gd name="connsiteY29" fmla="*/ 1080492 h 3275294"/>
                  <a:gd name="connsiteX30" fmla="*/ 340257 w 847435"/>
                  <a:gd name="connsiteY30" fmla="*/ 1398913 h 3275294"/>
                  <a:gd name="connsiteX31" fmla="*/ 343495 w 847435"/>
                  <a:gd name="connsiteY31" fmla="*/ 1444538 h 3275294"/>
                  <a:gd name="connsiteX32" fmla="*/ 258342 w 847435"/>
                  <a:gd name="connsiteY32" fmla="*/ 1434251 h 3275294"/>
                  <a:gd name="connsiteX33" fmla="*/ 258342 w 847435"/>
                  <a:gd name="connsiteY33" fmla="*/ 1653326 h 3275294"/>
                  <a:gd name="connsiteX34" fmla="*/ 321588 w 847435"/>
                  <a:gd name="connsiteY34" fmla="*/ 1663232 h 3275294"/>
                  <a:gd name="connsiteX35" fmla="*/ 365117 w 847435"/>
                  <a:gd name="connsiteY35" fmla="*/ 1688187 h 3275294"/>
                  <a:gd name="connsiteX36" fmla="*/ 442365 w 847435"/>
                  <a:gd name="connsiteY36" fmla="*/ 1788009 h 3275294"/>
                  <a:gd name="connsiteX37" fmla="*/ 498086 w 847435"/>
                  <a:gd name="connsiteY37" fmla="*/ 1930789 h 3275294"/>
                  <a:gd name="connsiteX38" fmla="*/ 429030 w 847435"/>
                  <a:gd name="connsiteY38" fmla="*/ 2077188 h 3275294"/>
                  <a:gd name="connsiteX39" fmla="*/ 357878 w 847435"/>
                  <a:gd name="connsiteY39" fmla="*/ 2471714 h 3275294"/>
                  <a:gd name="connsiteX40" fmla="*/ 326922 w 847435"/>
                  <a:gd name="connsiteY40" fmla="*/ 2891195 h 3275294"/>
                  <a:gd name="connsiteX41" fmla="*/ 295680 w 847435"/>
                  <a:gd name="connsiteY41" fmla="*/ 3258288 h 3275294"/>
                  <a:gd name="connsiteX42" fmla="*/ 341590 w 847435"/>
                  <a:gd name="connsiteY42" fmla="*/ 3245620 h 3275294"/>
                  <a:gd name="connsiteX43" fmla="*/ 382453 w 847435"/>
                  <a:gd name="connsiteY43" fmla="*/ 2853285 h 3275294"/>
                  <a:gd name="connsiteX44" fmla="*/ 406837 w 847435"/>
                  <a:gd name="connsiteY44" fmla="*/ 2453997 h 3275294"/>
                  <a:gd name="connsiteX45" fmla="*/ 486751 w 847435"/>
                  <a:gd name="connsiteY45" fmla="*/ 2058519 h 3275294"/>
                  <a:gd name="connsiteX46" fmla="*/ 501229 w 847435"/>
                  <a:gd name="connsiteY46" fmla="*/ 2024991 h 3275294"/>
                  <a:gd name="connsiteX47" fmla="*/ 501229 w 847435"/>
                  <a:gd name="connsiteY47" fmla="*/ 2305884 h 3275294"/>
                  <a:gd name="connsiteX48" fmla="*/ 448651 w 847435"/>
                  <a:gd name="connsiteY48" fmla="*/ 3043214 h 3275294"/>
                  <a:gd name="connsiteX49" fmla="*/ 538472 w 847435"/>
                  <a:gd name="connsiteY49" fmla="*/ 3201424 h 3275294"/>
                  <a:gd name="connsiteX50" fmla="*/ 696682 w 847435"/>
                  <a:gd name="connsiteY50" fmla="*/ 3111603 h 3275294"/>
                  <a:gd name="connsiteX51" fmla="*/ 752499 w 847435"/>
                  <a:gd name="connsiteY51" fmla="*/ 2735556 h 3275294"/>
                  <a:gd name="connsiteX52" fmla="*/ 759262 w 847435"/>
                  <a:gd name="connsiteY52" fmla="*/ 2539532 h 3275294"/>
                  <a:gd name="connsiteX53" fmla="*/ 792218 w 847435"/>
                  <a:gd name="connsiteY53" fmla="*/ 2656975 h 3275294"/>
                  <a:gd name="connsiteX54" fmla="*/ 796504 w 847435"/>
                  <a:gd name="connsiteY54" fmla="*/ 2851952 h 3275294"/>
                  <a:gd name="connsiteX55" fmla="*/ 752023 w 847435"/>
                  <a:gd name="connsiteY55" fmla="*/ 3042452 h 3275294"/>
                  <a:gd name="connsiteX56" fmla="*/ 745641 w 847435"/>
                  <a:gd name="connsiteY56" fmla="*/ 3239334 h 3275294"/>
                  <a:gd name="connsiteX57" fmla="*/ 793266 w 847435"/>
                  <a:gd name="connsiteY57" fmla="*/ 3239334 h 3275294"/>
                  <a:gd name="connsiteX58" fmla="*/ 798124 w 847435"/>
                  <a:gd name="connsiteY58" fmla="*/ 3058454 h 3275294"/>
                  <a:gd name="connsiteX59" fmla="*/ 841843 w 847435"/>
                  <a:gd name="connsiteY59" fmla="*/ 2869287 h 3275294"/>
                  <a:gd name="connsiteX60" fmla="*/ 794314 w 847435"/>
                  <a:gd name="connsiteY60" fmla="*/ 2497336 h 3275294"/>
                  <a:gd name="connsiteX61" fmla="*/ 758404 w 847435"/>
                  <a:gd name="connsiteY61" fmla="*/ 2393799 h 3275294"/>
                  <a:gd name="connsiteX62" fmla="*/ 393311 w 847435"/>
                  <a:gd name="connsiteY62" fmla="*/ 1459492 h 3275294"/>
                  <a:gd name="connsiteX63" fmla="*/ 388739 w 847435"/>
                  <a:gd name="connsiteY63" fmla="*/ 1414629 h 3275294"/>
                  <a:gd name="connsiteX64" fmla="*/ 389692 w 847435"/>
                  <a:gd name="connsiteY64" fmla="*/ 1079635 h 3275294"/>
                  <a:gd name="connsiteX65" fmla="*/ 408456 w 847435"/>
                  <a:gd name="connsiteY65" fmla="*/ 1078111 h 3275294"/>
                  <a:gd name="connsiteX66" fmla="*/ 417695 w 847435"/>
                  <a:gd name="connsiteY66" fmla="*/ 1212794 h 3275294"/>
                  <a:gd name="connsiteX67" fmla="*/ 467511 w 847435"/>
                  <a:gd name="connsiteY67" fmla="*/ 1497402 h 3275294"/>
                  <a:gd name="connsiteX68" fmla="*/ 393216 w 847435"/>
                  <a:gd name="connsiteY68" fmla="*/ 1459587 h 3275294"/>
                  <a:gd name="connsiteX69" fmla="*/ 607052 w 847435"/>
                  <a:gd name="connsiteY69" fmla="*/ 102560 h 3275294"/>
                  <a:gd name="connsiteX70" fmla="*/ 521994 w 847435"/>
                  <a:gd name="connsiteY70" fmla="*/ 110085 h 3275294"/>
                  <a:gd name="connsiteX71" fmla="*/ 513040 w 847435"/>
                  <a:gd name="connsiteY71" fmla="*/ 108847 h 3275294"/>
                  <a:gd name="connsiteX72" fmla="*/ 507421 w 847435"/>
                  <a:gd name="connsiteY72" fmla="*/ 113038 h 3275294"/>
                  <a:gd name="connsiteX73" fmla="*/ 460367 w 847435"/>
                  <a:gd name="connsiteY73" fmla="*/ 65984 h 3275294"/>
                  <a:gd name="connsiteX74" fmla="*/ 607052 w 847435"/>
                  <a:gd name="connsiteY74" fmla="*/ 38362 h 3275294"/>
                  <a:gd name="connsiteX75" fmla="*/ 607052 w 847435"/>
                  <a:gd name="connsiteY75" fmla="*/ 102560 h 327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47435" h="3275294">
                    <a:moveTo>
                      <a:pt x="758690" y="2393609"/>
                    </a:moveTo>
                    <a:cubicBezTo>
                      <a:pt x="758595" y="2376940"/>
                      <a:pt x="758500" y="2360367"/>
                      <a:pt x="758500" y="2343698"/>
                    </a:cubicBezTo>
                    <a:cubicBezTo>
                      <a:pt x="758500" y="2093476"/>
                      <a:pt x="773359" y="1837730"/>
                      <a:pt x="741640" y="1589032"/>
                    </a:cubicBezTo>
                    <a:cubicBezTo>
                      <a:pt x="737735" y="1558457"/>
                      <a:pt x="733068" y="1528072"/>
                      <a:pt x="728020" y="1497687"/>
                    </a:cubicBezTo>
                    <a:cubicBezTo>
                      <a:pt x="735449" y="1440823"/>
                      <a:pt x="740783" y="1383578"/>
                      <a:pt x="750308" y="1328142"/>
                    </a:cubicBezTo>
                    <a:cubicBezTo>
                      <a:pt x="773073" y="1195173"/>
                      <a:pt x="770215" y="1059632"/>
                      <a:pt x="781074" y="925330"/>
                    </a:cubicBezTo>
                    <a:cubicBezTo>
                      <a:pt x="786503" y="858845"/>
                      <a:pt x="791266" y="792361"/>
                      <a:pt x="792313" y="725686"/>
                    </a:cubicBezTo>
                    <a:cubicBezTo>
                      <a:pt x="793456" y="651867"/>
                      <a:pt x="784312" y="579001"/>
                      <a:pt x="779264" y="505468"/>
                    </a:cubicBezTo>
                    <a:cubicBezTo>
                      <a:pt x="769168" y="358497"/>
                      <a:pt x="771644" y="211050"/>
                      <a:pt x="761643" y="64079"/>
                    </a:cubicBezTo>
                    <a:cubicBezTo>
                      <a:pt x="759547" y="33599"/>
                      <a:pt x="711922" y="33409"/>
                      <a:pt x="714018" y="64079"/>
                    </a:cubicBezTo>
                    <a:cubicBezTo>
                      <a:pt x="723543" y="204954"/>
                      <a:pt x="722590" y="346210"/>
                      <a:pt x="730496" y="487085"/>
                    </a:cubicBezTo>
                    <a:cubicBezTo>
                      <a:pt x="734592" y="560713"/>
                      <a:pt x="744117" y="633674"/>
                      <a:pt x="744784" y="707398"/>
                    </a:cubicBezTo>
                    <a:cubicBezTo>
                      <a:pt x="745450" y="780169"/>
                      <a:pt x="739354" y="852845"/>
                      <a:pt x="733449" y="925330"/>
                    </a:cubicBezTo>
                    <a:cubicBezTo>
                      <a:pt x="722114" y="1065443"/>
                      <a:pt x="722590" y="1205174"/>
                      <a:pt x="699349" y="1343954"/>
                    </a:cubicBezTo>
                    <a:cubicBezTo>
                      <a:pt x="692968" y="1311664"/>
                      <a:pt x="686586" y="1279279"/>
                      <a:pt x="680395" y="1246989"/>
                    </a:cubicBezTo>
                    <a:cubicBezTo>
                      <a:pt x="658678" y="1132975"/>
                      <a:pt x="662869" y="1013246"/>
                      <a:pt x="665917" y="897803"/>
                    </a:cubicBezTo>
                    <a:cubicBezTo>
                      <a:pt x="672870" y="639961"/>
                      <a:pt x="672679" y="382310"/>
                      <a:pt x="672679" y="124373"/>
                    </a:cubicBezTo>
                    <a:cubicBezTo>
                      <a:pt x="672679" y="-41458"/>
                      <a:pt x="415504" y="-41458"/>
                      <a:pt x="415504" y="124373"/>
                    </a:cubicBezTo>
                    <a:cubicBezTo>
                      <a:pt x="415504" y="368784"/>
                      <a:pt x="417981" y="613196"/>
                      <a:pt x="409980" y="857512"/>
                    </a:cubicBezTo>
                    <a:cubicBezTo>
                      <a:pt x="405217" y="858750"/>
                      <a:pt x="399121" y="860655"/>
                      <a:pt x="395407" y="861798"/>
                    </a:cubicBezTo>
                    <a:cubicBezTo>
                      <a:pt x="395026" y="861322"/>
                      <a:pt x="386453" y="862274"/>
                      <a:pt x="379119" y="863132"/>
                    </a:cubicBezTo>
                    <a:cubicBezTo>
                      <a:pt x="369594" y="776549"/>
                      <a:pt x="356259" y="690348"/>
                      <a:pt x="351687" y="603194"/>
                    </a:cubicBezTo>
                    <a:cubicBezTo>
                      <a:pt x="344734" y="470321"/>
                      <a:pt x="359497" y="336018"/>
                      <a:pt x="342448" y="203811"/>
                    </a:cubicBezTo>
                    <a:cubicBezTo>
                      <a:pt x="338542" y="173807"/>
                      <a:pt x="290917" y="173426"/>
                      <a:pt x="294823" y="203811"/>
                    </a:cubicBezTo>
                    <a:cubicBezTo>
                      <a:pt x="311110" y="329922"/>
                      <a:pt x="298633" y="458319"/>
                      <a:pt x="303300" y="585192"/>
                    </a:cubicBezTo>
                    <a:cubicBezTo>
                      <a:pt x="306729" y="678918"/>
                      <a:pt x="320826" y="771406"/>
                      <a:pt x="331113" y="864370"/>
                    </a:cubicBezTo>
                    <a:cubicBezTo>
                      <a:pt x="315111" y="863608"/>
                      <a:pt x="299109" y="862274"/>
                      <a:pt x="283202" y="860846"/>
                    </a:cubicBezTo>
                    <a:cubicBezTo>
                      <a:pt x="224052" y="855512"/>
                      <a:pt x="165473" y="844653"/>
                      <a:pt x="105942" y="843701"/>
                    </a:cubicBezTo>
                    <a:cubicBezTo>
                      <a:pt x="-35409" y="841415"/>
                      <a:pt x="-35219" y="1060490"/>
                      <a:pt x="105942" y="1062776"/>
                    </a:cubicBezTo>
                    <a:cubicBezTo>
                      <a:pt x="186904" y="1064109"/>
                      <a:pt x="265105" y="1078873"/>
                      <a:pt x="342638" y="1080492"/>
                    </a:cubicBezTo>
                    <a:cubicBezTo>
                      <a:pt x="342448" y="1186601"/>
                      <a:pt x="337209" y="1292709"/>
                      <a:pt x="340257" y="1398913"/>
                    </a:cubicBezTo>
                    <a:cubicBezTo>
                      <a:pt x="340733" y="1414248"/>
                      <a:pt x="341781" y="1429488"/>
                      <a:pt x="343495" y="1444538"/>
                    </a:cubicBezTo>
                    <a:cubicBezTo>
                      <a:pt x="316730" y="1438442"/>
                      <a:pt x="288441" y="1434822"/>
                      <a:pt x="258342" y="1434251"/>
                    </a:cubicBezTo>
                    <a:cubicBezTo>
                      <a:pt x="116991" y="1431393"/>
                      <a:pt x="117277" y="1650468"/>
                      <a:pt x="258342" y="1653326"/>
                    </a:cubicBezTo>
                    <a:cubicBezTo>
                      <a:pt x="283869" y="1653802"/>
                      <a:pt x="295299" y="1655326"/>
                      <a:pt x="321588" y="1663232"/>
                    </a:cubicBezTo>
                    <a:cubicBezTo>
                      <a:pt x="334732" y="1667137"/>
                      <a:pt x="355306" y="1679901"/>
                      <a:pt x="365117" y="1688187"/>
                    </a:cubicBezTo>
                    <a:cubicBezTo>
                      <a:pt x="399598" y="1717334"/>
                      <a:pt x="420648" y="1749433"/>
                      <a:pt x="442365" y="1788009"/>
                    </a:cubicBezTo>
                    <a:cubicBezTo>
                      <a:pt x="459605" y="1836110"/>
                      <a:pt x="478084" y="1883735"/>
                      <a:pt x="498086" y="1930789"/>
                    </a:cubicBezTo>
                    <a:cubicBezTo>
                      <a:pt x="471797" y="1977747"/>
                      <a:pt x="447699" y="2025944"/>
                      <a:pt x="429030" y="2077188"/>
                    </a:cubicBezTo>
                    <a:cubicBezTo>
                      <a:pt x="383596" y="2201870"/>
                      <a:pt x="367975" y="2340078"/>
                      <a:pt x="357878" y="2471714"/>
                    </a:cubicBezTo>
                    <a:cubicBezTo>
                      <a:pt x="347210" y="2611541"/>
                      <a:pt x="356545" y="2753273"/>
                      <a:pt x="326922" y="2891195"/>
                    </a:cubicBezTo>
                    <a:cubicBezTo>
                      <a:pt x="300347" y="3015401"/>
                      <a:pt x="264057" y="3131034"/>
                      <a:pt x="295680" y="3258288"/>
                    </a:cubicBezTo>
                    <a:cubicBezTo>
                      <a:pt x="303109" y="3288102"/>
                      <a:pt x="349020" y="3275433"/>
                      <a:pt x="341590" y="3245620"/>
                    </a:cubicBezTo>
                    <a:cubicBezTo>
                      <a:pt x="307777" y="3109603"/>
                      <a:pt x="361593" y="2986159"/>
                      <a:pt x="382453" y="2853285"/>
                    </a:cubicBezTo>
                    <a:cubicBezTo>
                      <a:pt x="403122" y="2721364"/>
                      <a:pt x="396645" y="2586871"/>
                      <a:pt x="406837" y="2453997"/>
                    </a:cubicBezTo>
                    <a:cubicBezTo>
                      <a:pt x="417124" y="2320171"/>
                      <a:pt x="437602" y="2183773"/>
                      <a:pt x="486751" y="2058519"/>
                    </a:cubicBezTo>
                    <a:cubicBezTo>
                      <a:pt x="491228" y="2047185"/>
                      <a:pt x="496086" y="2036040"/>
                      <a:pt x="501229" y="2024991"/>
                    </a:cubicBezTo>
                    <a:cubicBezTo>
                      <a:pt x="501229" y="2118622"/>
                      <a:pt x="501229" y="2212253"/>
                      <a:pt x="501229" y="2305884"/>
                    </a:cubicBezTo>
                    <a:cubicBezTo>
                      <a:pt x="501229" y="2555343"/>
                      <a:pt x="502277" y="2798231"/>
                      <a:pt x="448651" y="3043214"/>
                    </a:cubicBezTo>
                    <a:cubicBezTo>
                      <a:pt x="433697" y="3111603"/>
                      <a:pt x="468273" y="3182088"/>
                      <a:pt x="538472" y="3201424"/>
                    </a:cubicBezTo>
                    <a:cubicBezTo>
                      <a:pt x="603242" y="3219236"/>
                      <a:pt x="681633" y="3180088"/>
                      <a:pt x="696682" y="3111603"/>
                    </a:cubicBezTo>
                    <a:cubicBezTo>
                      <a:pt x="723733" y="2987683"/>
                      <a:pt x="742783" y="2862048"/>
                      <a:pt x="752499" y="2735556"/>
                    </a:cubicBezTo>
                    <a:cubicBezTo>
                      <a:pt x="757547" y="2670405"/>
                      <a:pt x="758976" y="2604969"/>
                      <a:pt x="759262" y="2539532"/>
                    </a:cubicBezTo>
                    <a:cubicBezTo>
                      <a:pt x="772692" y="2578013"/>
                      <a:pt x="784979" y="2616779"/>
                      <a:pt x="792218" y="2656975"/>
                    </a:cubicBezTo>
                    <a:cubicBezTo>
                      <a:pt x="803743" y="2720793"/>
                      <a:pt x="800314" y="2787563"/>
                      <a:pt x="796504" y="2851952"/>
                    </a:cubicBezTo>
                    <a:cubicBezTo>
                      <a:pt x="792694" y="2917388"/>
                      <a:pt x="757928" y="2977587"/>
                      <a:pt x="752023" y="3042452"/>
                    </a:cubicBezTo>
                    <a:cubicBezTo>
                      <a:pt x="746022" y="3107984"/>
                      <a:pt x="745641" y="3173611"/>
                      <a:pt x="745641" y="3239334"/>
                    </a:cubicBezTo>
                    <a:cubicBezTo>
                      <a:pt x="745641" y="3270004"/>
                      <a:pt x="793266" y="3270004"/>
                      <a:pt x="793266" y="3239334"/>
                    </a:cubicBezTo>
                    <a:cubicBezTo>
                      <a:pt x="793266" y="3178945"/>
                      <a:pt x="793647" y="3118747"/>
                      <a:pt x="798124" y="3058454"/>
                    </a:cubicBezTo>
                    <a:cubicBezTo>
                      <a:pt x="802981" y="2994160"/>
                      <a:pt x="833747" y="2933391"/>
                      <a:pt x="841843" y="2869287"/>
                    </a:cubicBezTo>
                    <a:cubicBezTo>
                      <a:pt x="858322" y="2738604"/>
                      <a:pt x="837176" y="2620209"/>
                      <a:pt x="794314" y="2497336"/>
                    </a:cubicBezTo>
                    <a:cubicBezTo>
                      <a:pt x="782217" y="2462665"/>
                      <a:pt x="770501" y="2428185"/>
                      <a:pt x="758404" y="2393799"/>
                    </a:cubicBezTo>
                    <a:close/>
                    <a:moveTo>
                      <a:pt x="393311" y="1459492"/>
                    </a:moveTo>
                    <a:cubicBezTo>
                      <a:pt x="391216" y="1444538"/>
                      <a:pt x="389692" y="1429584"/>
                      <a:pt x="388739" y="1414629"/>
                    </a:cubicBezTo>
                    <a:cubicBezTo>
                      <a:pt x="381976" y="1303282"/>
                      <a:pt x="388549" y="1191268"/>
                      <a:pt x="389692" y="1079635"/>
                    </a:cubicBezTo>
                    <a:cubicBezTo>
                      <a:pt x="395978" y="1079254"/>
                      <a:pt x="402169" y="1078778"/>
                      <a:pt x="408456" y="1078111"/>
                    </a:cubicBezTo>
                    <a:cubicBezTo>
                      <a:pt x="409885" y="1123069"/>
                      <a:pt x="412742" y="1167932"/>
                      <a:pt x="417695" y="1212794"/>
                    </a:cubicBezTo>
                    <a:cubicBezTo>
                      <a:pt x="428458" y="1308616"/>
                      <a:pt x="449128" y="1402818"/>
                      <a:pt x="467511" y="1497402"/>
                    </a:cubicBezTo>
                    <a:cubicBezTo>
                      <a:pt x="444365" y="1482257"/>
                      <a:pt x="419600" y="1469589"/>
                      <a:pt x="393216" y="1459587"/>
                    </a:cubicBezTo>
                    <a:close/>
                    <a:moveTo>
                      <a:pt x="607052" y="102560"/>
                    </a:moveTo>
                    <a:cubicBezTo>
                      <a:pt x="579620" y="110657"/>
                      <a:pt x="550378" y="110085"/>
                      <a:pt x="521994" y="110085"/>
                    </a:cubicBezTo>
                    <a:cubicBezTo>
                      <a:pt x="518755" y="110085"/>
                      <a:pt x="515803" y="109609"/>
                      <a:pt x="513040" y="108847"/>
                    </a:cubicBezTo>
                    <a:cubicBezTo>
                      <a:pt x="511135" y="110180"/>
                      <a:pt x="509230" y="111419"/>
                      <a:pt x="507421" y="113038"/>
                    </a:cubicBezTo>
                    <a:cubicBezTo>
                      <a:pt x="475798" y="141899"/>
                      <a:pt x="428554" y="94940"/>
                      <a:pt x="460367" y="65984"/>
                    </a:cubicBezTo>
                    <a:cubicBezTo>
                      <a:pt x="499515" y="30170"/>
                      <a:pt x="557427" y="23408"/>
                      <a:pt x="607052" y="38362"/>
                    </a:cubicBezTo>
                    <a:cubicBezTo>
                      <a:pt x="638675" y="47887"/>
                      <a:pt x="638961" y="93131"/>
                      <a:pt x="607052" y="10256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Shape 42">
                <a:extLst>
                  <a:ext uri="{FF2B5EF4-FFF2-40B4-BE49-F238E27FC236}">
                    <a16:creationId xmlns:a16="http://schemas.microsoft.com/office/drawing/2014/main" id="{6C523680-B1A2-D612-F0C5-160DDF914E9C}"/>
                  </a:ext>
                </a:extLst>
              </p:cNvPr>
              <p:cNvSpPr/>
              <p:nvPr/>
            </p:nvSpPr>
            <p:spPr>
              <a:xfrm>
                <a:off x="-2185568" y="2124202"/>
                <a:ext cx="800336" cy="3485471"/>
              </a:xfrm>
              <a:custGeom>
                <a:avLst/>
                <a:gdLst>
                  <a:gd name="connsiteX0" fmla="*/ 745919 w 800334"/>
                  <a:gd name="connsiteY0" fmla="*/ 1157859 h 3485471"/>
                  <a:gd name="connsiteX1" fmla="*/ 500554 w 800334"/>
                  <a:gd name="connsiteY1" fmla="*/ 1119854 h 3485471"/>
                  <a:gd name="connsiteX2" fmla="*/ 372729 w 800334"/>
                  <a:gd name="connsiteY2" fmla="*/ 1125188 h 3485471"/>
                  <a:gd name="connsiteX3" fmla="*/ 373491 w 800334"/>
                  <a:gd name="connsiteY3" fmla="*/ 1121093 h 3485471"/>
                  <a:gd name="connsiteX4" fmla="*/ 403209 w 800334"/>
                  <a:gd name="connsiteY4" fmla="*/ 1111949 h 3485471"/>
                  <a:gd name="connsiteX5" fmla="*/ 445023 w 800334"/>
                  <a:gd name="connsiteY5" fmla="*/ 924973 h 3485471"/>
                  <a:gd name="connsiteX6" fmla="*/ 450929 w 800334"/>
                  <a:gd name="connsiteY6" fmla="*/ 642652 h 3485471"/>
                  <a:gd name="connsiteX7" fmla="*/ 493220 w 800334"/>
                  <a:gd name="connsiteY7" fmla="*/ 359473 h 3485471"/>
                  <a:gd name="connsiteX8" fmla="*/ 519890 w 800334"/>
                  <a:gd name="connsiteY8" fmla="*/ 103061 h 3485471"/>
                  <a:gd name="connsiteX9" fmla="*/ 473980 w 800334"/>
                  <a:gd name="connsiteY9" fmla="*/ 115729 h 3485471"/>
                  <a:gd name="connsiteX10" fmla="*/ 437308 w 800334"/>
                  <a:gd name="connsiteY10" fmla="*/ 381000 h 3485471"/>
                  <a:gd name="connsiteX11" fmla="*/ 403304 w 800334"/>
                  <a:gd name="connsiteY11" fmla="*/ 623697 h 3485471"/>
                  <a:gd name="connsiteX12" fmla="*/ 402256 w 800334"/>
                  <a:gd name="connsiteY12" fmla="*/ 878300 h 3485471"/>
                  <a:gd name="connsiteX13" fmla="*/ 386826 w 800334"/>
                  <a:gd name="connsiteY13" fmla="*/ 1014413 h 3485471"/>
                  <a:gd name="connsiteX14" fmla="*/ 387493 w 800334"/>
                  <a:gd name="connsiteY14" fmla="*/ 627317 h 3485471"/>
                  <a:gd name="connsiteX15" fmla="*/ 369205 w 800334"/>
                  <a:gd name="connsiteY15" fmla="*/ 172593 h 3485471"/>
                  <a:gd name="connsiteX16" fmla="*/ 362156 w 800334"/>
                  <a:gd name="connsiteY16" fmla="*/ 26860 h 3485471"/>
                  <a:gd name="connsiteX17" fmla="*/ 314531 w 800334"/>
                  <a:gd name="connsiteY17" fmla="*/ 26860 h 3485471"/>
                  <a:gd name="connsiteX18" fmla="*/ 339963 w 800334"/>
                  <a:gd name="connsiteY18" fmla="*/ 482251 h 3485471"/>
                  <a:gd name="connsiteX19" fmla="*/ 341011 w 800334"/>
                  <a:gd name="connsiteY19" fmla="*/ 934117 h 3485471"/>
                  <a:gd name="connsiteX20" fmla="*/ 323104 w 800334"/>
                  <a:gd name="connsiteY20" fmla="*/ 1125188 h 3485471"/>
                  <a:gd name="connsiteX21" fmla="*/ 268525 w 800334"/>
                  <a:gd name="connsiteY21" fmla="*/ 1124617 h 3485471"/>
                  <a:gd name="connsiteX22" fmla="*/ 267192 w 800334"/>
                  <a:gd name="connsiteY22" fmla="*/ 933259 h 3485471"/>
                  <a:gd name="connsiteX23" fmla="*/ 257381 w 800334"/>
                  <a:gd name="connsiteY23" fmla="*/ 128588 h 3485471"/>
                  <a:gd name="connsiteX24" fmla="*/ 128794 w 800334"/>
                  <a:gd name="connsiteY24" fmla="*/ 0 h 3485471"/>
                  <a:gd name="connsiteX25" fmla="*/ 206 w 800334"/>
                  <a:gd name="connsiteY25" fmla="*/ 128588 h 3485471"/>
                  <a:gd name="connsiteX26" fmla="*/ 26209 w 800334"/>
                  <a:gd name="connsiteY26" fmla="*/ 1711833 h 3485471"/>
                  <a:gd name="connsiteX27" fmla="*/ 49069 w 800334"/>
                  <a:gd name="connsiteY27" fmla="*/ 2034254 h 3485471"/>
                  <a:gd name="connsiteX28" fmla="*/ 4302 w 800334"/>
                  <a:gd name="connsiteY28" fmla="*/ 2197418 h 3485471"/>
                  <a:gd name="connsiteX29" fmla="*/ 76978 w 800334"/>
                  <a:gd name="connsiteY29" fmla="*/ 2453831 h 3485471"/>
                  <a:gd name="connsiteX30" fmla="*/ 79549 w 800334"/>
                  <a:gd name="connsiteY30" fmla="*/ 2499074 h 3485471"/>
                  <a:gd name="connsiteX31" fmla="*/ 123174 w 800334"/>
                  <a:gd name="connsiteY31" fmla="*/ 2903982 h 3485471"/>
                  <a:gd name="connsiteX32" fmla="*/ 110506 w 800334"/>
                  <a:gd name="connsiteY32" fmla="*/ 2989517 h 3485471"/>
                  <a:gd name="connsiteX33" fmla="*/ 46879 w 800334"/>
                  <a:gd name="connsiteY33" fmla="*/ 3136202 h 3485471"/>
                  <a:gd name="connsiteX34" fmla="*/ 54213 w 800334"/>
                  <a:gd name="connsiteY34" fmla="*/ 3462433 h 3485471"/>
                  <a:gd name="connsiteX35" fmla="*/ 101838 w 800334"/>
                  <a:gd name="connsiteY35" fmla="*/ 3462433 h 3485471"/>
                  <a:gd name="connsiteX36" fmla="*/ 102790 w 800334"/>
                  <a:gd name="connsiteY36" fmla="*/ 3125343 h 3485471"/>
                  <a:gd name="connsiteX37" fmla="*/ 148987 w 800334"/>
                  <a:gd name="connsiteY37" fmla="*/ 3024378 h 3485471"/>
                  <a:gd name="connsiteX38" fmla="*/ 152701 w 800334"/>
                  <a:gd name="connsiteY38" fmla="*/ 3072003 h 3485471"/>
                  <a:gd name="connsiteX39" fmla="*/ 119173 w 800334"/>
                  <a:gd name="connsiteY39" fmla="*/ 3228308 h 3485471"/>
                  <a:gd name="connsiteX40" fmla="*/ 208994 w 800334"/>
                  <a:gd name="connsiteY40" fmla="*/ 3386519 h 3485471"/>
                  <a:gd name="connsiteX41" fmla="*/ 367204 w 800334"/>
                  <a:gd name="connsiteY41" fmla="*/ 3296698 h 3485471"/>
                  <a:gd name="connsiteX42" fmla="*/ 405304 w 800334"/>
                  <a:gd name="connsiteY42" fmla="*/ 3123343 h 3485471"/>
                  <a:gd name="connsiteX43" fmla="*/ 431974 w 800334"/>
                  <a:gd name="connsiteY43" fmla="*/ 3101435 h 3485471"/>
                  <a:gd name="connsiteX44" fmla="*/ 444262 w 800334"/>
                  <a:gd name="connsiteY44" fmla="*/ 3291269 h 3485471"/>
                  <a:gd name="connsiteX45" fmla="*/ 441595 w 800334"/>
                  <a:gd name="connsiteY45" fmla="*/ 3424428 h 3485471"/>
                  <a:gd name="connsiteX46" fmla="*/ 489220 w 800334"/>
                  <a:gd name="connsiteY46" fmla="*/ 3424428 h 3485471"/>
                  <a:gd name="connsiteX47" fmla="*/ 494363 w 800334"/>
                  <a:gd name="connsiteY47" fmla="*/ 3223165 h 3485471"/>
                  <a:gd name="connsiteX48" fmla="*/ 458263 w 800334"/>
                  <a:gd name="connsiteY48" fmla="*/ 3019330 h 3485471"/>
                  <a:gd name="connsiteX49" fmla="*/ 437689 w 800334"/>
                  <a:gd name="connsiteY49" fmla="*/ 2959894 h 3485471"/>
                  <a:gd name="connsiteX50" fmla="*/ 446929 w 800334"/>
                  <a:gd name="connsiteY50" fmla="*/ 2899505 h 3485471"/>
                  <a:gd name="connsiteX51" fmla="*/ 451024 w 800334"/>
                  <a:gd name="connsiteY51" fmla="*/ 2884742 h 3485471"/>
                  <a:gd name="connsiteX52" fmla="*/ 450834 w 800334"/>
                  <a:gd name="connsiteY52" fmla="*/ 2881598 h 3485471"/>
                  <a:gd name="connsiteX53" fmla="*/ 456549 w 800334"/>
                  <a:gd name="connsiteY53" fmla="*/ 2859310 h 3485471"/>
                  <a:gd name="connsiteX54" fmla="*/ 448929 w 800334"/>
                  <a:gd name="connsiteY54" fmla="*/ 2835307 h 3485471"/>
                  <a:gd name="connsiteX55" fmla="*/ 513985 w 800334"/>
                  <a:gd name="connsiteY55" fmla="*/ 2089594 h 3485471"/>
                  <a:gd name="connsiteX56" fmla="*/ 614569 w 800334"/>
                  <a:gd name="connsiteY56" fmla="*/ 2095691 h 3485471"/>
                  <a:gd name="connsiteX57" fmla="*/ 614569 w 800334"/>
                  <a:gd name="connsiteY57" fmla="*/ 1876616 h 3485471"/>
                  <a:gd name="connsiteX58" fmla="*/ 482171 w 800334"/>
                  <a:gd name="connsiteY58" fmla="*/ 1872615 h 3485471"/>
                  <a:gd name="connsiteX59" fmla="*/ 461311 w 800334"/>
                  <a:gd name="connsiteY59" fmla="*/ 1795558 h 3485471"/>
                  <a:gd name="connsiteX60" fmla="*/ 421211 w 800334"/>
                  <a:gd name="connsiteY60" fmla="*/ 1571054 h 3485471"/>
                  <a:gd name="connsiteX61" fmla="*/ 388159 w 800334"/>
                  <a:gd name="connsiteY61" fmla="*/ 1346168 h 3485471"/>
                  <a:gd name="connsiteX62" fmla="*/ 388159 w 800334"/>
                  <a:gd name="connsiteY62" fmla="*/ 1345025 h 3485471"/>
                  <a:gd name="connsiteX63" fmla="*/ 469122 w 800334"/>
                  <a:gd name="connsiteY63" fmla="*/ 1341977 h 3485471"/>
                  <a:gd name="connsiteX64" fmla="*/ 573230 w 800334"/>
                  <a:gd name="connsiteY64" fmla="*/ 1334738 h 3485471"/>
                  <a:gd name="connsiteX65" fmla="*/ 607425 w 800334"/>
                  <a:gd name="connsiteY65" fmla="*/ 1335405 h 3485471"/>
                  <a:gd name="connsiteX66" fmla="*/ 625808 w 800334"/>
                  <a:gd name="connsiteY66" fmla="*/ 1339787 h 3485471"/>
                  <a:gd name="connsiteX67" fmla="*/ 635524 w 800334"/>
                  <a:gd name="connsiteY67" fmla="*/ 1347216 h 3485471"/>
                  <a:gd name="connsiteX68" fmla="*/ 785352 w 800334"/>
                  <a:gd name="connsiteY68" fmla="*/ 1307878 h 3485471"/>
                  <a:gd name="connsiteX69" fmla="*/ 746014 w 800334"/>
                  <a:gd name="connsiteY69" fmla="*/ 1158050 h 3485471"/>
                  <a:gd name="connsiteX70" fmla="*/ 54784 w 800334"/>
                  <a:gd name="connsiteY70" fmla="*/ 2310098 h 3485471"/>
                  <a:gd name="connsiteX71" fmla="*/ 57261 w 800334"/>
                  <a:gd name="connsiteY71" fmla="*/ 2150936 h 3485471"/>
                  <a:gd name="connsiteX72" fmla="*/ 70881 w 800334"/>
                  <a:gd name="connsiteY72" fmla="*/ 2353247 h 3485471"/>
                  <a:gd name="connsiteX73" fmla="*/ 54784 w 800334"/>
                  <a:gd name="connsiteY73" fmla="*/ 2310003 h 3485471"/>
                  <a:gd name="connsiteX74" fmla="*/ 185848 w 800334"/>
                  <a:gd name="connsiteY74" fmla="*/ 130111 h 3485471"/>
                  <a:gd name="connsiteX75" fmla="*/ 90598 w 800334"/>
                  <a:gd name="connsiteY75" fmla="*/ 130111 h 3485471"/>
                  <a:gd name="connsiteX76" fmla="*/ 63738 w 800334"/>
                  <a:gd name="connsiteY76" fmla="*/ 114871 h 3485471"/>
                  <a:gd name="connsiteX77" fmla="*/ 61166 w 800334"/>
                  <a:gd name="connsiteY77" fmla="*/ 55340 h 3485471"/>
                  <a:gd name="connsiteX78" fmla="*/ 182038 w 800334"/>
                  <a:gd name="connsiteY78" fmla="*/ 45625 h 3485471"/>
                  <a:gd name="connsiteX79" fmla="*/ 205279 w 800334"/>
                  <a:gd name="connsiteY79" fmla="*/ 69532 h 3485471"/>
                  <a:gd name="connsiteX80" fmla="*/ 185848 w 800334"/>
                  <a:gd name="connsiteY80" fmla="*/ 130111 h 3485471"/>
                  <a:gd name="connsiteX81" fmla="*/ 604567 w 800334"/>
                  <a:gd name="connsiteY81" fmla="*/ 2005584 h 3485471"/>
                  <a:gd name="connsiteX82" fmla="*/ 616093 w 800334"/>
                  <a:gd name="connsiteY82" fmla="*/ 1953197 h 3485471"/>
                  <a:gd name="connsiteX83" fmla="*/ 616093 w 800334"/>
                  <a:gd name="connsiteY83" fmla="*/ 1931860 h 3485471"/>
                  <a:gd name="connsiteX84" fmla="*/ 682672 w 800334"/>
                  <a:gd name="connsiteY84" fmla="*/ 1931860 h 3485471"/>
                  <a:gd name="connsiteX85" fmla="*/ 682387 w 800334"/>
                  <a:gd name="connsiteY85" fmla="*/ 1950053 h 3485471"/>
                  <a:gd name="connsiteX86" fmla="*/ 681529 w 800334"/>
                  <a:gd name="connsiteY86" fmla="*/ 1966151 h 3485471"/>
                  <a:gd name="connsiteX87" fmla="*/ 681529 w 800334"/>
                  <a:gd name="connsiteY87" fmla="*/ 1966246 h 3485471"/>
                  <a:gd name="connsiteX88" fmla="*/ 668861 w 800334"/>
                  <a:gd name="connsiteY88" fmla="*/ 2023110 h 3485471"/>
                  <a:gd name="connsiteX89" fmla="*/ 668861 w 800334"/>
                  <a:gd name="connsiteY89" fmla="*/ 2023205 h 3485471"/>
                  <a:gd name="connsiteX90" fmla="*/ 668861 w 800334"/>
                  <a:gd name="connsiteY90" fmla="*/ 2023205 h 3485471"/>
                  <a:gd name="connsiteX91" fmla="*/ 665527 w 800334"/>
                  <a:gd name="connsiteY91" fmla="*/ 2031206 h 3485471"/>
                  <a:gd name="connsiteX92" fmla="*/ 604663 w 800334"/>
                  <a:gd name="connsiteY92" fmla="*/ 2005584 h 3485471"/>
                  <a:gd name="connsiteX93" fmla="*/ 466836 w 800334"/>
                  <a:gd name="connsiteY93" fmla="*/ 2089309 h 3485471"/>
                  <a:gd name="connsiteX94" fmla="*/ 437023 w 800334"/>
                  <a:gd name="connsiteY94" fmla="*/ 2425827 h 3485471"/>
                  <a:gd name="connsiteX95" fmla="*/ 402923 w 800334"/>
                  <a:gd name="connsiteY95" fmla="*/ 2876360 h 3485471"/>
                  <a:gd name="connsiteX96" fmla="*/ 402923 w 800334"/>
                  <a:gd name="connsiteY96" fmla="*/ 2876360 h 3485471"/>
                  <a:gd name="connsiteX97" fmla="*/ 362632 w 800334"/>
                  <a:gd name="connsiteY97" fmla="*/ 2795207 h 3485471"/>
                  <a:gd name="connsiteX98" fmla="*/ 353869 w 800334"/>
                  <a:gd name="connsiteY98" fmla="*/ 2739771 h 3485471"/>
                  <a:gd name="connsiteX99" fmla="*/ 338629 w 800334"/>
                  <a:gd name="connsiteY99" fmla="*/ 2535936 h 3485471"/>
                  <a:gd name="connsiteX100" fmla="*/ 313674 w 800334"/>
                  <a:gd name="connsiteY100" fmla="*/ 2139601 h 3485471"/>
                  <a:gd name="connsiteX101" fmla="*/ 401780 w 800334"/>
                  <a:gd name="connsiteY101" fmla="*/ 2103120 h 3485471"/>
                  <a:gd name="connsiteX102" fmla="*/ 466836 w 800334"/>
                  <a:gd name="connsiteY102" fmla="*/ 2089404 h 3485471"/>
                  <a:gd name="connsiteX103" fmla="*/ 406923 w 800334"/>
                  <a:gd name="connsiteY103" fmla="*/ 1774793 h 3485471"/>
                  <a:gd name="connsiteX104" fmla="*/ 432736 w 800334"/>
                  <a:gd name="connsiteY104" fmla="*/ 1874139 h 3485471"/>
                  <a:gd name="connsiteX105" fmla="*/ 385302 w 800334"/>
                  <a:gd name="connsiteY105" fmla="*/ 1880330 h 3485471"/>
                  <a:gd name="connsiteX106" fmla="*/ 298053 w 800334"/>
                  <a:gd name="connsiteY106" fmla="*/ 1914525 h 3485471"/>
                  <a:gd name="connsiteX107" fmla="*/ 284527 w 800334"/>
                  <a:gd name="connsiteY107" fmla="*/ 1729835 h 3485471"/>
                  <a:gd name="connsiteX108" fmla="*/ 275002 w 800334"/>
                  <a:gd name="connsiteY108" fmla="*/ 1441704 h 3485471"/>
                  <a:gd name="connsiteX109" fmla="*/ 306244 w 800334"/>
                  <a:gd name="connsiteY109" fmla="*/ 1344549 h 3485471"/>
                  <a:gd name="connsiteX110" fmla="*/ 340439 w 800334"/>
                  <a:gd name="connsiteY110" fmla="*/ 1344930 h 3485471"/>
                  <a:gd name="connsiteX111" fmla="*/ 341963 w 800334"/>
                  <a:gd name="connsiteY111" fmla="*/ 1363409 h 3485471"/>
                  <a:gd name="connsiteX112" fmla="*/ 372157 w 800334"/>
                  <a:gd name="connsiteY112" fmla="*/ 1565720 h 3485471"/>
                  <a:gd name="connsiteX113" fmla="*/ 406828 w 800334"/>
                  <a:gd name="connsiteY113" fmla="*/ 1774889 h 3485471"/>
                  <a:gd name="connsiteX114" fmla="*/ 754300 w 800334"/>
                  <a:gd name="connsiteY114" fmla="*/ 1224820 h 3485471"/>
                  <a:gd name="connsiteX115" fmla="*/ 746014 w 800334"/>
                  <a:gd name="connsiteY115" fmla="*/ 1236155 h 3485471"/>
                  <a:gd name="connsiteX116" fmla="*/ 744966 w 800334"/>
                  <a:gd name="connsiteY116" fmla="*/ 1248632 h 3485471"/>
                  <a:gd name="connsiteX117" fmla="*/ 742870 w 800334"/>
                  <a:gd name="connsiteY117" fmla="*/ 1279208 h 3485471"/>
                  <a:gd name="connsiteX118" fmla="*/ 716962 w 800334"/>
                  <a:gd name="connsiteY118" fmla="*/ 1313021 h 3485471"/>
                  <a:gd name="connsiteX119" fmla="*/ 668004 w 800334"/>
                  <a:gd name="connsiteY119" fmla="*/ 1293114 h 3485471"/>
                  <a:gd name="connsiteX120" fmla="*/ 696769 w 800334"/>
                  <a:gd name="connsiteY120" fmla="*/ 1191292 h 3485471"/>
                  <a:gd name="connsiteX121" fmla="*/ 742299 w 800334"/>
                  <a:gd name="connsiteY121" fmla="*/ 1179385 h 3485471"/>
                  <a:gd name="connsiteX122" fmla="*/ 754205 w 800334"/>
                  <a:gd name="connsiteY122" fmla="*/ 1224915 h 34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800334" h="3485471">
                    <a:moveTo>
                      <a:pt x="745919" y="1157859"/>
                    </a:moveTo>
                    <a:cubicBezTo>
                      <a:pt x="677053" y="1107281"/>
                      <a:pt x="581136" y="1112806"/>
                      <a:pt x="500554" y="1119854"/>
                    </a:cubicBezTo>
                    <a:cubicBezTo>
                      <a:pt x="458168" y="1123569"/>
                      <a:pt x="415496" y="1124902"/>
                      <a:pt x="372729" y="1125188"/>
                    </a:cubicBezTo>
                    <a:cubicBezTo>
                      <a:pt x="373015" y="1123855"/>
                      <a:pt x="373205" y="1122521"/>
                      <a:pt x="373491" y="1121093"/>
                    </a:cubicBezTo>
                    <a:cubicBezTo>
                      <a:pt x="383587" y="1126236"/>
                      <a:pt x="396446" y="1124998"/>
                      <a:pt x="403209" y="1111949"/>
                    </a:cubicBezTo>
                    <a:cubicBezTo>
                      <a:pt x="432070" y="1056418"/>
                      <a:pt x="437404" y="986218"/>
                      <a:pt x="445023" y="924973"/>
                    </a:cubicBezTo>
                    <a:cubicBezTo>
                      <a:pt x="456549" y="831818"/>
                      <a:pt x="450929" y="736378"/>
                      <a:pt x="450929" y="642652"/>
                    </a:cubicBezTo>
                    <a:cubicBezTo>
                      <a:pt x="450929" y="548926"/>
                      <a:pt x="464836" y="452438"/>
                      <a:pt x="493220" y="359473"/>
                    </a:cubicBezTo>
                    <a:cubicBezTo>
                      <a:pt x="518938" y="275082"/>
                      <a:pt x="535892" y="190976"/>
                      <a:pt x="519890" y="103061"/>
                    </a:cubicBezTo>
                    <a:cubicBezTo>
                      <a:pt x="514365" y="72866"/>
                      <a:pt x="468550" y="85725"/>
                      <a:pt x="473980" y="115729"/>
                    </a:cubicBezTo>
                    <a:cubicBezTo>
                      <a:pt x="490744" y="207836"/>
                      <a:pt x="461788" y="293370"/>
                      <a:pt x="437308" y="381000"/>
                    </a:cubicBezTo>
                    <a:cubicBezTo>
                      <a:pt x="415210" y="460248"/>
                      <a:pt x="404066" y="541496"/>
                      <a:pt x="403304" y="623697"/>
                    </a:cubicBezTo>
                    <a:cubicBezTo>
                      <a:pt x="402447" y="708470"/>
                      <a:pt x="406447" y="793623"/>
                      <a:pt x="402256" y="878300"/>
                    </a:cubicBezTo>
                    <a:cubicBezTo>
                      <a:pt x="400256" y="918401"/>
                      <a:pt x="396637" y="968407"/>
                      <a:pt x="386826" y="1014413"/>
                    </a:cubicBezTo>
                    <a:cubicBezTo>
                      <a:pt x="396065" y="886301"/>
                      <a:pt x="387493" y="755047"/>
                      <a:pt x="387493" y="627317"/>
                    </a:cubicBezTo>
                    <a:cubicBezTo>
                      <a:pt x="387493" y="474536"/>
                      <a:pt x="382063" y="324803"/>
                      <a:pt x="369205" y="172593"/>
                    </a:cubicBezTo>
                    <a:cubicBezTo>
                      <a:pt x="365109" y="124111"/>
                      <a:pt x="362537" y="75533"/>
                      <a:pt x="362156" y="26860"/>
                    </a:cubicBezTo>
                    <a:cubicBezTo>
                      <a:pt x="361965" y="-3810"/>
                      <a:pt x="314340" y="-3905"/>
                      <a:pt x="314531" y="26860"/>
                    </a:cubicBezTo>
                    <a:cubicBezTo>
                      <a:pt x="315674" y="179070"/>
                      <a:pt x="339963" y="329851"/>
                      <a:pt x="339963" y="482251"/>
                    </a:cubicBezTo>
                    <a:cubicBezTo>
                      <a:pt x="339963" y="634651"/>
                      <a:pt x="339963" y="783526"/>
                      <a:pt x="341011" y="934117"/>
                    </a:cubicBezTo>
                    <a:cubicBezTo>
                      <a:pt x="341392" y="999172"/>
                      <a:pt x="336629" y="1062133"/>
                      <a:pt x="323104" y="1125188"/>
                    </a:cubicBezTo>
                    <a:cubicBezTo>
                      <a:pt x="304911" y="1125093"/>
                      <a:pt x="286718" y="1124807"/>
                      <a:pt x="268525" y="1124617"/>
                    </a:cubicBezTo>
                    <a:cubicBezTo>
                      <a:pt x="267478" y="1060799"/>
                      <a:pt x="266906" y="997077"/>
                      <a:pt x="267192" y="933259"/>
                    </a:cubicBezTo>
                    <a:cubicBezTo>
                      <a:pt x="268525" y="664940"/>
                      <a:pt x="274145" y="396526"/>
                      <a:pt x="257381" y="128588"/>
                    </a:cubicBezTo>
                    <a:cubicBezTo>
                      <a:pt x="253000" y="58674"/>
                      <a:pt x="202231" y="0"/>
                      <a:pt x="128794" y="0"/>
                    </a:cubicBezTo>
                    <a:cubicBezTo>
                      <a:pt x="62023" y="0"/>
                      <a:pt x="-4175" y="58579"/>
                      <a:pt x="206" y="128588"/>
                    </a:cubicBezTo>
                    <a:cubicBezTo>
                      <a:pt x="33163" y="655510"/>
                      <a:pt x="-8843" y="1184910"/>
                      <a:pt x="26209" y="1711833"/>
                    </a:cubicBezTo>
                    <a:cubicBezTo>
                      <a:pt x="33353" y="1819370"/>
                      <a:pt x="41259" y="1926812"/>
                      <a:pt x="49069" y="2034254"/>
                    </a:cubicBezTo>
                    <a:cubicBezTo>
                      <a:pt x="28781" y="2086737"/>
                      <a:pt x="11636" y="2140172"/>
                      <a:pt x="4302" y="2197418"/>
                    </a:cubicBezTo>
                    <a:cubicBezTo>
                      <a:pt x="-8652" y="2297906"/>
                      <a:pt x="22590" y="2376773"/>
                      <a:pt x="76978" y="2453831"/>
                    </a:cubicBezTo>
                    <a:cubicBezTo>
                      <a:pt x="77835" y="2468880"/>
                      <a:pt x="78692" y="2483929"/>
                      <a:pt x="79549" y="2499074"/>
                    </a:cubicBezTo>
                    <a:cubicBezTo>
                      <a:pt x="86693" y="2633662"/>
                      <a:pt x="90598" y="2772728"/>
                      <a:pt x="123174" y="2903982"/>
                    </a:cubicBezTo>
                    <a:cubicBezTo>
                      <a:pt x="119459" y="2932557"/>
                      <a:pt x="116792" y="2961323"/>
                      <a:pt x="110506" y="2989517"/>
                    </a:cubicBezTo>
                    <a:cubicBezTo>
                      <a:pt x="98790" y="3041999"/>
                      <a:pt x="66214" y="3086576"/>
                      <a:pt x="46879" y="3136202"/>
                    </a:cubicBezTo>
                    <a:cubicBezTo>
                      <a:pt x="8493" y="3234881"/>
                      <a:pt x="52403" y="3360420"/>
                      <a:pt x="54213" y="3462433"/>
                    </a:cubicBezTo>
                    <a:cubicBezTo>
                      <a:pt x="54784" y="3493103"/>
                      <a:pt x="102409" y="3493199"/>
                      <a:pt x="101838" y="3462433"/>
                    </a:cubicBezTo>
                    <a:cubicBezTo>
                      <a:pt x="99933" y="3354134"/>
                      <a:pt x="55642" y="3228308"/>
                      <a:pt x="102790" y="3125343"/>
                    </a:cubicBezTo>
                    <a:cubicBezTo>
                      <a:pt x="118602" y="3090767"/>
                      <a:pt x="136032" y="3059335"/>
                      <a:pt x="148987" y="3024378"/>
                    </a:cubicBezTo>
                    <a:cubicBezTo>
                      <a:pt x="150987" y="3039904"/>
                      <a:pt x="152320" y="3055715"/>
                      <a:pt x="152701" y="3072003"/>
                    </a:cubicBezTo>
                    <a:cubicBezTo>
                      <a:pt x="153559" y="3117628"/>
                      <a:pt x="127746" y="3176778"/>
                      <a:pt x="119173" y="3228308"/>
                    </a:cubicBezTo>
                    <a:cubicBezTo>
                      <a:pt x="107648" y="3297365"/>
                      <a:pt x="136223" y="3366516"/>
                      <a:pt x="208994" y="3386519"/>
                    </a:cubicBezTo>
                    <a:cubicBezTo>
                      <a:pt x="271192" y="3403664"/>
                      <a:pt x="355584" y="3365945"/>
                      <a:pt x="367204" y="3296698"/>
                    </a:cubicBezTo>
                    <a:cubicBezTo>
                      <a:pt x="377015" y="3238024"/>
                      <a:pt x="396827" y="3182207"/>
                      <a:pt x="405304" y="3123343"/>
                    </a:cubicBezTo>
                    <a:cubicBezTo>
                      <a:pt x="417877" y="3124676"/>
                      <a:pt x="431498" y="3117437"/>
                      <a:pt x="431974" y="3101435"/>
                    </a:cubicBezTo>
                    <a:cubicBezTo>
                      <a:pt x="445976" y="3164110"/>
                      <a:pt x="447690" y="3225451"/>
                      <a:pt x="444262" y="3291269"/>
                    </a:cubicBezTo>
                    <a:cubicBezTo>
                      <a:pt x="441976" y="3335750"/>
                      <a:pt x="439499" y="3379946"/>
                      <a:pt x="441595" y="3424428"/>
                    </a:cubicBezTo>
                    <a:cubicBezTo>
                      <a:pt x="443023" y="3455003"/>
                      <a:pt x="490648" y="3455099"/>
                      <a:pt x="489220" y="3424428"/>
                    </a:cubicBezTo>
                    <a:cubicBezTo>
                      <a:pt x="486076" y="3357277"/>
                      <a:pt x="493220" y="3290316"/>
                      <a:pt x="494363" y="3223165"/>
                    </a:cubicBezTo>
                    <a:cubicBezTo>
                      <a:pt x="495601" y="3152013"/>
                      <a:pt x="479504" y="3086767"/>
                      <a:pt x="458263" y="3019330"/>
                    </a:cubicBezTo>
                    <a:cubicBezTo>
                      <a:pt x="451977" y="2999232"/>
                      <a:pt x="445023" y="2979515"/>
                      <a:pt x="437689" y="2959894"/>
                    </a:cubicBezTo>
                    <a:cubicBezTo>
                      <a:pt x="439880" y="2939701"/>
                      <a:pt x="442833" y="2919508"/>
                      <a:pt x="446929" y="2899505"/>
                    </a:cubicBezTo>
                    <a:cubicBezTo>
                      <a:pt x="449786" y="2895791"/>
                      <a:pt x="451405" y="2890933"/>
                      <a:pt x="451024" y="2884742"/>
                    </a:cubicBezTo>
                    <a:cubicBezTo>
                      <a:pt x="451024" y="2883694"/>
                      <a:pt x="450929" y="2882646"/>
                      <a:pt x="450834" y="2881598"/>
                    </a:cubicBezTo>
                    <a:cubicBezTo>
                      <a:pt x="452644" y="2874169"/>
                      <a:pt x="454358" y="2866739"/>
                      <a:pt x="456549" y="2859310"/>
                    </a:cubicBezTo>
                    <a:cubicBezTo>
                      <a:pt x="459597" y="2848737"/>
                      <a:pt x="455596" y="2840355"/>
                      <a:pt x="448929" y="2835307"/>
                    </a:cubicBezTo>
                    <a:cubicBezTo>
                      <a:pt x="443690" y="2585847"/>
                      <a:pt x="520462" y="2338197"/>
                      <a:pt x="513985" y="2089594"/>
                    </a:cubicBezTo>
                    <a:cubicBezTo>
                      <a:pt x="548370" y="2091214"/>
                      <a:pt x="582946" y="2095310"/>
                      <a:pt x="614569" y="2095691"/>
                    </a:cubicBezTo>
                    <a:cubicBezTo>
                      <a:pt x="755920" y="2097310"/>
                      <a:pt x="755729" y="1878235"/>
                      <a:pt x="614569" y="1876616"/>
                    </a:cubicBezTo>
                    <a:cubicBezTo>
                      <a:pt x="570563" y="1876139"/>
                      <a:pt x="526272" y="1872615"/>
                      <a:pt x="482171" y="1872615"/>
                    </a:cubicBezTo>
                    <a:cubicBezTo>
                      <a:pt x="475313" y="1846898"/>
                      <a:pt x="468074" y="1821275"/>
                      <a:pt x="461311" y="1795558"/>
                    </a:cubicBezTo>
                    <a:cubicBezTo>
                      <a:pt x="441690" y="1721834"/>
                      <a:pt x="433498" y="1646206"/>
                      <a:pt x="421211" y="1571054"/>
                    </a:cubicBezTo>
                    <a:cubicBezTo>
                      <a:pt x="409019" y="1496282"/>
                      <a:pt x="394922" y="1421702"/>
                      <a:pt x="388159" y="1346168"/>
                    </a:cubicBezTo>
                    <a:cubicBezTo>
                      <a:pt x="388159" y="1345787"/>
                      <a:pt x="388159" y="1345406"/>
                      <a:pt x="388159" y="1345025"/>
                    </a:cubicBezTo>
                    <a:cubicBezTo>
                      <a:pt x="415210" y="1344739"/>
                      <a:pt x="442261" y="1343787"/>
                      <a:pt x="469122" y="1341977"/>
                    </a:cubicBezTo>
                    <a:cubicBezTo>
                      <a:pt x="503888" y="1339596"/>
                      <a:pt x="538369" y="1335596"/>
                      <a:pt x="573230" y="1334738"/>
                    </a:cubicBezTo>
                    <a:cubicBezTo>
                      <a:pt x="577231" y="1334643"/>
                      <a:pt x="609139" y="1336453"/>
                      <a:pt x="607425" y="1335405"/>
                    </a:cubicBezTo>
                    <a:cubicBezTo>
                      <a:pt x="613616" y="1336548"/>
                      <a:pt x="619807" y="1337977"/>
                      <a:pt x="625808" y="1339787"/>
                    </a:cubicBezTo>
                    <a:cubicBezTo>
                      <a:pt x="607711" y="1334929"/>
                      <a:pt x="631332" y="1344073"/>
                      <a:pt x="635524" y="1347216"/>
                    </a:cubicBezTo>
                    <a:cubicBezTo>
                      <a:pt x="683720" y="1382649"/>
                      <a:pt x="757634" y="1355408"/>
                      <a:pt x="785352" y="1307878"/>
                    </a:cubicBezTo>
                    <a:cubicBezTo>
                      <a:pt x="817927" y="1252252"/>
                      <a:pt x="794020" y="1193292"/>
                      <a:pt x="746014" y="1158050"/>
                    </a:cubicBezTo>
                    <a:close/>
                    <a:moveTo>
                      <a:pt x="54784" y="2310098"/>
                    </a:moveTo>
                    <a:cubicBezTo>
                      <a:pt x="40592" y="2258759"/>
                      <a:pt x="44497" y="2204657"/>
                      <a:pt x="57261" y="2150936"/>
                    </a:cubicBezTo>
                    <a:cubicBezTo>
                      <a:pt x="62023" y="2218373"/>
                      <a:pt x="66595" y="2285810"/>
                      <a:pt x="70881" y="2353247"/>
                    </a:cubicBezTo>
                    <a:cubicBezTo>
                      <a:pt x="64500" y="2339531"/>
                      <a:pt x="58975" y="2325243"/>
                      <a:pt x="54784" y="2310003"/>
                    </a:cubicBezTo>
                    <a:close/>
                    <a:moveTo>
                      <a:pt x="185848" y="130111"/>
                    </a:moveTo>
                    <a:lnTo>
                      <a:pt x="90598" y="130111"/>
                    </a:lnTo>
                    <a:cubicBezTo>
                      <a:pt x="78311" y="130111"/>
                      <a:pt x="69167" y="123730"/>
                      <a:pt x="63738" y="114871"/>
                    </a:cubicBezTo>
                    <a:cubicBezTo>
                      <a:pt x="45069" y="103918"/>
                      <a:pt x="37163" y="71819"/>
                      <a:pt x="61166" y="55340"/>
                    </a:cubicBezTo>
                    <a:cubicBezTo>
                      <a:pt x="96409" y="31147"/>
                      <a:pt x="143081" y="31147"/>
                      <a:pt x="182038" y="45625"/>
                    </a:cubicBezTo>
                    <a:cubicBezTo>
                      <a:pt x="193468" y="49911"/>
                      <a:pt x="202231" y="58579"/>
                      <a:pt x="205279" y="69532"/>
                    </a:cubicBezTo>
                    <a:cubicBezTo>
                      <a:pt x="227377" y="85915"/>
                      <a:pt x="220900" y="130111"/>
                      <a:pt x="185848" y="130111"/>
                    </a:cubicBezTo>
                    <a:close/>
                    <a:moveTo>
                      <a:pt x="604567" y="2005584"/>
                    </a:moveTo>
                    <a:cubicBezTo>
                      <a:pt x="609806" y="1988439"/>
                      <a:pt x="611521" y="1970532"/>
                      <a:pt x="616093" y="1953197"/>
                    </a:cubicBezTo>
                    <a:cubicBezTo>
                      <a:pt x="616188" y="1946053"/>
                      <a:pt x="616093" y="1938814"/>
                      <a:pt x="616093" y="1931860"/>
                    </a:cubicBezTo>
                    <a:cubicBezTo>
                      <a:pt x="616093" y="1888903"/>
                      <a:pt x="682672" y="1888903"/>
                      <a:pt x="682672" y="1931860"/>
                    </a:cubicBezTo>
                    <a:cubicBezTo>
                      <a:pt x="682672" y="1937957"/>
                      <a:pt x="682577" y="1944052"/>
                      <a:pt x="682387" y="1950053"/>
                    </a:cubicBezTo>
                    <a:cubicBezTo>
                      <a:pt x="683339" y="1954911"/>
                      <a:pt x="683339" y="1960245"/>
                      <a:pt x="681529" y="1966151"/>
                    </a:cubicBezTo>
                    <a:cubicBezTo>
                      <a:pt x="681529" y="1966151"/>
                      <a:pt x="681529" y="1966151"/>
                      <a:pt x="681529" y="1966246"/>
                    </a:cubicBezTo>
                    <a:cubicBezTo>
                      <a:pt x="680005" y="1985677"/>
                      <a:pt x="676386" y="2004536"/>
                      <a:pt x="668861" y="2023110"/>
                    </a:cubicBezTo>
                    <a:cubicBezTo>
                      <a:pt x="668861" y="2023110"/>
                      <a:pt x="668861" y="2023110"/>
                      <a:pt x="668861" y="2023205"/>
                    </a:cubicBezTo>
                    <a:cubicBezTo>
                      <a:pt x="668861" y="2023205"/>
                      <a:pt x="668861" y="2023205"/>
                      <a:pt x="668861" y="2023205"/>
                    </a:cubicBezTo>
                    <a:cubicBezTo>
                      <a:pt x="667813" y="2025872"/>
                      <a:pt x="666765" y="2028539"/>
                      <a:pt x="665527" y="2031206"/>
                    </a:cubicBezTo>
                    <a:cubicBezTo>
                      <a:pt x="649335" y="2065782"/>
                      <a:pt x="593899" y="2041208"/>
                      <a:pt x="604663" y="2005584"/>
                    </a:cubicBezTo>
                    <a:close/>
                    <a:moveTo>
                      <a:pt x="466836" y="2089309"/>
                    </a:moveTo>
                    <a:cubicBezTo>
                      <a:pt x="469122" y="2201609"/>
                      <a:pt x="450643" y="2315051"/>
                      <a:pt x="437023" y="2425827"/>
                    </a:cubicBezTo>
                    <a:cubicBezTo>
                      <a:pt x="418639" y="2575655"/>
                      <a:pt x="393970" y="2724912"/>
                      <a:pt x="402923" y="2876360"/>
                    </a:cubicBezTo>
                    <a:cubicBezTo>
                      <a:pt x="402923" y="2876360"/>
                      <a:pt x="402923" y="2876360"/>
                      <a:pt x="402923" y="2876360"/>
                    </a:cubicBezTo>
                    <a:cubicBezTo>
                      <a:pt x="390350" y="2848928"/>
                      <a:pt x="376920" y="2821877"/>
                      <a:pt x="362632" y="2795207"/>
                    </a:cubicBezTo>
                    <a:cubicBezTo>
                      <a:pt x="358918" y="2777014"/>
                      <a:pt x="355774" y="2758631"/>
                      <a:pt x="353869" y="2739771"/>
                    </a:cubicBezTo>
                    <a:cubicBezTo>
                      <a:pt x="347106" y="2671953"/>
                      <a:pt x="342535" y="2603945"/>
                      <a:pt x="338629" y="2535936"/>
                    </a:cubicBezTo>
                    <a:cubicBezTo>
                      <a:pt x="330914" y="2403729"/>
                      <a:pt x="322532" y="2271617"/>
                      <a:pt x="313674" y="2139601"/>
                    </a:cubicBezTo>
                    <a:cubicBezTo>
                      <a:pt x="343106" y="2129600"/>
                      <a:pt x="371490" y="2115693"/>
                      <a:pt x="401780" y="2103120"/>
                    </a:cubicBezTo>
                    <a:cubicBezTo>
                      <a:pt x="422068" y="2094738"/>
                      <a:pt x="444071" y="2090833"/>
                      <a:pt x="466836" y="2089404"/>
                    </a:cubicBezTo>
                    <a:close/>
                    <a:moveTo>
                      <a:pt x="406923" y="1774793"/>
                    </a:moveTo>
                    <a:cubicBezTo>
                      <a:pt x="414544" y="1808131"/>
                      <a:pt x="423783" y="1841087"/>
                      <a:pt x="432736" y="1874139"/>
                    </a:cubicBezTo>
                    <a:cubicBezTo>
                      <a:pt x="416925" y="1875377"/>
                      <a:pt x="401113" y="1877282"/>
                      <a:pt x="385302" y="1880330"/>
                    </a:cubicBezTo>
                    <a:cubicBezTo>
                      <a:pt x="356441" y="1885855"/>
                      <a:pt x="326914" y="1901571"/>
                      <a:pt x="298053" y="1914525"/>
                    </a:cubicBezTo>
                    <a:cubicBezTo>
                      <a:pt x="293671" y="1852993"/>
                      <a:pt x="289195" y="1791462"/>
                      <a:pt x="284527" y="1729835"/>
                    </a:cubicBezTo>
                    <a:cubicBezTo>
                      <a:pt x="277288" y="1633918"/>
                      <a:pt x="276336" y="1537811"/>
                      <a:pt x="275002" y="1441704"/>
                    </a:cubicBezTo>
                    <a:cubicBezTo>
                      <a:pt x="284337" y="1409129"/>
                      <a:pt x="295100" y="1376743"/>
                      <a:pt x="306244" y="1344549"/>
                    </a:cubicBezTo>
                    <a:cubicBezTo>
                      <a:pt x="317674" y="1344739"/>
                      <a:pt x="329104" y="1344835"/>
                      <a:pt x="340439" y="1344930"/>
                    </a:cubicBezTo>
                    <a:cubicBezTo>
                      <a:pt x="340915" y="1351121"/>
                      <a:pt x="341392" y="1357217"/>
                      <a:pt x="341963" y="1363409"/>
                    </a:cubicBezTo>
                    <a:cubicBezTo>
                      <a:pt x="348059" y="1431227"/>
                      <a:pt x="361013" y="1498664"/>
                      <a:pt x="372157" y="1565720"/>
                    </a:cubicBezTo>
                    <a:cubicBezTo>
                      <a:pt x="383778" y="1635443"/>
                      <a:pt x="391112" y="1705927"/>
                      <a:pt x="406828" y="1774889"/>
                    </a:cubicBezTo>
                    <a:close/>
                    <a:moveTo>
                      <a:pt x="754300" y="1224820"/>
                    </a:moveTo>
                    <a:cubicBezTo>
                      <a:pt x="751824" y="1228249"/>
                      <a:pt x="748871" y="1232059"/>
                      <a:pt x="746014" y="1236155"/>
                    </a:cubicBezTo>
                    <a:cubicBezTo>
                      <a:pt x="746395" y="1240060"/>
                      <a:pt x="746204" y="1244156"/>
                      <a:pt x="744966" y="1248632"/>
                    </a:cubicBezTo>
                    <a:cubicBezTo>
                      <a:pt x="743251" y="1254824"/>
                      <a:pt x="745823" y="1268825"/>
                      <a:pt x="742870" y="1279208"/>
                    </a:cubicBezTo>
                    <a:cubicBezTo>
                      <a:pt x="738394" y="1294448"/>
                      <a:pt x="729440" y="1303687"/>
                      <a:pt x="716962" y="1313021"/>
                    </a:cubicBezTo>
                    <a:cubicBezTo>
                      <a:pt x="700294" y="1325594"/>
                      <a:pt x="672004" y="1312640"/>
                      <a:pt x="668004" y="1293114"/>
                    </a:cubicBezTo>
                    <a:cubicBezTo>
                      <a:pt x="660289" y="1255014"/>
                      <a:pt x="674481" y="1221677"/>
                      <a:pt x="696769" y="1191292"/>
                    </a:cubicBezTo>
                    <a:cubicBezTo>
                      <a:pt x="707437" y="1176718"/>
                      <a:pt x="725440" y="1169480"/>
                      <a:pt x="742299" y="1179385"/>
                    </a:cubicBezTo>
                    <a:cubicBezTo>
                      <a:pt x="756777" y="1187863"/>
                      <a:pt x="764969" y="1210247"/>
                      <a:pt x="754205" y="1224915"/>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62" name="Group 61">
            <a:extLst>
              <a:ext uri="{FF2B5EF4-FFF2-40B4-BE49-F238E27FC236}">
                <a16:creationId xmlns:a16="http://schemas.microsoft.com/office/drawing/2014/main" id="{C5C3118E-D297-B187-36CA-7087A648B6AE}"/>
              </a:ext>
            </a:extLst>
          </p:cNvPr>
          <p:cNvGrpSpPr/>
          <p:nvPr/>
        </p:nvGrpSpPr>
        <p:grpSpPr>
          <a:xfrm>
            <a:off x="3380522" y="2771003"/>
            <a:ext cx="2651760" cy="2724665"/>
            <a:chOff x="3369764" y="2565133"/>
            <a:chExt cx="2651760" cy="2724665"/>
          </a:xfrm>
        </p:grpSpPr>
        <p:sp>
          <p:nvSpPr>
            <p:cNvPr id="10" name="Rectangle 9">
              <a:extLst>
                <a:ext uri="{FF2B5EF4-FFF2-40B4-BE49-F238E27FC236}">
                  <a16:creationId xmlns:a16="http://schemas.microsoft.com/office/drawing/2014/main" id="{72617F60-49ED-9D6B-DFF1-7878CF06A03E}"/>
                </a:ext>
              </a:extLst>
            </p:cNvPr>
            <p:cNvSpPr/>
            <p:nvPr/>
          </p:nvSpPr>
          <p:spPr>
            <a:xfrm flipH="1">
              <a:off x="3369764" y="2565133"/>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DD09679D-CBE1-859B-8F20-6F169185BD47}"/>
                </a:ext>
              </a:extLst>
            </p:cNvPr>
            <p:cNvSpPr txBox="1">
              <a:spLocks/>
            </p:cNvSpPr>
            <p:nvPr/>
          </p:nvSpPr>
          <p:spPr>
            <a:xfrm>
              <a:off x="3462618" y="4070504"/>
              <a:ext cx="2466053"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Atrial Fibrillation</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36" name="TextBox 35">
              <a:extLst>
                <a:ext uri="{FF2B5EF4-FFF2-40B4-BE49-F238E27FC236}">
                  <a16:creationId xmlns:a16="http://schemas.microsoft.com/office/drawing/2014/main" id="{5E85171F-C0CA-FB3F-7EAA-B05B57259060}"/>
                </a:ext>
              </a:extLst>
            </p:cNvPr>
            <p:cNvSpPr txBox="1">
              <a:spLocks/>
            </p:cNvSpPr>
            <p:nvPr/>
          </p:nvSpPr>
          <p:spPr>
            <a:xfrm>
              <a:off x="3901501" y="3362935"/>
              <a:ext cx="1588285"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~3.5 fold</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38" name="Graphic 1030">
              <a:extLst>
                <a:ext uri="{FF2B5EF4-FFF2-40B4-BE49-F238E27FC236}">
                  <a16:creationId xmlns:a16="http://schemas.microsoft.com/office/drawing/2014/main" id="{AA42D088-B054-68ED-BE76-5655349CFBAC}"/>
                </a:ext>
              </a:extLst>
            </p:cNvPr>
            <p:cNvSpPr/>
            <p:nvPr/>
          </p:nvSpPr>
          <p:spPr>
            <a:xfrm rot="16200000">
              <a:off x="4526368" y="2784607"/>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Graphic 62">
              <a:extLst>
                <a:ext uri="{FF2B5EF4-FFF2-40B4-BE49-F238E27FC236}">
                  <a16:creationId xmlns:a16="http://schemas.microsoft.com/office/drawing/2014/main" id="{AD275403-DA01-49BF-B901-AE61EBA6908E}"/>
                </a:ext>
              </a:extLst>
            </p:cNvPr>
            <p:cNvSpPr/>
            <p:nvPr/>
          </p:nvSpPr>
          <p:spPr>
            <a:xfrm>
              <a:off x="4434448" y="4600576"/>
              <a:ext cx="522393" cy="498107"/>
            </a:xfrm>
            <a:custGeom>
              <a:avLst/>
              <a:gdLst>
                <a:gd name="connsiteX0" fmla="*/ 673100 w 1346212"/>
                <a:gd name="connsiteY0" fmla="*/ 261706 h 1301949"/>
                <a:gd name="connsiteX1" fmla="*/ 0 w 1346212"/>
                <a:gd name="connsiteY1" fmla="*/ 384083 h 1301949"/>
                <a:gd name="connsiteX2" fmla="*/ 45631 w 1346212"/>
                <a:gd name="connsiteY2" fmla="*/ 598256 h 1301949"/>
                <a:gd name="connsiteX3" fmla="*/ 224879 w 1346212"/>
                <a:gd name="connsiteY3" fmla="*/ 598256 h 1301949"/>
                <a:gd name="connsiteX4" fmla="*/ 339611 w 1346212"/>
                <a:gd name="connsiteY4" fmla="*/ 312188 h 1301949"/>
                <a:gd name="connsiteX5" fmla="*/ 394678 w 1346212"/>
                <a:gd name="connsiteY5" fmla="*/ 312188 h 1301949"/>
                <a:gd name="connsiteX6" fmla="*/ 611911 w 1346212"/>
                <a:gd name="connsiteY6" fmla="*/ 852205 h 1301949"/>
                <a:gd name="connsiteX7" fmla="*/ 705231 w 1346212"/>
                <a:gd name="connsiteY7" fmla="*/ 618144 h 1301949"/>
                <a:gd name="connsiteX8" fmla="*/ 734301 w 1346212"/>
                <a:gd name="connsiteY8" fmla="*/ 598256 h 1301949"/>
                <a:gd name="connsiteX9" fmla="*/ 836803 w 1346212"/>
                <a:gd name="connsiteY9" fmla="*/ 598256 h 1301949"/>
                <a:gd name="connsiteX10" fmla="*/ 951535 w 1346212"/>
                <a:gd name="connsiteY10" fmla="*/ 312188 h 1301949"/>
                <a:gd name="connsiteX11" fmla="*/ 1006602 w 1346212"/>
                <a:gd name="connsiteY11" fmla="*/ 312188 h 1301949"/>
                <a:gd name="connsiteX12" fmla="*/ 1121334 w 1346212"/>
                <a:gd name="connsiteY12" fmla="*/ 598256 h 1301949"/>
                <a:gd name="connsiteX13" fmla="*/ 1300582 w 1346212"/>
                <a:gd name="connsiteY13" fmla="*/ 598256 h 1301949"/>
                <a:gd name="connsiteX14" fmla="*/ 1346213 w 1346212"/>
                <a:gd name="connsiteY14" fmla="*/ 384083 h 1301949"/>
                <a:gd name="connsiteX15" fmla="*/ 673100 w 1346212"/>
                <a:gd name="connsiteY15" fmla="*/ 261706 h 1301949"/>
                <a:gd name="connsiteX16" fmla="*/ 1072375 w 1346212"/>
                <a:gd name="connsiteY16" fmla="*/ 638032 h 1301949"/>
                <a:gd name="connsiteX17" fmla="*/ 979056 w 1346212"/>
                <a:gd name="connsiteY17" fmla="*/ 405508 h 1301949"/>
                <a:gd name="connsiteX18" fmla="*/ 885736 w 1346212"/>
                <a:gd name="connsiteY18" fmla="*/ 639556 h 1301949"/>
                <a:gd name="connsiteX19" fmla="*/ 856666 w 1346212"/>
                <a:gd name="connsiteY19" fmla="*/ 659444 h 1301949"/>
                <a:gd name="connsiteX20" fmla="*/ 754177 w 1346212"/>
                <a:gd name="connsiteY20" fmla="*/ 659444 h 1301949"/>
                <a:gd name="connsiteX21" fmla="*/ 639445 w 1346212"/>
                <a:gd name="connsiteY21" fmla="*/ 945512 h 1301949"/>
                <a:gd name="connsiteX22" fmla="*/ 584378 w 1346212"/>
                <a:gd name="connsiteY22" fmla="*/ 945512 h 1301949"/>
                <a:gd name="connsiteX23" fmla="*/ 367144 w 1346212"/>
                <a:gd name="connsiteY23" fmla="*/ 405508 h 1301949"/>
                <a:gd name="connsiteX24" fmla="*/ 273825 w 1346212"/>
                <a:gd name="connsiteY24" fmla="*/ 639556 h 1301949"/>
                <a:gd name="connsiteX25" fmla="*/ 244754 w 1346212"/>
                <a:gd name="connsiteY25" fmla="*/ 659444 h 1301949"/>
                <a:gd name="connsiteX26" fmla="*/ 75133 w 1346212"/>
                <a:gd name="connsiteY26" fmla="*/ 659444 h 1301949"/>
                <a:gd name="connsiteX27" fmla="*/ 673100 w 1346212"/>
                <a:gd name="connsiteY27" fmla="*/ 1301950 h 1301949"/>
                <a:gd name="connsiteX28" fmla="*/ 1271067 w 1346212"/>
                <a:gd name="connsiteY28" fmla="*/ 659444 h 1301949"/>
                <a:gd name="connsiteX29" fmla="*/ 1101433 w 1346212"/>
                <a:gd name="connsiteY29" fmla="*/ 659444 h 1301949"/>
                <a:gd name="connsiteX30" fmla="*/ 1072375 w 1346212"/>
                <a:gd name="connsiteY30" fmla="*/ 638032 h 13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6212" h="1301949">
                  <a:moveTo>
                    <a:pt x="673100" y="261706"/>
                  </a:moveTo>
                  <a:cubicBezTo>
                    <a:pt x="550723" y="-105439"/>
                    <a:pt x="0" y="-105439"/>
                    <a:pt x="0" y="384083"/>
                  </a:cubicBezTo>
                  <a:cubicBezTo>
                    <a:pt x="0" y="459241"/>
                    <a:pt x="17005" y="530628"/>
                    <a:pt x="45631" y="598256"/>
                  </a:cubicBezTo>
                  <a:lnTo>
                    <a:pt x="224879" y="598256"/>
                  </a:lnTo>
                  <a:lnTo>
                    <a:pt x="339611" y="312188"/>
                  </a:lnTo>
                  <a:lnTo>
                    <a:pt x="394678" y="312188"/>
                  </a:lnTo>
                  <a:lnTo>
                    <a:pt x="611911" y="852205"/>
                  </a:lnTo>
                  <a:lnTo>
                    <a:pt x="705231" y="618144"/>
                  </a:lnTo>
                  <a:lnTo>
                    <a:pt x="734301" y="598256"/>
                  </a:lnTo>
                  <a:lnTo>
                    <a:pt x="836803" y="598256"/>
                  </a:lnTo>
                  <a:lnTo>
                    <a:pt x="951535" y="312188"/>
                  </a:lnTo>
                  <a:lnTo>
                    <a:pt x="1006602" y="312188"/>
                  </a:lnTo>
                  <a:lnTo>
                    <a:pt x="1121334" y="598256"/>
                  </a:lnTo>
                  <a:lnTo>
                    <a:pt x="1300582" y="598256"/>
                  </a:lnTo>
                  <a:cubicBezTo>
                    <a:pt x="1329207" y="530628"/>
                    <a:pt x="1346213" y="459254"/>
                    <a:pt x="1346213" y="384083"/>
                  </a:cubicBezTo>
                  <a:cubicBezTo>
                    <a:pt x="1346200" y="-105439"/>
                    <a:pt x="795477" y="-105439"/>
                    <a:pt x="673100" y="261706"/>
                  </a:cubicBezTo>
                  <a:close/>
                  <a:moveTo>
                    <a:pt x="1072375" y="638032"/>
                  </a:moveTo>
                  <a:lnTo>
                    <a:pt x="979056" y="405508"/>
                  </a:lnTo>
                  <a:lnTo>
                    <a:pt x="885736" y="639556"/>
                  </a:lnTo>
                  <a:lnTo>
                    <a:pt x="856666" y="659444"/>
                  </a:lnTo>
                  <a:lnTo>
                    <a:pt x="754177" y="659444"/>
                  </a:lnTo>
                  <a:lnTo>
                    <a:pt x="639445" y="945512"/>
                  </a:lnTo>
                  <a:lnTo>
                    <a:pt x="584378" y="945512"/>
                  </a:lnTo>
                  <a:lnTo>
                    <a:pt x="367144" y="405508"/>
                  </a:lnTo>
                  <a:lnTo>
                    <a:pt x="273825" y="639556"/>
                  </a:lnTo>
                  <a:lnTo>
                    <a:pt x="244754" y="659444"/>
                  </a:lnTo>
                  <a:lnTo>
                    <a:pt x="75133" y="659444"/>
                  </a:lnTo>
                  <a:cubicBezTo>
                    <a:pt x="230111" y="946299"/>
                    <a:pt x="578790" y="1160472"/>
                    <a:pt x="673100" y="1301950"/>
                  </a:cubicBezTo>
                  <a:cubicBezTo>
                    <a:pt x="767410" y="1160472"/>
                    <a:pt x="1116089" y="946299"/>
                    <a:pt x="1271067" y="659444"/>
                  </a:cubicBezTo>
                  <a:lnTo>
                    <a:pt x="1101433" y="659444"/>
                  </a:lnTo>
                  <a:lnTo>
                    <a:pt x="1072375" y="638032"/>
                  </a:lnTo>
                  <a:close/>
                </a:path>
              </a:pathLst>
            </a:custGeom>
            <a:solidFill>
              <a:schemeClr val="accent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Group 62">
            <a:extLst>
              <a:ext uri="{FF2B5EF4-FFF2-40B4-BE49-F238E27FC236}">
                <a16:creationId xmlns:a16="http://schemas.microsoft.com/office/drawing/2014/main" id="{91729EE9-E1F0-732E-5BA4-517E484BE003}"/>
              </a:ext>
            </a:extLst>
          </p:cNvPr>
          <p:cNvGrpSpPr/>
          <p:nvPr/>
        </p:nvGrpSpPr>
        <p:grpSpPr>
          <a:xfrm>
            <a:off x="6157170" y="2771003"/>
            <a:ext cx="2651760" cy="2724665"/>
            <a:chOff x="6146412" y="2565133"/>
            <a:chExt cx="2651760" cy="2724665"/>
          </a:xfrm>
        </p:grpSpPr>
        <p:sp>
          <p:nvSpPr>
            <p:cNvPr id="11" name="Rectangle 10">
              <a:extLst>
                <a:ext uri="{FF2B5EF4-FFF2-40B4-BE49-F238E27FC236}">
                  <a16:creationId xmlns:a16="http://schemas.microsoft.com/office/drawing/2014/main" id="{03C5EF98-686A-F123-E9BC-81430FDB26F5}"/>
                </a:ext>
              </a:extLst>
            </p:cNvPr>
            <p:cNvSpPr/>
            <p:nvPr/>
          </p:nvSpPr>
          <p:spPr>
            <a:xfrm flipH="1">
              <a:off x="6146412" y="2565133"/>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6C1B07D1-5E00-D49E-25B7-EF8353459CD9}"/>
                </a:ext>
              </a:extLst>
            </p:cNvPr>
            <p:cNvSpPr txBox="1">
              <a:spLocks/>
            </p:cNvSpPr>
            <p:nvPr/>
          </p:nvSpPr>
          <p:spPr>
            <a:xfrm>
              <a:off x="6289696" y="4070504"/>
              <a:ext cx="2365192"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Heart Failure</a:t>
              </a:r>
            </a:p>
          </p:txBody>
        </p:sp>
        <p:sp>
          <p:nvSpPr>
            <p:cNvPr id="22" name="TextBox 21">
              <a:extLst>
                <a:ext uri="{FF2B5EF4-FFF2-40B4-BE49-F238E27FC236}">
                  <a16:creationId xmlns:a16="http://schemas.microsoft.com/office/drawing/2014/main" id="{4D591B84-957D-E038-32FD-6653C3834FE5}"/>
                </a:ext>
              </a:extLst>
            </p:cNvPr>
            <p:cNvSpPr txBox="1">
              <a:spLocks/>
            </p:cNvSpPr>
            <p:nvPr/>
          </p:nvSpPr>
          <p:spPr>
            <a:xfrm>
              <a:off x="6759896" y="3370617"/>
              <a:ext cx="1424794"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lang="en-US" sz="2800" b="1">
                  <a:solidFill>
                    <a:srgbClr val="0D3759"/>
                  </a:solidFill>
                  <a:latin typeface="Arial" panose="020B0604020202020204"/>
                  <a:cs typeface="Arial" panose="020B0604020202020204" pitchFamily="34" charset="0"/>
                </a:rPr>
                <a:t>~2 fold</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39" name="Graphic 1030">
              <a:extLst>
                <a:ext uri="{FF2B5EF4-FFF2-40B4-BE49-F238E27FC236}">
                  <a16:creationId xmlns:a16="http://schemas.microsoft.com/office/drawing/2014/main" id="{1D23D33F-7CC3-83B0-74C6-5C082DCF74A7}"/>
                </a:ext>
              </a:extLst>
            </p:cNvPr>
            <p:cNvSpPr/>
            <p:nvPr/>
          </p:nvSpPr>
          <p:spPr>
            <a:xfrm rot="16200000">
              <a:off x="7303016" y="2784607"/>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7" name="Graphic 13">
              <a:extLst>
                <a:ext uri="{FF2B5EF4-FFF2-40B4-BE49-F238E27FC236}">
                  <a16:creationId xmlns:a16="http://schemas.microsoft.com/office/drawing/2014/main" id="{F91FF1F5-93AD-5C64-31E4-BCCFDE5CD169}"/>
                </a:ext>
              </a:extLst>
            </p:cNvPr>
            <p:cNvGrpSpPr>
              <a:grpSpLocks noChangeAspect="1"/>
            </p:cNvGrpSpPr>
            <p:nvPr/>
          </p:nvGrpSpPr>
          <p:grpSpPr>
            <a:xfrm>
              <a:off x="7292264" y="4600576"/>
              <a:ext cx="360056" cy="540504"/>
              <a:chOff x="8819643" y="3176968"/>
              <a:chExt cx="426769" cy="690901"/>
            </a:xfrm>
            <a:solidFill>
              <a:schemeClr val="accent1"/>
            </a:solidFill>
          </p:grpSpPr>
          <p:sp>
            <p:nvSpPr>
              <p:cNvPr id="48" name="Freeform: Shape 47">
                <a:extLst>
                  <a:ext uri="{FF2B5EF4-FFF2-40B4-BE49-F238E27FC236}">
                    <a16:creationId xmlns:a16="http://schemas.microsoft.com/office/drawing/2014/main" id="{B3C8345F-5F05-7511-5EE6-34AF69610CE5}"/>
                  </a:ext>
                </a:extLst>
              </p:cNvPr>
              <p:cNvSpPr/>
              <p:nvPr/>
            </p:nvSpPr>
            <p:spPr>
              <a:xfrm>
                <a:off x="8837917" y="3278047"/>
                <a:ext cx="52117" cy="69361"/>
              </a:xfrm>
              <a:custGeom>
                <a:avLst/>
                <a:gdLst>
                  <a:gd name="connsiteX0" fmla="*/ 3673 w 52117"/>
                  <a:gd name="connsiteY0" fmla="*/ 69361 h 69361"/>
                  <a:gd name="connsiteX1" fmla="*/ 33191 w 52117"/>
                  <a:gd name="connsiteY1" fmla="*/ 64865 h 69361"/>
                  <a:gd name="connsiteX2" fmla="*/ 52117 w 52117"/>
                  <a:gd name="connsiteY2" fmla="*/ 0 h 69361"/>
                  <a:gd name="connsiteX3" fmla="*/ 968 w 52117"/>
                  <a:gd name="connsiteY3" fmla="*/ 13468 h 69361"/>
                  <a:gd name="connsiteX4" fmla="*/ 3673 w 52117"/>
                  <a:gd name="connsiteY4" fmla="*/ 69361 h 6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7" h="69361">
                    <a:moveTo>
                      <a:pt x="3673" y="69361"/>
                    </a:moveTo>
                    <a:cubicBezTo>
                      <a:pt x="10293" y="68151"/>
                      <a:pt x="20675" y="66437"/>
                      <a:pt x="33191" y="64865"/>
                    </a:cubicBezTo>
                    <a:cubicBezTo>
                      <a:pt x="33791" y="42548"/>
                      <a:pt x="39363" y="20393"/>
                      <a:pt x="52117" y="0"/>
                    </a:cubicBezTo>
                    <a:cubicBezTo>
                      <a:pt x="35782" y="3105"/>
                      <a:pt x="18780" y="7372"/>
                      <a:pt x="968" y="13468"/>
                    </a:cubicBezTo>
                    <a:cubicBezTo>
                      <a:pt x="-1585" y="41129"/>
                      <a:pt x="1473" y="56893"/>
                      <a:pt x="3673" y="693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Shape 48">
                <a:extLst>
                  <a:ext uri="{FF2B5EF4-FFF2-40B4-BE49-F238E27FC236}">
                    <a16:creationId xmlns:a16="http://schemas.microsoft.com/office/drawing/2014/main" id="{21B4DB77-F334-24D1-BEBB-7286C3A9E57B}"/>
                  </a:ext>
                </a:extLst>
              </p:cNvPr>
              <p:cNvSpPr/>
              <p:nvPr/>
            </p:nvSpPr>
            <p:spPr>
              <a:xfrm>
                <a:off x="8984037" y="3288560"/>
                <a:ext cx="73180" cy="34283"/>
              </a:xfrm>
              <a:custGeom>
                <a:avLst/>
                <a:gdLst>
                  <a:gd name="connsiteX0" fmla="*/ 31461 w 73180"/>
                  <a:gd name="connsiteY0" fmla="*/ 33245 h 34283"/>
                  <a:gd name="connsiteX1" fmla="*/ 73181 w 73180"/>
                  <a:gd name="connsiteY1" fmla="*/ 1251 h 34283"/>
                  <a:gd name="connsiteX2" fmla="*/ 70514 w 73180"/>
                  <a:gd name="connsiteY2" fmla="*/ 251 h 34283"/>
                  <a:gd name="connsiteX3" fmla="*/ 0 w 73180"/>
                  <a:gd name="connsiteY3" fmla="*/ 34284 h 34283"/>
                  <a:gd name="connsiteX4" fmla="*/ 31461 w 73180"/>
                  <a:gd name="connsiteY4" fmla="*/ 33245 h 34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80" h="34283">
                    <a:moveTo>
                      <a:pt x="31461" y="33245"/>
                    </a:moveTo>
                    <a:cubicBezTo>
                      <a:pt x="44510" y="21215"/>
                      <a:pt x="58436" y="10433"/>
                      <a:pt x="73181" y="1251"/>
                    </a:cubicBezTo>
                    <a:cubicBezTo>
                      <a:pt x="72276" y="917"/>
                      <a:pt x="71447" y="584"/>
                      <a:pt x="70514" y="251"/>
                    </a:cubicBezTo>
                    <a:cubicBezTo>
                      <a:pt x="50216" y="-1388"/>
                      <a:pt x="10392" y="4451"/>
                      <a:pt x="0" y="34284"/>
                    </a:cubicBezTo>
                    <a:cubicBezTo>
                      <a:pt x="10077" y="33731"/>
                      <a:pt x="18583" y="33579"/>
                      <a:pt x="31461" y="3324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7926622B-49F0-D699-AA5C-A9D4539D0BF9}"/>
                  </a:ext>
                </a:extLst>
              </p:cNvPr>
              <p:cNvSpPr/>
              <p:nvPr/>
            </p:nvSpPr>
            <p:spPr>
              <a:xfrm>
                <a:off x="9141818" y="3344027"/>
                <a:ext cx="38762" cy="45462"/>
              </a:xfrm>
              <a:custGeom>
                <a:avLst/>
                <a:gdLst>
                  <a:gd name="connsiteX0" fmla="*/ 37376 w 38762"/>
                  <a:gd name="connsiteY0" fmla="*/ 0 h 45462"/>
                  <a:gd name="connsiteX1" fmla="*/ 0 w 38762"/>
                  <a:gd name="connsiteY1" fmla="*/ 14259 h 45462"/>
                  <a:gd name="connsiteX2" fmla="*/ 343 w 38762"/>
                  <a:gd name="connsiteY2" fmla="*/ 17545 h 45462"/>
                  <a:gd name="connsiteX3" fmla="*/ 37976 w 38762"/>
                  <a:gd name="connsiteY3" fmla="*/ 45463 h 45462"/>
                  <a:gd name="connsiteX4" fmla="*/ 37376 w 38762"/>
                  <a:gd name="connsiteY4" fmla="*/ 0 h 4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2" h="45462">
                    <a:moveTo>
                      <a:pt x="37376" y="0"/>
                    </a:moveTo>
                    <a:cubicBezTo>
                      <a:pt x="25336" y="3724"/>
                      <a:pt x="12640" y="8401"/>
                      <a:pt x="0" y="14259"/>
                    </a:cubicBezTo>
                    <a:cubicBezTo>
                      <a:pt x="124" y="15345"/>
                      <a:pt x="238" y="16440"/>
                      <a:pt x="343" y="17545"/>
                    </a:cubicBezTo>
                    <a:cubicBezTo>
                      <a:pt x="15230" y="26032"/>
                      <a:pt x="27746" y="35309"/>
                      <a:pt x="37976" y="45463"/>
                    </a:cubicBezTo>
                    <a:cubicBezTo>
                      <a:pt x="39138" y="30432"/>
                      <a:pt x="39072" y="15069"/>
                      <a:pt x="37376"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FCD8ACFA-9305-E19D-8290-40B328C4CA23}"/>
                  </a:ext>
                </a:extLst>
              </p:cNvPr>
              <p:cNvSpPr/>
              <p:nvPr/>
            </p:nvSpPr>
            <p:spPr>
              <a:xfrm>
                <a:off x="8889827" y="3176968"/>
                <a:ext cx="259315" cy="175136"/>
              </a:xfrm>
              <a:custGeom>
                <a:avLst/>
                <a:gdLst>
                  <a:gd name="connsiteX0" fmla="*/ 102 w 259315"/>
                  <a:gd name="connsiteY0" fmla="*/ 175136 h 175136"/>
                  <a:gd name="connsiteX1" fmla="*/ 69159 w 259315"/>
                  <a:gd name="connsiteY1" fmla="*/ 148295 h 175136"/>
                  <a:gd name="connsiteX2" fmla="*/ 195631 w 259315"/>
                  <a:gd name="connsiteY2" fmla="*/ 97726 h 175136"/>
                  <a:gd name="connsiteX3" fmla="*/ 251972 w 259315"/>
                  <a:gd name="connsiteY3" fmla="*/ 81734 h 175136"/>
                  <a:gd name="connsiteX4" fmla="*/ 242904 w 259315"/>
                  <a:gd name="connsiteY4" fmla="*/ 73228 h 175136"/>
                  <a:gd name="connsiteX5" fmla="*/ 259316 w 259315"/>
                  <a:gd name="connsiteY5" fmla="*/ 42758 h 175136"/>
                  <a:gd name="connsiteX6" fmla="*/ 217529 w 259315"/>
                  <a:gd name="connsiteY6" fmla="*/ 14373 h 175136"/>
                  <a:gd name="connsiteX7" fmla="*/ 193965 w 259315"/>
                  <a:gd name="connsiteY7" fmla="*/ 48311 h 175136"/>
                  <a:gd name="connsiteX8" fmla="*/ 174496 w 259315"/>
                  <a:gd name="connsiteY8" fmla="*/ 44282 h 175136"/>
                  <a:gd name="connsiteX9" fmla="*/ 168800 w 259315"/>
                  <a:gd name="connsiteY9" fmla="*/ 0 h 175136"/>
                  <a:gd name="connsiteX10" fmla="*/ 118298 w 259315"/>
                  <a:gd name="connsiteY10" fmla="*/ 1276 h 175136"/>
                  <a:gd name="connsiteX11" fmla="*/ 118974 w 259315"/>
                  <a:gd name="connsiteY11" fmla="*/ 46453 h 175136"/>
                  <a:gd name="connsiteX12" fmla="*/ 86866 w 259315"/>
                  <a:gd name="connsiteY12" fmla="*/ 56474 h 175136"/>
                  <a:gd name="connsiteX13" fmla="*/ 63777 w 259315"/>
                  <a:gd name="connsiteY13" fmla="*/ 21831 h 175136"/>
                  <a:gd name="connsiteX14" fmla="*/ 19095 w 259315"/>
                  <a:gd name="connsiteY14" fmla="*/ 45396 h 175136"/>
                  <a:gd name="connsiteX15" fmla="*/ 39345 w 259315"/>
                  <a:gd name="connsiteY15" fmla="*/ 84782 h 175136"/>
                  <a:gd name="connsiteX16" fmla="*/ 102 w 259315"/>
                  <a:gd name="connsiteY16" fmla="*/ 175136 h 17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9315" h="175136">
                    <a:moveTo>
                      <a:pt x="102" y="175136"/>
                    </a:moveTo>
                    <a:cubicBezTo>
                      <a:pt x="20572" y="159496"/>
                      <a:pt x="42127" y="152048"/>
                      <a:pt x="69159" y="148295"/>
                    </a:cubicBezTo>
                    <a:cubicBezTo>
                      <a:pt x="83598" y="100536"/>
                      <a:pt x="135386" y="63179"/>
                      <a:pt x="195631" y="97726"/>
                    </a:cubicBezTo>
                    <a:cubicBezTo>
                      <a:pt x="213024" y="89983"/>
                      <a:pt x="231827" y="84420"/>
                      <a:pt x="251972" y="81734"/>
                    </a:cubicBezTo>
                    <a:cubicBezTo>
                      <a:pt x="249095" y="78800"/>
                      <a:pt x="246171" y="75905"/>
                      <a:pt x="242904" y="73228"/>
                    </a:cubicBezTo>
                    <a:lnTo>
                      <a:pt x="259316" y="42758"/>
                    </a:lnTo>
                    <a:lnTo>
                      <a:pt x="217529" y="14373"/>
                    </a:lnTo>
                    <a:lnTo>
                      <a:pt x="193965" y="48311"/>
                    </a:lnTo>
                    <a:cubicBezTo>
                      <a:pt x="187545" y="46520"/>
                      <a:pt x="181039" y="45187"/>
                      <a:pt x="174496" y="44282"/>
                    </a:cubicBezTo>
                    <a:lnTo>
                      <a:pt x="168800" y="0"/>
                    </a:lnTo>
                    <a:lnTo>
                      <a:pt x="118298" y="1276"/>
                    </a:lnTo>
                    <a:lnTo>
                      <a:pt x="118974" y="46453"/>
                    </a:lnTo>
                    <a:cubicBezTo>
                      <a:pt x="108040" y="48758"/>
                      <a:pt x="97286" y="52149"/>
                      <a:pt x="86866" y="56474"/>
                    </a:cubicBezTo>
                    <a:lnTo>
                      <a:pt x="63777" y="21831"/>
                    </a:lnTo>
                    <a:lnTo>
                      <a:pt x="19095" y="45396"/>
                    </a:lnTo>
                    <a:lnTo>
                      <a:pt x="39345" y="84782"/>
                    </a:lnTo>
                    <a:cubicBezTo>
                      <a:pt x="8360" y="111328"/>
                      <a:pt x="-1117" y="143656"/>
                      <a:pt x="102" y="17513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Shape 51">
                <a:extLst>
                  <a:ext uri="{FF2B5EF4-FFF2-40B4-BE49-F238E27FC236}">
                    <a16:creationId xmlns:a16="http://schemas.microsoft.com/office/drawing/2014/main" id="{9C977E27-0814-93D9-5AE0-B8328FC1DC49}"/>
                  </a:ext>
                </a:extLst>
              </p:cNvPr>
              <p:cNvSpPr/>
              <p:nvPr/>
            </p:nvSpPr>
            <p:spPr>
              <a:xfrm>
                <a:off x="8999229" y="3553272"/>
                <a:ext cx="2030" cy="879"/>
              </a:xfrm>
              <a:custGeom>
                <a:avLst/>
                <a:gdLst>
                  <a:gd name="connsiteX0" fmla="*/ 0 w 2030"/>
                  <a:gd name="connsiteY0" fmla="*/ 0 h 879"/>
                  <a:gd name="connsiteX1" fmla="*/ 0 w 2030"/>
                  <a:gd name="connsiteY1" fmla="*/ 0 h 879"/>
                  <a:gd name="connsiteX2" fmla="*/ 0 w 2030"/>
                  <a:gd name="connsiteY2" fmla="*/ 0 h 879"/>
                </a:gdLst>
                <a:ahLst/>
                <a:cxnLst>
                  <a:cxn ang="0">
                    <a:pos x="connsiteX0" y="connsiteY0"/>
                  </a:cxn>
                  <a:cxn ang="0">
                    <a:pos x="connsiteX1" y="connsiteY1"/>
                  </a:cxn>
                  <a:cxn ang="0">
                    <a:pos x="connsiteX2" y="connsiteY2"/>
                  </a:cxn>
                </a:cxnLst>
                <a:rect l="l" t="t" r="r" b="b"/>
                <a:pathLst>
                  <a:path w="2030" h="879">
                    <a:moveTo>
                      <a:pt x="0" y="0"/>
                    </a:moveTo>
                    <a:cubicBezTo>
                      <a:pt x="2143" y="933"/>
                      <a:pt x="3219" y="1391"/>
                      <a:pt x="0" y="0"/>
                    </a:cubicBez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Freeform: Shape 52">
                <a:extLst>
                  <a:ext uri="{FF2B5EF4-FFF2-40B4-BE49-F238E27FC236}">
                    <a16:creationId xmlns:a16="http://schemas.microsoft.com/office/drawing/2014/main" id="{DD19405A-E93B-069B-13F5-9E23153627D9}"/>
                  </a:ext>
                </a:extLst>
              </p:cNvPr>
              <p:cNvSpPr/>
              <p:nvPr/>
            </p:nvSpPr>
            <p:spPr>
              <a:xfrm>
                <a:off x="9028966" y="3573999"/>
                <a:ext cx="2390" cy="342"/>
              </a:xfrm>
              <a:custGeom>
                <a:avLst/>
                <a:gdLst>
                  <a:gd name="connsiteX0" fmla="*/ 2391 w 2390"/>
                  <a:gd name="connsiteY0" fmla="*/ 343 h 342"/>
                  <a:gd name="connsiteX1" fmla="*/ 0 w 2390"/>
                  <a:gd name="connsiteY1" fmla="*/ 0 h 342"/>
                  <a:gd name="connsiteX2" fmla="*/ 2391 w 2390"/>
                  <a:gd name="connsiteY2" fmla="*/ 343 h 342"/>
                </a:gdLst>
                <a:ahLst/>
                <a:cxnLst>
                  <a:cxn ang="0">
                    <a:pos x="connsiteX0" y="connsiteY0"/>
                  </a:cxn>
                  <a:cxn ang="0">
                    <a:pos x="connsiteX1" y="connsiteY1"/>
                  </a:cxn>
                  <a:cxn ang="0">
                    <a:pos x="connsiteX2" y="connsiteY2"/>
                  </a:cxn>
                </a:cxnLst>
                <a:rect l="l" t="t" r="r" b="b"/>
                <a:pathLst>
                  <a:path w="2390" h="342">
                    <a:moveTo>
                      <a:pt x="2391" y="343"/>
                    </a:moveTo>
                    <a:cubicBezTo>
                      <a:pt x="2353" y="333"/>
                      <a:pt x="10" y="0"/>
                      <a:pt x="0" y="0"/>
                    </a:cubicBezTo>
                    <a:cubicBezTo>
                      <a:pt x="791" y="114"/>
                      <a:pt x="1600" y="229"/>
                      <a:pt x="2391" y="3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Shape 53">
                <a:extLst>
                  <a:ext uri="{FF2B5EF4-FFF2-40B4-BE49-F238E27FC236}">
                    <a16:creationId xmlns:a16="http://schemas.microsoft.com/office/drawing/2014/main" id="{A813C632-7058-220D-6DF7-51CD0FCAEE13}"/>
                  </a:ext>
                </a:extLst>
              </p:cNvPr>
              <p:cNvSpPr/>
              <p:nvPr/>
            </p:nvSpPr>
            <p:spPr>
              <a:xfrm>
                <a:off x="9055541" y="3579161"/>
                <a:ext cx="562" cy="133"/>
              </a:xfrm>
              <a:custGeom>
                <a:avLst/>
                <a:gdLst>
                  <a:gd name="connsiteX0" fmla="*/ 562 w 562"/>
                  <a:gd name="connsiteY0" fmla="*/ 133 h 133"/>
                  <a:gd name="connsiteX1" fmla="*/ 0 w 562"/>
                  <a:gd name="connsiteY1" fmla="*/ 0 h 133"/>
                  <a:gd name="connsiteX2" fmla="*/ 562 w 562"/>
                  <a:gd name="connsiteY2" fmla="*/ 133 h 133"/>
                </a:gdLst>
                <a:ahLst/>
                <a:cxnLst>
                  <a:cxn ang="0">
                    <a:pos x="connsiteX0" y="connsiteY0"/>
                  </a:cxn>
                  <a:cxn ang="0">
                    <a:pos x="connsiteX1" y="connsiteY1"/>
                  </a:cxn>
                  <a:cxn ang="0">
                    <a:pos x="connsiteX2" y="connsiteY2"/>
                  </a:cxn>
                </a:cxnLst>
                <a:rect l="l" t="t" r="r" b="b"/>
                <a:pathLst>
                  <a:path w="562" h="133">
                    <a:moveTo>
                      <a:pt x="562" y="133"/>
                    </a:moveTo>
                    <a:cubicBezTo>
                      <a:pt x="476" y="105"/>
                      <a:pt x="48" y="10"/>
                      <a:pt x="0" y="0"/>
                    </a:cubicBezTo>
                    <a:cubicBezTo>
                      <a:pt x="191" y="48"/>
                      <a:pt x="381" y="76"/>
                      <a:pt x="562" y="13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Shape 54">
                <a:extLst>
                  <a:ext uri="{FF2B5EF4-FFF2-40B4-BE49-F238E27FC236}">
                    <a16:creationId xmlns:a16="http://schemas.microsoft.com/office/drawing/2014/main" id="{0C6B9707-7C08-14E8-467E-2A3658231E81}"/>
                  </a:ext>
                </a:extLst>
              </p:cNvPr>
              <p:cNvSpPr/>
              <p:nvPr/>
            </p:nvSpPr>
            <p:spPr>
              <a:xfrm>
                <a:off x="8978264" y="3550367"/>
                <a:ext cx="1200" cy="1800"/>
              </a:xfrm>
              <a:custGeom>
                <a:avLst/>
                <a:gdLst>
                  <a:gd name="connsiteX0" fmla="*/ 1200 w 1200"/>
                  <a:gd name="connsiteY0" fmla="*/ 1800 h 1800"/>
                  <a:gd name="connsiteX1" fmla="*/ 0 w 1200"/>
                  <a:gd name="connsiteY1" fmla="*/ 0 h 1800"/>
                  <a:gd name="connsiteX2" fmla="*/ 1200 w 1200"/>
                  <a:gd name="connsiteY2" fmla="*/ 1800 h 1800"/>
                </a:gdLst>
                <a:ahLst/>
                <a:cxnLst>
                  <a:cxn ang="0">
                    <a:pos x="connsiteX0" y="connsiteY0"/>
                  </a:cxn>
                  <a:cxn ang="0">
                    <a:pos x="connsiteX1" y="connsiteY1"/>
                  </a:cxn>
                  <a:cxn ang="0">
                    <a:pos x="connsiteX2" y="connsiteY2"/>
                  </a:cxn>
                </a:cxnLst>
                <a:rect l="l" t="t" r="r" b="b"/>
                <a:pathLst>
                  <a:path w="1200" h="1800">
                    <a:moveTo>
                      <a:pt x="1200" y="1800"/>
                    </a:moveTo>
                    <a:cubicBezTo>
                      <a:pt x="981" y="1457"/>
                      <a:pt x="0" y="0"/>
                      <a:pt x="0" y="0"/>
                    </a:cubicBezTo>
                    <a:cubicBezTo>
                      <a:pt x="381" y="610"/>
                      <a:pt x="810" y="1200"/>
                      <a:pt x="1200" y="180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Shape 55">
                <a:extLst>
                  <a:ext uri="{FF2B5EF4-FFF2-40B4-BE49-F238E27FC236}">
                    <a16:creationId xmlns:a16="http://schemas.microsoft.com/office/drawing/2014/main" id="{411C7795-E574-DEF6-17C6-6FE68016C5C0}"/>
                  </a:ext>
                </a:extLst>
              </p:cNvPr>
              <p:cNvSpPr/>
              <p:nvPr/>
            </p:nvSpPr>
            <p:spPr>
              <a:xfrm>
                <a:off x="9056312" y="3370630"/>
                <a:ext cx="139148" cy="118614"/>
              </a:xfrm>
              <a:custGeom>
                <a:avLst/>
                <a:gdLst>
                  <a:gd name="connsiteX0" fmla="*/ 0 w 139148"/>
                  <a:gd name="connsiteY0" fmla="*/ 67675 h 118614"/>
                  <a:gd name="connsiteX1" fmla="*/ 137779 w 139148"/>
                  <a:gd name="connsiteY1" fmla="*/ 118615 h 118614"/>
                  <a:gd name="connsiteX2" fmla="*/ 62151 w 139148"/>
                  <a:gd name="connsiteY2" fmla="*/ 0 h 118614"/>
                  <a:gd name="connsiteX3" fmla="*/ 0 w 139148"/>
                  <a:gd name="connsiteY3" fmla="*/ 67675 h 118614"/>
                </a:gdLst>
                <a:ahLst/>
                <a:cxnLst>
                  <a:cxn ang="0">
                    <a:pos x="connsiteX0" y="connsiteY0"/>
                  </a:cxn>
                  <a:cxn ang="0">
                    <a:pos x="connsiteX1" y="connsiteY1"/>
                  </a:cxn>
                  <a:cxn ang="0">
                    <a:pos x="connsiteX2" y="connsiteY2"/>
                  </a:cxn>
                  <a:cxn ang="0">
                    <a:pos x="connsiteX3" y="connsiteY3"/>
                  </a:cxn>
                </a:cxnLst>
                <a:rect l="l" t="t" r="r" b="b"/>
                <a:pathLst>
                  <a:path w="139148" h="118614">
                    <a:moveTo>
                      <a:pt x="0" y="67675"/>
                    </a:moveTo>
                    <a:cubicBezTo>
                      <a:pt x="43996" y="81077"/>
                      <a:pt x="95726" y="92688"/>
                      <a:pt x="137779" y="118615"/>
                    </a:cubicBezTo>
                    <a:cubicBezTo>
                      <a:pt x="145704" y="65723"/>
                      <a:pt x="119063" y="27623"/>
                      <a:pt x="62151" y="0"/>
                    </a:cubicBezTo>
                    <a:cubicBezTo>
                      <a:pt x="36186" y="15792"/>
                      <a:pt x="12983" y="37662"/>
                      <a:pt x="0" y="676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Freeform: Shape 56">
                <a:extLst>
                  <a:ext uri="{FF2B5EF4-FFF2-40B4-BE49-F238E27FC236}">
                    <a16:creationId xmlns:a16="http://schemas.microsoft.com/office/drawing/2014/main" id="{F9DB72E7-47EA-DA95-C44E-40010DEE3D2A}"/>
                  </a:ext>
                </a:extLst>
              </p:cNvPr>
              <p:cNvSpPr/>
              <p:nvPr/>
            </p:nvSpPr>
            <p:spPr>
              <a:xfrm>
                <a:off x="8850630" y="3341379"/>
                <a:ext cx="145322" cy="117052"/>
              </a:xfrm>
              <a:custGeom>
                <a:avLst/>
                <a:gdLst>
                  <a:gd name="connsiteX0" fmla="*/ 0 w 145322"/>
                  <a:gd name="connsiteY0" fmla="*/ 117053 h 117052"/>
                  <a:gd name="connsiteX1" fmla="*/ 91450 w 145322"/>
                  <a:gd name="connsiteY1" fmla="*/ 73466 h 117052"/>
                  <a:gd name="connsiteX2" fmla="*/ 145323 w 145322"/>
                  <a:gd name="connsiteY2" fmla="*/ 0 h 117052"/>
                  <a:gd name="connsiteX3" fmla="*/ 56321 w 145322"/>
                  <a:gd name="connsiteY3" fmla="*/ 21850 h 117052"/>
                  <a:gd name="connsiteX4" fmla="*/ 0 w 145322"/>
                  <a:gd name="connsiteY4" fmla="*/ 117053 h 11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22" h="117052">
                    <a:moveTo>
                      <a:pt x="0" y="117053"/>
                    </a:moveTo>
                    <a:cubicBezTo>
                      <a:pt x="24841" y="92031"/>
                      <a:pt x="56759" y="76629"/>
                      <a:pt x="91450" y="73466"/>
                    </a:cubicBezTo>
                    <a:cubicBezTo>
                      <a:pt x="103965" y="52083"/>
                      <a:pt x="121958" y="25365"/>
                      <a:pt x="145323" y="0"/>
                    </a:cubicBezTo>
                    <a:cubicBezTo>
                      <a:pt x="113671" y="1048"/>
                      <a:pt x="82239" y="4191"/>
                      <a:pt x="56321" y="21850"/>
                    </a:cubicBezTo>
                    <a:cubicBezTo>
                      <a:pt x="22727" y="44739"/>
                      <a:pt x="5010" y="80591"/>
                      <a:pt x="0" y="1170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Freeform: Shape 57">
                <a:extLst>
                  <a:ext uri="{FF2B5EF4-FFF2-40B4-BE49-F238E27FC236}">
                    <a16:creationId xmlns:a16="http://schemas.microsoft.com/office/drawing/2014/main" id="{8B68EC83-BB9E-2CF5-2F78-49F73D1E20C8}"/>
                  </a:ext>
                </a:extLst>
              </p:cNvPr>
              <p:cNvSpPr/>
              <p:nvPr/>
            </p:nvSpPr>
            <p:spPr>
              <a:xfrm>
                <a:off x="8964596" y="3275908"/>
                <a:ext cx="281816" cy="147233"/>
              </a:xfrm>
              <a:custGeom>
                <a:avLst/>
                <a:gdLst>
                  <a:gd name="connsiteX0" fmla="*/ 0 w 281816"/>
                  <a:gd name="connsiteY0" fmla="*/ 138566 h 147233"/>
                  <a:gd name="connsiteX1" fmla="*/ 45425 w 281816"/>
                  <a:gd name="connsiteY1" fmla="*/ 147233 h 147233"/>
                  <a:gd name="connsiteX2" fmla="*/ 281816 w 281816"/>
                  <a:gd name="connsiteY2" fmla="*/ 33781 h 147233"/>
                  <a:gd name="connsiteX3" fmla="*/ 272748 w 281816"/>
                  <a:gd name="connsiteY3" fmla="*/ 12397 h 147233"/>
                  <a:gd name="connsiteX4" fmla="*/ 0 w 281816"/>
                  <a:gd name="connsiteY4" fmla="*/ 138566 h 147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6" h="147233">
                    <a:moveTo>
                      <a:pt x="0" y="138566"/>
                    </a:moveTo>
                    <a:cubicBezTo>
                      <a:pt x="15688" y="139547"/>
                      <a:pt x="30928" y="142966"/>
                      <a:pt x="45425" y="147233"/>
                    </a:cubicBezTo>
                    <a:cubicBezTo>
                      <a:pt x="102575" y="78910"/>
                      <a:pt x="192215" y="39296"/>
                      <a:pt x="281816" y="33781"/>
                    </a:cubicBezTo>
                    <a:cubicBezTo>
                      <a:pt x="279635" y="28142"/>
                      <a:pt x="276692" y="21122"/>
                      <a:pt x="272748" y="12397"/>
                    </a:cubicBezTo>
                    <a:cubicBezTo>
                      <a:pt x="133693" y="-36580"/>
                      <a:pt x="42043" y="70814"/>
                      <a:pt x="0" y="13856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EB6DF60B-5984-1278-59D8-8FDDC1E6539C}"/>
                  </a:ext>
                </a:extLst>
              </p:cNvPr>
              <p:cNvSpPr/>
              <p:nvPr/>
            </p:nvSpPr>
            <p:spPr>
              <a:xfrm>
                <a:off x="8819643" y="3433218"/>
                <a:ext cx="415756" cy="434652"/>
              </a:xfrm>
              <a:custGeom>
                <a:avLst/>
                <a:gdLst>
                  <a:gd name="connsiteX0" fmla="*/ 215200 w 415756"/>
                  <a:gd name="connsiteY0" fmla="*/ 18175 h 434652"/>
                  <a:gd name="connsiteX1" fmla="*/ 142972 w 415756"/>
                  <a:gd name="connsiteY1" fmla="*/ 202 h 434652"/>
                  <a:gd name="connsiteX2" fmla="*/ 110158 w 415756"/>
                  <a:gd name="connsiteY2" fmla="*/ 363380 h 434652"/>
                  <a:gd name="connsiteX3" fmla="*/ 329243 w 415756"/>
                  <a:gd name="connsiteY3" fmla="*/ 341216 h 434652"/>
                  <a:gd name="connsiteX4" fmla="*/ 411853 w 415756"/>
                  <a:gd name="connsiteY4" fmla="*/ 127837 h 434652"/>
                  <a:gd name="connsiteX5" fmla="*/ 215200 w 415756"/>
                  <a:gd name="connsiteY5" fmla="*/ 18175 h 434652"/>
                  <a:gd name="connsiteX6" fmla="*/ 380011 w 415756"/>
                  <a:gd name="connsiteY6" fmla="*/ 210876 h 434652"/>
                  <a:gd name="connsiteX7" fmla="*/ 196979 w 415756"/>
                  <a:gd name="connsiteY7" fmla="*/ 139200 h 434652"/>
                  <a:gd name="connsiteX8" fmla="*/ 264597 w 415756"/>
                  <a:gd name="connsiteY8" fmla="*/ 329576 h 434652"/>
                  <a:gd name="connsiteX9" fmla="*/ 211095 w 415756"/>
                  <a:gd name="connsiteY9" fmla="*/ 389565 h 434652"/>
                  <a:gd name="connsiteX10" fmla="*/ 252928 w 415756"/>
                  <a:gd name="connsiteY10" fmla="*/ 330281 h 434652"/>
                  <a:gd name="connsiteX11" fmla="*/ 252928 w 415756"/>
                  <a:gd name="connsiteY11" fmla="*/ 330281 h 434652"/>
                  <a:gd name="connsiteX12" fmla="*/ 234250 w 415756"/>
                  <a:gd name="connsiteY12" fmla="*/ 197388 h 434652"/>
                  <a:gd name="connsiteX13" fmla="*/ 161469 w 415756"/>
                  <a:gd name="connsiteY13" fmla="*/ 345378 h 434652"/>
                  <a:gd name="connsiteX14" fmla="*/ 160374 w 415756"/>
                  <a:gd name="connsiteY14" fmla="*/ 345226 h 434652"/>
                  <a:gd name="connsiteX15" fmla="*/ 209599 w 415756"/>
                  <a:gd name="connsiteY15" fmla="*/ 174423 h 434652"/>
                  <a:gd name="connsiteX16" fmla="*/ 142496 w 415756"/>
                  <a:gd name="connsiteY16" fmla="*/ 77535 h 434652"/>
                  <a:gd name="connsiteX17" fmla="*/ 97309 w 415756"/>
                  <a:gd name="connsiteY17" fmla="*/ 177709 h 434652"/>
                  <a:gd name="connsiteX18" fmla="*/ 78164 w 415756"/>
                  <a:gd name="connsiteY18" fmla="*/ 235202 h 434652"/>
                  <a:gd name="connsiteX19" fmla="*/ 141400 w 415756"/>
                  <a:gd name="connsiteY19" fmla="*/ 63086 h 434652"/>
                  <a:gd name="connsiteX20" fmla="*/ 162822 w 415756"/>
                  <a:gd name="connsiteY20" fmla="*/ 18937 h 434652"/>
                  <a:gd name="connsiteX21" fmla="*/ 160222 w 415756"/>
                  <a:gd name="connsiteY21" fmla="*/ 37673 h 434652"/>
                  <a:gd name="connsiteX22" fmla="*/ 179462 w 415756"/>
                  <a:gd name="connsiteY22" fmla="*/ 120007 h 434652"/>
                  <a:gd name="connsiteX23" fmla="*/ 300268 w 415756"/>
                  <a:gd name="connsiteY23" fmla="*/ 168042 h 434652"/>
                  <a:gd name="connsiteX24" fmla="*/ 380363 w 415756"/>
                  <a:gd name="connsiteY24" fmla="*/ 208170 h 434652"/>
                  <a:gd name="connsiteX25" fmla="*/ 380011 w 415756"/>
                  <a:gd name="connsiteY25" fmla="*/ 210876 h 43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5756" h="434652">
                    <a:moveTo>
                      <a:pt x="215200" y="18175"/>
                    </a:moveTo>
                    <a:cubicBezTo>
                      <a:pt x="191711" y="9927"/>
                      <a:pt x="167832" y="1592"/>
                      <a:pt x="142972" y="202"/>
                    </a:cubicBezTo>
                    <a:cubicBezTo>
                      <a:pt x="13841" y="-7047"/>
                      <a:pt x="-85447" y="182481"/>
                      <a:pt x="110158" y="363380"/>
                    </a:cubicBezTo>
                    <a:cubicBezTo>
                      <a:pt x="140819" y="391746"/>
                      <a:pt x="200541" y="520495"/>
                      <a:pt x="329243" y="341216"/>
                    </a:cubicBezTo>
                    <a:cubicBezTo>
                      <a:pt x="369410" y="285256"/>
                      <a:pt x="432027" y="202379"/>
                      <a:pt x="411853" y="127837"/>
                    </a:cubicBezTo>
                    <a:cubicBezTo>
                      <a:pt x="392755" y="57313"/>
                      <a:pt x="272931" y="38454"/>
                      <a:pt x="215200" y="18175"/>
                    </a:cubicBezTo>
                    <a:close/>
                    <a:moveTo>
                      <a:pt x="380011" y="210876"/>
                    </a:moveTo>
                    <a:cubicBezTo>
                      <a:pt x="311517" y="219238"/>
                      <a:pt x="300639" y="152154"/>
                      <a:pt x="196979" y="139200"/>
                    </a:cubicBezTo>
                    <a:cubicBezTo>
                      <a:pt x="243327" y="185758"/>
                      <a:pt x="314784" y="228278"/>
                      <a:pt x="264597" y="329576"/>
                    </a:cubicBezTo>
                    <a:cubicBezTo>
                      <a:pt x="239174" y="380849"/>
                      <a:pt x="196998" y="406729"/>
                      <a:pt x="211095" y="389565"/>
                    </a:cubicBezTo>
                    <a:cubicBezTo>
                      <a:pt x="225830" y="371619"/>
                      <a:pt x="241851" y="351398"/>
                      <a:pt x="252928" y="330281"/>
                    </a:cubicBezTo>
                    <a:lnTo>
                      <a:pt x="252928" y="330281"/>
                    </a:lnTo>
                    <a:cubicBezTo>
                      <a:pt x="280160" y="278341"/>
                      <a:pt x="271778" y="235888"/>
                      <a:pt x="234250" y="197388"/>
                    </a:cubicBezTo>
                    <a:cubicBezTo>
                      <a:pt x="252366" y="283856"/>
                      <a:pt x="167718" y="308745"/>
                      <a:pt x="161469" y="345378"/>
                    </a:cubicBezTo>
                    <a:cubicBezTo>
                      <a:pt x="161365" y="346007"/>
                      <a:pt x="160355" y="345845"/>
                      <a:pt x="160374" y="345226"/>
                    </a:cubicBezTo>
                    <a:cubicBezTo>
                      <a:pt x="161812" y="294724"/>
                      <a:pt x="255891" y="272131"/>
                      <a:pt x="209599" y="174423"/>
                    </a:cubicBezTo>
                    <a:cubicBezTo>
                      <a:pt x="200065" y="164889"/>
                      <a:pt x="142496" y="113635"/>
                      <a:pt x="142496" y="77535"/>
                    </a:cubicBezTo>
                    <a:cubicBezTo>
                      <a:pt x="100928" y="109787"/>
                      <a:pt x="101986" y="104681"/>
                      <a:pt x="97309" y="177709"/>
                    </a:cubicBezTo>
                    <a:cubicBezTo>
                      <a:pt x="93756" y="233250"/>
                      <a:pt x="74725" y="244727"/>
                      <a:pt x="78164" y="235202"/>
                    </a:cubicBezTo>
                    <a:cubicBezTo>
                      <a:pt x="102338" y="168365"/>
                      <a:pt x="53361" y="113244"/>
                      <a:pt x="141400" y="63086"/>
                    </a:cubicBezTo>
                    <a:cubicBezTo>
                      <a:pt x="141686" y="51151"/>
                      <a:pt x="151678" y="14946"/>
                      <a:pt x="162822" y="18937"/>
                    </a:cubicBezTo>
                    <a:cubicBezTo>
                      <a:pt x="170261" y="21747"/>
                      <a:pt x="163327" y="30053"/>
                      <a:pt x="160222" y="37673"/>
                    </a:cubicBezTo>
                    <a:cubicBezTo>
                      <a:pt x="148106" y="67372"/>
                      <a:pt x="160260" y="100805"/>
                      <a:pt x="179462" y="120007"/>
                    </a:cubicBezTo>
                    <a:cubicBezTo>
                      <a:pt x="216524" y="135895"/>
                      <a:pt x="223382" y="109815"/>
                      <a:pt x="300268" y="168042"/>
                    </a:cubicBezTo>
                    <a:cubicBezTo>
                      <a:pt x="335253" y="194531"/>
                      <a:pt x="339120" y="194007"/>
                      <a:pt x="380363" y="208170"/>
                    </a:cubicBezTo>
                    <a:cubicBezTo>
                      <a:pt x="381916" y="208704"/>
                      <a:pt x="381516" y="210685"/>
                      <a:pt x="380011" y="21087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64" name="Group 63">
            <a:extLst>
              <a:ext uri="{FF2B5EF4-FFF2-40B4-BE49-F238E27FC236}">
                <a16:creationId xmlns:a16="http://schemas.microsoft.com/office/drawing/2014/main" id="{2E6B94FF-1604-D442-C505-D5FAEEBD4DC3}"/>
              </a:ext>
            </a:extLst>
          </p:cNvPr>
          <p:cNvGrpSpPr/>
          <p:nvPr/>
        </p:nvGrpSpPr>
        <p:grpSpPr>
          <a:xfrm>
            <a:off x="8933819" y="2771003"/>
            <a:ext cx="2651760" cy="2724665"/>
            <a:chOff x="8923061" y="2565133"/>
            <a:chExt cx="2651760" cy="2724665"/>
          </a:xfrm>
        </p:grpSpPr>
        <p:sp>
          <p:nvSpPr>
            <p:cNvPr id="12" name="Rectangle 11">
              <a:extLst>
                <a:ext uri="{FF2B5EF4-FFF2-40B4-BE49-F238E27FC236}">
                  <a16:creationId xmlns:a16="http://schemas.microsoft.com/office/drawing/2014/main" id="{65297F55-05FD-09E0-79C6-BE37D65974B9}"/>
                </a:ext>
              </a:extLst>
            </p:cNvPr>
            <p:cNvSpPr/>
            <p:nvPr/>
          </p:nvSpPr>
          <p:spPr>
            <a:xfrm flipH="1">
              <a:off x="8923061" y="2565133"/>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D19A038A-C849-DA4B-E1E6-F652AA6FF08A}"/>
                </a:ext>
              </a:extLst>
            </p:cNvPr>
            <p:cNvSpPr txBox="1">
              <a:spLocks/>
            </p:cNvSpPr>
            <p:nvPr/>
          </p:nvSpPr>
          <p:spPr>
            <a:xfrm>
              <a:off x="9192867" y="4070504"/>
              <a:ext cx="2112149" cy="246221"/>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sym typeface="Wingdings" panose="05000000000000000000" pitchFamily="2" charset="2"/>
                </a:rPr>
                <a:t>Stroke</a:t>
              </a:r>
              <a:endParaRPr kumimoji="0" lang="en-US" sz="16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23" name="TextBox 22">
              <a:extLst>
                <a:ext uri="{FF2B5EF4-FFF2-40B4-BE49-F238E27FC236}">
                  <a16:creationId xmlns:a16="http://schemas.microsoft.com/office/drawing/2014/main" id="{E53FB344-35FA-6182-9FD9-B177D2CB77FA}"/>
                </a:ext>
              </a:extLst>
            </p:cNvPr>
            <p:cNvSpPr txBox="1">
              <a:spLocks/>
            </p:cNvSpPr>
            <p:nvPr/>
          </p:nvSpPr>
          <p:spPr>
            <a:xfrm>
              <a:off x="9486532" y="3370617"/>
              <a:ext cx="1558636"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rgbClr val="0D3759"/>
                  </a:solidFill>
                  <a:effectLst/>
                  <a:uLnTx/>
                  <a:uFillTx/>
                  <a:latin typeface="Arial" panose="020B0604020202020204"/>
                  <a:ea typeface="+mn-ea"/>
                  <a:cs typeface="Arial" panose="020B0604020202020204" pitchFamily="34" charset="0"/>
                </a:rPr>
                <a:t>~2.6 fold</a:t>
              </a:r>
              <a:endParaRPr kumimoji="0" lang="en-US" sz="2800" b="1" i="0" u="none" strike="noStrike" kern="1200" cap="none" spc="0" normalizeH="0" baseline="30000" noProof="0">
                <a:ln>
                  <a:noFill/>
                </a:ln>
                <a:solidFill>
                  <a:srgbClr val="0D3759"/>
                </a:solidFill>
                <a:effectLst/>
                <a:uLnTx/>
                <a:uFillTx/>
                <a:latin typeface="Arial" panose="020B0604020202020204"/>
                <a:ea typeface="+mn-ea"/>
                <a:cs typeface="Arial" panose="020B0604020202020204" pitchFamily="34" charset="0"/>
              </a:endParaRPr>
            </a:p>
          </p:txBody>
        </p:sp>
        <p:sp>
          <p:nvSpPr>
            <p:cNvPr id="40" name="Graphic 1030">
              <a:extLst>
                <a:ext uri="{FF2B5EF4-FFF2-40B4-BE49-F238E27FC236}">
                  <a16:creationId xmlns:a16="http://schemas.microsoft.com/office/drawing/2014/main" id="{881EA5AF-14D9-5B63-11D6-E9D67A747743}"/>
                </a:ext>
              </a:extLst>
            </p:cNvPr>
            <p:cNvSpPr/>
            <p:nvPr/>
          </p:nvSpPr>
          <p:spPr>
            <a:xfrm rot="16200000">
              <a:off x="10079665" y="2784607"/>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Graphic 60" descr="Brain in head with solid fill">
              <a:extLst>
                <a:ext uri="{FF2B5EF4-FFF2-40B4-BE49-F238E27FC236}">
                  <a16:creationId xmlns:a16="http://schemas.microsoft.com/office/drawing/2014/main" id="{B2F9F89D-7A71-A777-EF88-657C876A8CEC}"/>
                </a:ext>
              </a:extLst>
            </p:cNvPr>
            <p:cNvSpPr/>
            <p:nvPr/>
          </p:nvSpPr>
          <p:spPr>
            <a:xfrm>
              <a:off x="10030594" y="4600576"/>
              <a:ext cx="436695" cy="540503"/>
            </a:xfrm>
            <a:custGeom>
              <a:avLst/>
              <a:gdLst>
                <a:gd name="connsiteX0" fmla="*/ 783871 w 1166374"/>
                <a:gd name="connsiteY0" fmla="*/ 562356 h 1371600"/>
                <a:gd name="connsiteX1" fmla="*/ 631280 w 1166374"/>
                <a:gd name="connsiteY1" fmla="*/ 562356 h 1371600"/>
                <a:gd name="connsiteX2" fmla="*/ 512980 w 1166374"/>
                <a:gd name="connsiteY2" fmla="*/ 678942 h 1371600"/>
                <a:gd name="connsiteX3" fmla="*/ 512980 w 1166374"/>
                <a:gd name="connsiteY3" fmla="*/ 805815 h 1371600"/>
                <a:gd name="connsiteX4" fmla="*/ 435827 w 1166374"/>
                <a:gd name="connsiteY4" fmla="*/ 805815 h 1371600"/>
                <a:gd name="connsiteX5" fmla="*/ 435827 w 1166374"/>
                <a:gd name="connsiteY5" fmla="*/ 704660 h 1371600"/>
                <a:gd name="connsiteX6" fmla="*/ 411824 w 1166374"/>
                <a:gd name="connsiteY6" fmla="*/ 593217 h 1371600"/>
                <a:gd name="connsiteX7" fmla="*/ 360389 w 1166374"/>
                <a:gd name="connsiteY7" fmla="*/ 548640 h 1371600"/>
                <a:gd name="connsiteX8" fmla="*/ 322670 w 1166374"/>
                <a:gd name="connsiteY8" fmla="*/ 516064 h 1371600"/>
                <a:gd name="connsiteX9" fmla="*/ 310669 w 1166374"/>
                <a:gd name="connsiteY9" fmla="*/ 492062 h 1371600"/>
                <a:gd name="connsiteX10" fmla="*/ 374105 w 1166374"/>
                <a:gd name="connsiteY10" fmla="*/ 483489 h 1371600"/>
                <a:gd name="connsiteX11" fmla="*/ 392965 w 1166374"/>
                <a:gd name="connsiteY11" fmla="*/ 466344 h 1371600"/>
                <a:gd name="connsiteX12" fmla="*/ 379249 w 1166374"/>
                <a:gd name="connsiteY12" fmla="*/ 444056 h 1371600"/>
                <a:gd name="connsiteX13" fmla="*/ 300382 w 1166374"/>
                <a:gd name="connsiteY13" fmla="*/ 452628 h 1371600"/>
                <a:gd name="connsiteX14" fmla="*/ 298667 w 1166374"/>
                <a:gd name="connsiteY14" fmla="*/ 444056 h 1371600"/>
                <a:gd name="connsiteX15" fmla="*/ 303811 w 1166374"/>
                <a:gd name="connsiteY15" fmla="*/ 397764 h 1371600"/>
                <a:gd name="connsiteX16" fmla="*/ 384392 w 1166374"/>
                <a:gd name="connsiteY16" fmla="*/ 334328 h 1371600"/>
                <a:gd name="connsiteX17" fmla="*/ 404966 w 1166374"/>
                <a:gd name="connsiteY17" fmla="*/ 329184 h 1371600"/>
                <a:gd name="connsiteX18" fmla="*/ 410110 w 1166374"/>
                <a:gd name="connsiteY18" fmla="*/ 327470 h 1371600"/>
                <a:gd name="connsiteX19" fmla="*/ 411824 w 1166374"/>
                <a:gd name="connsiteY19" fmla="*/ 327470 h 1371600"/>
                <a:gd name="connsiteX20" fmla="*/ 434113 w 1166374"/>
                <a:gd name="connsiteY20" fmla="*/ 332613 h 1371600"/>
                <a:gd name="connsiteX21" fmla="*/ 442685 w 1166374"/>
                <a:gd name="connsiteY21" fmla="*/ 334328 h 1371600"/>
                <a:gd name="connsiteX22" fmla="*/ 452972 w 1166374"/>
                <a:gd name="connsiteY22" fmla="*/ 336042 h 1371600"/>
                <a:gd name="connsiteX23" fmla="*/ 476975 w 1166374"/>
                <a:gd name="connsiteY23" fmla="*/ 408051 h 1371600"/>
                <a:gd name="connsiteX24" fmla="*/ 442685 w 1166374"/>
                <a:gd name="connsiteY24" fmla="*/ 474917 h 1371600"/>
                <a:gd name="connsiteX25" fmla="*/ 440971 w 1166374"/>
                <a:gd name="connsiteY25" fmla="*/ 502349 h 1371600"/>
                <a:gd name="connsiteX26" fmla="*/ 466688 w 1166374"/>
                <a:gd name="connsiteY26" fmla="*/ 504063 h 1371600"/>
                <a:gd name="connsiteX27" fmla="*/ 495835 w 1166374"/>
                <a:gd name="connsiteY27" fmla="*/ 468059 h 1371600"/>
                <a:gd name="connsiteX28" fmla="*/ 497549 w 1166374"/>
                <a:gd name="connsiteY28" fmla="*/ 468059 h 1371600"/>
                <a:gd name="connsiteX29" fmla="*/ 581560 w 1166374"/>
                <a:gd name="connsiteY29" fmla="*/ 442341 h 1371600"/>
                <a:gd name="connsiteX30" fmla="*/ 590132 w 1166374"/>
                <a:gd name="connsiteY30" fmla="*/ 430339 h 1371600"/>
                <a:gd name="connsiteX31" fmla="*/ 586703 w 1166374"/>
                <a:gd name="connsiteY31" fmla="*/ 416624 h 1371600"/>
                <a:gd name="connsiteX32" fmla="*/ 560986 w 1166374"/>
                <a:gd name="connsiteY32" fmla="*/ 411480 h 1371600"/>
                <a:gd name="connsiteX33" fmla="*/ 511265 w 1166374"/>
                <a:gd name="connsiteY33" fmla="*/ 428625 h 1371600"/>
                <a:gd name="connsiteX34" fmla="*/ 514694 w 1166374"/>
                <a:gd name="connsiteY34" fmla="*/ 411480 h 1371600"/>
                <a:gd name="connsiteX35" fmla="*/ 504407 w 1166374"/>
                <a:gd name="connsiteY35" fmla="*/ 348044 h 1371600"/>
                <a:gd name="connsiteX36" fmla="*/ 545555 w 1166374"/>
                <a:gd name="connsiteY36" fmla="*/ 351473 h 1371600"/>
                <a:gd name="connsiteX37" fmla="*/ 581560 w 1166374"/>
                <a:gd name="connsiteY37" fmla="*/ 348044 h 1371600"/>
                <a:gd name="connsiteX38" fmla="*/ 667285 w 1166374"/>
                <a:gd name="connsiteY38" fmla="*/ 402908 h 1371600"/>
                <a:gd name="connsiteX39" fmla="*/ 753010 w 1166374"/>
                <a:gd name="connsiteY39" fmla="*/ 502349 h 1371600"/>
                <a:gd name="connsiteX40" fmla="*/ 761582 w 1166374"/>
                <a:gd name="connsiteY40" fmla="*/ 521208 h 1371600"/>
                <a:gd name="connsiteX41" fmla="*/ 782156 w 1166374"/>
                <a:gd name="connsiteY41" fmla="*/ 521208 h 1371600"/>
                <a:gd name="connsiteX42" fmla="*/ 790729 w 1166374"/>
                <a:gd name="connsiteY42" fmla="*/ 502349 h 1371600"/>
                <a:gd name="connsiteX43" fmla="*/ 744437 w 1166374"/>
                <a:gd name="connsiteY43" fmla="*/ 408051 h 1371600"/>
                <a:gd name="connsiteX44" fmla="*/ 804445 w 1166374"/>
                <a:gd name="connsiteY44" fmla="*/ 377190 h 1371600"/>
                <a:gd name="connsiteX45" fmla="*/ 802730 w 1166374"/>
                <a:gd name="connsiteY45" fmla="*/ 349758 h 1371600"/>
                <a:gd name="connsiteX46" fmla="*/ 775298 w 1166374"/>
                <a:gd name="connsiteY46" fmla="*/ 351473 h 1371600"/>
                <a:gd name="connsiteX47" fmla="*/ 711862 w 1166374"/>
                <a:gd name="connsiteY47" fmla="*/ 368618 h 1371600"/>
                <a:gd name="connsiteX48" fmla="*/ 622708 w 1166374"/>
                <a:gd name="connsiteY48" fmla="*/ 336042 h 1371600"/>
                <a:gd name="connsiteX49" fmla="*/ 689573 w 1166374"/>
                <a:gd name="connsiteY49" fmla="*/ 277749 h 1371600"/>
                <a:gd name="connsiteX50" fmla="*/ 682715 w 1166374"/>
                <a:gd name="connsiteY50" fmla="*/ 250317 h 1371600"/>
                <a:gd name="connsiteX51" fmla="*/ 656998 w 1166374"/>
                <a:gd name="connsiteY51" fmla="*/ 257175 h 1371600"/>
                <a:gd name="connsiteX52" fmla="*/ 468403 w 1166374"/>
                <a:gd name="connsiteY52" fmla="*/ 301752 h 1371600"/>
                <a:gd name="connsiteX53" fmla="*/ 497549 w 1166374"/>
                <a:gd name="connsiteY53" fmla="*/ 224600 h 1371600"/>
                <a:gd name="connsiteX54" fmla="*/ 487262 w 1166374"/>
                <a:gd name="connsiteY54" fmla="*/ 207455 h 1371600"/>
                <a:gd name="connsiteX55" fmla="*/ 466688 w 1166374"/>
                <a:gd name="connsiteY55" fmla="*/ 209169 h 1371600"/>
                <a:gd name="connsiteX56" fmla="*/ 458116 w 1166374"/>
                <a:gd name="connsiteY56" fmla="*/ 228028 h 1371600"/>
                <a:gd name="connsiteX57" fmla="*/ 396394 w 1166374"/>
                <a:gd name="connsiteY57" fmla="*/ 293180 h 1371600"/>
                <a:gd name="connsiteX58" fmla="*/ 379249 w 1166374"/>
                <a:gd name="connsiteY58" fmla="*/ 298323 h 1371600"/>
                <a:gd name="connsiteX59" fmla="*/ 320956 w 1166374"/>
                <a:gd name="connsiteY59" fmla="*/ 248603 h 1371600"/>
                <a:gd name="connsiteX60" fmla="*/ 302096 w 1166374"/>
                <a:gd name="connsiteY60" fmla="*/ 253746 h 1371600"/>
                <a:gd name="connsiteX61" fmla="*/ 296953 w 1166374"/>
                <a:gd name="connsiteY61" fmla="*/ 274320 h 1371600"/>
                <a:gd name="connsiteX62" fmla="*/ 312383 w 1166374"/>
                <a:gd name="connsiteY62" fmla="*/ 288036 h 1371600"/>
                <a:gd name="connsiteX63" fmla="*/ 343244 w 1166374"/>
                <a:gd name="connsiteY63" fmla="*/ 313754 h 1371600"/>
                <a:gd name="connsiteX64" fmla="*/ 343244 w 1166374"/>
                <a:gd name="connsiteY64" fmla="*/ 315468 h 1371600"/>
                <a:gd name="connsiteX65" fmla="*/ 272950 w 1166374"/>
                <a:gd name="connsiteY65" fmla="*/ 387477 h 1371600"/>
                <a:gd name="connsiteX66" fmla="*/ 267806 w 1166374"/>
                <a:gd name="connsiteY66" fmla="*/ 411480 h 1371600"/>
                <a:gd name="connsiteX67" fmla="*/ 259234 w 1166374"/>
                <a:gd name="connsiteY67" fmla="*/ 399479 h 1371600"/>
                <a:gd name="connsiteX68" fmla="*/ 245518 w 1166374"/>
                <a:gd name="connsiteY68" fmla="*/ 353187 h 1371600"/>
                <a:gd name="connsiteX69" fmla="*/ 233516 w 1166374"/>
                <a:gd name="connsiteY69" fmla="*/ 337757 h 1371600"/>
                <a:gd name="connsiteX70" fmla="*/ 214657 w 1166374"/>
                <a:gd name="connsiteY70" fmla="*/ 341186 h 1371600"/>
                <a:gd name="connsiteX71" fmla="*/ 209513 w 1166374"/>
                <a:gd name="connsiteY71" fmla="*/ 360045 h 1371600"/>
                <a:gd name="connsiteX72" fmla="*/ 228373 w 1166374"/>
                <a:gd name="connsiteY72" fmla="*/ 416624 h 1371600"/>
                <a:gd name="connsiteX73" fmla="*/ 271235 w 1166374"/>
                <a:gd name="connsiteY73" fmla="*/ 456057 h 1371600"/>
                <a:gd name="connsiteX74" fmla="*/ 293524 w 1166374"/>
                <a:gd name="connsiteY74" fmla="*/ 526352 h 1371600"/>
                <a:gd name="connsiteX75" fmla="*/ 248947 w 1166374"/>
                <a:gd name="connsiteY75" fmla="*/ 564071 h 1371600"/>
                <a:gd name="connsiteX76" fmla="*/ 238660 w 1166374"/>
                <a:gd name="connsiteY76" fmla="*/ 581216 h 1371600"/>
                <a:gd name="connsiteX77" fmla="*/ 248947 w 1166374"/>
                <a:gd name="connsiteY77" fmla="*/ 598361 h 1371600"/>
                <a:gd name="connsiteX78" fmla="*/ 267806 w 1166374"/>
                <a:gd name="connsiteY78" fmla="*/ 596646 h 1371600"/>
                <a:gd name="connsiteX79" fmla="*/ 314098 w 1166374"/>
                <a:gd name="connsiteY79" fmla="*/ 557213 h 1371600"/>
                <a:gd name="connsiteX80" fmla="*/ 344959 w 1166374"/>
                <a:gd name="connsiteY80" fmla="*/ 579501 h 1371600"/>
                <a:gd name="connsiteX81" fmla="*/ 389536 w 1166374"/>
                <a:gd name="connsiteY81" fmla="*/ 617220 h 1371600"/>
                <a:gd name="connsiteX82" fmla="*/ 404966 w 1166374"/>
                <a:gd name="connsiteY82" fmla="*/ 702945 h 1371600"/>
                <a:gd name="connsiteX83" fmla="*/ 404966 w 1166374"/>
                <a:gd name="connsiteY83" fmla="*/ 805815 h 1371600"/>
                <a:gd name="connsiteX84" fmla="*/ 326099 w 1166374"/>
                <a:gd name="connsiteY84" fmla="*/ 805815 h 1371600"/>
                <a:gd name="connsiteX85" fmla="*/ 257519 w 1166374"/>
                <a:gd name="connsiteY85" fmla="*/ 668655 h 1371600"/>
                <a:gd name="connsiteX86" fmla="*/ 149506 w 1166374"/>
                <a:gd name="connsiteY86" fmla="*/ 553784 h 1371600"/>
                <a:gd name="connsiteX87" fmla="*/ 147791 w 1166374"/>
                <a:gd name="connsiteY87" fmla="*/ 541782 h 1371600"/>
                <a:gd name="connsiteX88" fmla="*/ 152935 w 1166374"/>
                <a:gd name="connsiteY88" fmla="*/ 404622 h 1371600"/>
                <a:gd name="connsiteX89" fmla="*/ 147791 w 1166374"/>
                <a:gd name="connsiteY89" fmla="*/ 368618 h 1371600"/>
                <a:gd name="connsiteX90" fmla="*/ 242089 w 1166374"/>
                <a:gd name="connsiteY90" fmla="*/ 255461 h 1371600"/>
                <a:gd name="connsiteX91" fmla="*/ 353531 w 1166374"/>
                <a:gd name="connsiteY91" fmla="*/ 176593 h 1371600"/>
                <a:gd name="connsiteX92" fmla="*/ 380963 w 1166374"/>
                <a:gd name="connsiteY92" fmla="*/ 180023 h 1371600"/>
                <a:gd name="connsiteX93" fmla="*/ 463259 w 1166374"/>
                <a:gd name="connsiteY93" fmla="*/ 138875 h 1371600"/>
                <a:gd name="connsiteX94" fmla="*/ 550699 w 1166374"/>
                <a:gd name="connsiteY94" fmla="*/ 169736 h 1371600"/>
                <a:gd name="connsiteX95" fmla="*/ 653569 w 1166374"/>
                <a:gd name="connsiteY95" fmla="*/ 154305 h 1371600"/>
                <a:gd name="connsiteX96" fmla="*/ 729007 w 1166374"/>
                <a:gd name="connsiteY96" fmla="*/ 226314 h 1371600"/>
                <a:gd name="connsiteX97" fmla="*/ 735865 w 1166374"/>
                <a:gd name="connsiteY97" fmla="*/ 226314 h 1371600"/>
                <a:gd name="connsiteX98" fmla="*/ 854165 w 1166374"/>
                <a:gd name="connsiteY98" fmla="*/ 342900 h 1371600"/>
                <a:gd name="connsiteX99" fmla="*/ 854165 w 1166374"/>
                <a:gd name="connsiteY99" fmla="*/ 348044 h 1371600"/>
                <a:gd name="connsiteX100" fmla="*/ 912458 w 1166374"/>
                <a:gd name="connsiteY100" fmla="*/ 457772 h 1371600"/>
                <a:gd name="connsiteX101" fmla="*/ 783871 w 1166374"/>
                <a:gd name="connsiteY101" fmla="*/ 562356 h 1371600"/>
                <a:gd name="connsiteX102" fmla="*/ 1149059 w 1166374"/>
                <a:gd name="connsiteY102" fmla="*/ 742379 h 1371600"/>
                <a:gd name="connsiteX103" fmla="*/ 1030759 w 1166374"/>
                <a:gd name="connsiteY103" fmla="*/ 538353 h 1371600"/>
                <a:gd name="connsiteX104" fmla="*/ 1030759 w 1166374"/>
                <a:gd name="connsiteY104" fmla="*/ 531495 h 1371600"/>
                <a:gd name="connsiteX105" fmla="*/ 778727 w 1166374"/>
                <a:gd name="connsiteY105" fmla="*/ 72009 h 1371600"/>
                <a:gd name="connsiteX106" fmla="*/ 252376 w 1166374"/>
                <a:gd name="connsiteY106" fmla="*/ 72009 h 1371600"/>
                <a:gd name="connsiteX107" fmla="*/ 344 w 1166374"/>
                <a:gd name="connsiteY107" fmla="*/ 531495 h 1371600"/>
                <a:gd name="connsiteX108" fmla="*/ 202655 w 1166374"/>
                <a:gd name="connsiteY108" fmla="*/ 942975 h 1371600"/>
                <a:gd name="connsiteX109" fmla="*/ 202655 w 1166374"/>
                <a:gd name="connsiteY109" fmla="*/ 1371600 h 1371600"/>
                <a:gd name="connsiteX110" fmla="*/ 744437 w 1166374"/>
                <a:gd name="connsiteY110" fmla="*/ 1371600 h 1371600"/>
                <a:gd name="connsiteX111" fmla="*/ 744437 w 1166374"/>
                <a:gd name="connsiteY111" fmla="*/ 1167575 h 1371600"/>
                <a:gd name="connsiteX112" fmla="*/ 828448 w 1166374"/>
                <a:gd name="connsiteY112" fmla="*/ 1167575 h 1371600"/>
                <a:gd name="connsiteX113" fmla="*/ 972466 w 1166374"/>
                <a:gd name="connsiteY113" fmla="*/ 1107567 h 1371600"/>
                <a:gd name="connsiteX114" fmla="*/ 1030759 w 1166374"/>
                <a:gd name="connsiteY114" fmla="*/ 963549 h 1371600"/>
                <a:gd name="connsiteX115" fmla="*/ 1030759 w 1166374"/>
                <a:gd name="connsiteY115" fmla="*/ 860679 h 1371600"/>
                <a:gd name="connsiteX116" fmla="*/ 1106197 w 1166374"/>
                <a:gd name="connsiteY116" fmla="*/ 860679 h 1371600"/>
                <a:gd name="connsiteX117" fmla="*/ 1149059 w 1166374"/>
                <a:gd name="connsiteY117" fmla="*/ 74237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166374" h="1371600">
                  <a:moveTo>
                    <a:pt x="783871" y="562356"/>
                  </a:moveTo>
                  <a:lnTo>
                    <a:pt x="631280" y="562356"/>
                  </a:lnTo>
                  <a:cubicBezTo>
                    <a:pt x="566129" y="562356"/>
                    <a:pt x="512980" y="613791"/>
                    <a:pt x="512980" y="678942"/>
                  </a:cubicBezTo>
                  <a:lnTo>
                    <a:pt x="512980" y="805815"/>
                  </a:lnTo>
                  <a:lnTo>
                    <a:pt x="435827" y="805815"/>
                  </a:lnTo>
                  <a:lnTo>
                    <a:pt x="435827" y="704660"/>
                  </a:lnTo>
                  <a:cubicBezTo>
                    <a:pt x="435827" y="668655"/>
                    <a:pt x="437542" y="622364"/>
                    <a:pt x="411824" y="593217"/>
                  </a:cubicBezTo>
                  <a:cubicBezTo>
                    <a:pt x="396394" y="576072"/>
                    <a:pt x="379249" y="562356"/>
                    <a:pt x="360389" y="548640"/>
                  </a:cubicBezTo>
                  <a:cubicBezTo>
                    <a:pt x="346673" y="540068"/>
                    <a:pt x="332957" y="529781"/>
                    <a:pt x="322670" y="516064"/>
                  </a:cubicBezTo>
                  <a:cubicBezTo>
                    <a:pt x="317527" y="509207"/>
                    <a:pt x="314098" y="500634"/>
                    <a:pt x="310669" y="492062"/>
                  </a:cubicBezTo>
                  <a:cubicBezTo>
                    <a:pt x="331243" y="483489"/>
                    <a:pt x="353531" y="481774"/>
                    <a:pt x="374105" y="483489"/>
                  </a:cubicBezTo>
                  <a:cubicBezTo>
                    <a:pt x="384392" y="483489"/>
                    <a:pt x="392965" y="476631"/>
                    <a:pt x="392965" y="466344"/>
                  </a:cubicBezTo>
                  <a:cubicBezTo>
                    <a:pt x="394679" y="456057"/>
                    <a:pt x="387821" y="447484"/>
                    <a:pt x="379249" y="444056"/>
                  </a:cubicBezTo>
                  <a:cubicBezTo>
                    <a:pt x="353531" y="440627"/>
                    <a:pt x="326099" y="444056"/>
                    <a:pt x="300382" y="452628"/>
                  </a:cubicBezTo>
                  <a:cubicBezTo>
                    <a:pt x="300382" y="449199"/>
                    <a:pt x="300382" y="445770"/>
                    <a:pt x="298667" y="444056"/>
                  </a:cubicBezTo>
                  <a:cubicBezTo>
                    <a:pt x="296953" y="428625"/>
                    <a:pt x="300382" y="413194"/>
                    <a:pt x="303811" y="397764"/>
                  </a:cubicBezTo>
                  <a:cubicBezTo>
                    <a:pt x="317527" y="361760"/>
                    <a:pt x="351817" y="346329"/>
                    <a:pt x="384392" y="334328"/>
                  </a:cubicBezTo>
                  <a:cubicBezTo>
                    <a:pt x="389536" y="332613"/>
                    <a:pt x="396394" y="330899"/>
                    <a:pt x="404966" y="329184"/>
                  </a:cubicBezTo>
                  <a:lnTo>
                    <a:pt x="410110" y="327470"/>
                  </a:lnTo>
                  <a:lnTo>
                    <a:pt x="411824" y="327470"/>
                  </a:lnTo>
                  <a:cubicBezTo>
                    <a:pt x="420397" y="329184"/>
                    <a:pt x="427255" y="330899"/>
                    <a:pt x="434113" y="332613"/>
                  </a:cubicBezTo>
                  <a:lnTo>
                    <a:pt x="442685" y="334328"/>
                  </a:lnTo>
                  <a:lnTo>
                    <a:pt x="452972" y="336042"/>
                  </a:lnTo>
                  <a:cubicBezTo>
                    <a:pt x="470117" y="356616"/>
                    <a:pt x="478690" y="382334"/>
                    <a:pt x="476975" y="408051"/>
                  </a:cubicBezTo>
                  <a:cubicBezTo>
                    <a:pt x="475261" y="433769"/>
                    <a:pt x="463259" y="457772"/>
                    <a:pt x="442685" y="474917"/>
                  </a:cubicBezTo>
                  <a:cubicBezTo>
                    <a:pt x="435827" y="481774"/>
                    <a:pt x="434113" y="493776"/>
                    <a:pt x="440971" y="502349"/>
                  </a:cubicBezTo>
                  <a:cubicBezTo>
                    <a:pt x="447829" y="509207"/>
                    <a:pt x="458116" y="510921"/>
                    <a:pt x="466688" y="504063"/>
                  </a:cubicBezTo>
                  <a:cubicBezTo>
                    <a:pt x="478690" y="493776"/>
                    <a:pt x="488977" y="481774"/>
                    <a:pt x="495835" y="468059"/>
                  </a:cubicBezTo>
                  <a:lnTo>
                    <a:pt x="497549" y="468059"/>
                  </a:lnTo>
                  <a:cubicBezTo>
                    <a:pt x="526696" y="464629"/>
                    <a:pt x="555842" y="456057"/>
                    <a:pt x="581560" y="442341"/>
                  </a:cubicBezTo>
                  <a:cubicBezTo>
                    <a:pt x="584989" y="438912"/>
                    <a:pt x="588418" y="435483"/>
                    <a:pt x="590132" y="430339"/>
                  </a:cubicBezTo>
                  <a:cubicBezTo>
                    <a:pt x="591847" y="425196"/>
                    <a:pt x="590132" y="420053"/>
                    <a:pt x="586703" y="416624"/>
                  </a:cubicBezTo>
                  <a:cubicBezTo>
                    <a:pt x="579845" y="408051"/>
                    <a:pt x="569558" y="406337"/>
                    <a:pt x="560986" y="411480"/>
                  </a:cubicBezTo>
                  <a:cubicBezTo>
                    <a:pt x="545555" y="420053"/>
                    <a:pt x="530125" y="426911"/>
                    <a:pt x="511265" y="428625"/>
                  </a:cubicBezTo>
                  <a:cubicBezTo>
                    <a:pt x="512980" y="423482"/>
                    <a:pt x="514694" y="416624"/>
                    <a:pt x="514694" y="411480"/>
                  </a:cubicBezTo>
                  <a:cubicBezTo>
                    <a:pt x="516409" y="389192"/>
                    <a:pt x="512980" y="366903"/>
                    <a:pt x="504407" y="348044"/>
                  </a:cubicBezTo>
                  <a:cubicBezTo>
                    <a:pt x="518123" y="349758"/>
                    <a:pt x="531839" y="351473"/>
                    <a:pt x="545555" y="351473"/>
                  </a:cubicBezTo>
                  <a:cubicBezTo>
                    <a:pt x="557557" y="351473"/>
                    <a:pt x="569558" y="349758"/>
                    <a:pt x="581560" y="348044"/>
                  </a:cubicBezTo>
                  <a:cubicBezTo>
                    <a:pt x="603848" y="375476"/>
                    <a:pt x="632995" y="394335"/>
                    <a:pt x="667285" y="402908"/>
                  </a:cubicBezTo>
                  <a:cubicBezTo>
                    <a:pt x="711862" y="425196"/>
                    <a:pt x="753010" y="454343"/>
                    <a:pt x="753010" y="502349"/>
                  </a:cubicBezTo>
                  <a:cubicBezTo>
                    <a:pt x="753010" y="509207"/>
                    <a:pt x="756439" y="517779"/>
                    <a:pt x="761582" y="521208"/>
                  </a:cubicBezTo>
                  <a:cubicBezTo>
                    <a:pt x="768440" y="524637"/>
                    <a:pt x="775298" y="524637"/>
                    <a:pt x="782156" y="521208"/>
                  </a:cubicBezTo>
                  <a:cubicBezTo>
                    <a:pt x="789014" y="517779"/>
                    <a:pt x="792443" y="509207"/>
                    <a:pt x="790729" y="502349"/>
                  </a:cubicBezTo>
                  <a:cubicBezTo>
                    <a:pt x="790729" y="464629"/>
                    <a:pt x="773584" y="430339"/>
                    <a:pt x="744437" y="408051"/>
                  </a:cubicBezTo>
                  <a:cubicBezTo>
                    <a:pt x="768440" y="406337"/>
                    <a:pt x="789014" y="394335"/>
                    <a:pt x="804445" y="377190"/>
                  </a:cubicBezTo>
                  <a:cubicBezTo>
                    <a:pt x="811303" y="368618"/>
                    <a:pt x="809588" y="356616"/>
                    <a:pt x="802730" y="349758"/>
                  </a:cubicBezTo>
                  <a:cubicBezTo>
                    <a:pt x="794158" y="342900"/>
                    <a:pt x="782156" y="344615"/>
                    <a:pt x="775298" y="351473"/>
                  </a:cubicBezTo>
                  <a:cubicBezTo>
                    <a:pt x="766726" y="361760"/>
                    <a:pt x="744437" y="370332"/>
                    <a:pt x="711862" y="368618"/>
                  </a:cubicBezTo>
                  <a:cubicBezTo>
                    <a:pt x="679286" y="368618"/>
                    <a:pt x="646711" y="356616"/>
                    <a:pt x="622708" y="336042"/>
                  </a:cubicBezTo>
                  <a:cubicBezTo>
                    <a:pt x="650140" y="324041"/>
                    <a:pt x="674143" y="303467"/>
                    <a:pt x="689573" y="277749"/>
                  </a:cubicBezTo>
                  <a:cubicBezTo>
                    <a:pt x="694717" y="269177"/>
                    <a:pt x="691288" y="257175"/>
                    <a:pt x="682715" y="250317"/>
                  </a:cubicBezTo>
                  <a:cubicBezTo>
                    <a:pt x="674143" y="245173"/>
                    <a:pt x="662141" y="248603"/>
                    <a:pt x="656998" y="257175"/>
                  </a:cubicBezTo>
                  <a:cubicBezTo>
                    <a:pt x="627851" y="310325"/>
                    <a:pt x="566129" y="325755"/>
                    <a:pt x="468403" y="301752"/>
                  </a:cubicBezTo>
                  <a:cubicBezTo>
                    <a:pt x="490691" y="282893"/>
                    <a:pt x="500978" y="253746"/>
                    <a:pt x="497549" y="224600"/>
                  </a:cubicBezTo>
                  <a:cubicBezTo>
                    <a:pt x="497549" y="217742"/>
                    <a:pt x="494120" y="210883"/>
                    <a:pt x="487262" y="207455"/>
                  </a:cubicBezTo>
                  <a:cubicBezTo>
                    <a:pt x="480404" y="204026"/>
                    <a:pt x="473546" y="204026"/>
                    <a:pt x="466688" y="209169"/>
                  </a:cubicBezTo>
                  <a:cubicBezTo>
                    <a:pt x="459830" y="212598"/>
                    <a:pt x="458116" y="221171"/>
                    <a:pt x="458116" y="228028"/>
                  </a:cubicBezTo>
                  <a:cubicBezTo>
                    <a:pt x="459830" y="272606"/>
                    <a:pt x="435827" y="281178"/>
                    <a:pt x="396394" y="293180"/>
                  </a:cubicBezTo>
                  <a:cubicBezTo>
                    <a:pt x="391250" y="294894"/>
                    <a:pt x="384392" y="296609"/>
                    <a:pt x="379249" y="298323"/>
                  </a:cubicBezTo>
                  <a:cubicBezTo>
                    <a:pt x="368962" y="274320"/>
                    <a:pt x="346673" y="255461"/>
                    <a:pt x="320956" y="248603"/>
                  </a:cubicBezTo>
                  <a:cubicBezTo>
                    <a:pt x="314098" y="246888"/>
                    <a:pt x="307240" y="248603"/>
                    <a:pt x="302096" y="253746"/>
                  </a:cubicBezTo>
                  <a:cubicBezTo>
                    <a:pt x="296953" y="258890"/>
                    <a:pt x="295238" y="265748"/>
                    <a:pt x="296953" y="274320"/>
                  </a:cubicBezTo>
                  <a:cubicBezTo>
                    <a:pt x="298667" y="281178"/>
                    <a:pt x="303811" y="286322"/>
                    <a:pt x="312383" y="288036"/>
                  </a:cubicBezTo>
                  <a:cubicBezTo>
                    <a:pt x="326099" y="291465"/>
                    <a:pt x="336386" y="301752"/>
                    <a:pt x="343244" y="313754"/>
                  </a:cubicBezTo>
                  <a:lnTo>
                    <a:pt x="343244" y="315468"/>
                  </a:lnTo>
                  <a:cubicBezTo>
                    <a:pt x="310669" y="329184"/>
                    <a:pt x="284951" y="354902"/>
                    <a:pt x="272950" y="387477"/>
                  </a:cubicBezTo>
                  <a:cubicBezTo>
                    <a:pt x="269521" y="394335"/>
                    <a:pt x="267806" y="402908"/>
                    <a:pt x="267806" y="411480"/>
                  </a:cubicBezTo>
                  <a:cubicBezTo>
                    <a:pt x="264377" y="408051"/>
                    <a:pt x="260948" y="404622"/>
                    <a:pt x="259234" y="399479"/>
                  </a:cubicBezTo>
                  <a:cubicBezTo>
                    <a:pt x="252376" y="385763"/>
                    <a:pt x="247232" y="368618"/>
                    <a:pt x="245518" y="353187"/>
                  </a:cubicBezTo>
                  <a:cubicBezTo>
                    <a:pt x="243803" y="346329"/>
                    <a:pt x="238660" y="339471"/>
                    <a:pt x="233516" y="337757"/>
                  </a:cubicBezTo>
                  <a:cubicBezTo>
                    <a:pt x="226658" y="334328"/>
                    <a:pt x="219800" y="336042"/>
                    <a:pt x="214657" y="341186"/>
                  </a:cubicBezTo>
                  <a:cubicBezTo>
                    <a:pt x="209513" y="346329"/>
                    <a:pt x="206084" y="353187"/>
                    <a:pt x="209513" y="360045"/>
                  </a:cubicBezTo>
                  <a:cubicBezTo>
                    <a:pt x="212942" y="380619"/>
                    <a:pt x="218086" y="399479"/>
                    <a:pt x="228373" y="416624"/>
                  </a:cubicBezTo>
                  <a:cubicBezTo>
                    <a:pt x="238660" y="433769"/>
                    <a:pt x="252376" y="447484"/>
                    <a:pt x="271235" y="456057"/>
                  </a:cubicBezTo>
                  <a:cubicBezTo>
                    <a:pt x="272950" y="480060"/>
                    <a:pt x="281522" y="504063"/>
                    <a:pt x="293524" y="526352"/>
                  </a:cubicBezTo>
                  <a:cubicBezTo>
                    <a:pt x="281522" y="541782"/>
                    <a:pt x="266092" y="553784"/>
                    <a:pt x="248947" y="564071"/>
                  </a:cubicBezTo>
                  <a:cubicBezTo>
                    <a:pt x="243803" y="567500"/>
                    <a:pt x="240374" y="574358"/>
                    <a:pt x="238660" y="581216"/>
                  </a:cubicBezTo>
                  <a:cubicBezTo>
                    <a:pt x="238660" y="588074"/>
                    <a:pt x="242089" y="594932"/>
                    <a:pt x="248947" y="598361"/>
                  </a:cubicBezTo>
                  <a:cubicBezTo>
                    <a:pt x="255805" y="601790"/>
                    <a:pt x="262663" y="601790"/>
                    <a:pt x="267806" y="596646"/>
                  </a:cubicBezTo>
                  <a:cubicBezTo>
                    <a:pt x="284951" y="584645"/>
                    <a:pt x="300382" y="572643"/>
                    <a:pt x="314098" y="557213"/>
                  </a:cubicBezTo>
                  <a:cubicBezTo>
                    <a:pt x="324385" y="565785"/>
                    <a:pt x="334672" y="572643"/>
                    <a:pt x="344959" y="579501"/>
                  </a:cubicBezTo>
                  <a:cubicBezTo>
                    <a:pt x="362104" y="589788"/>
                    <a:pt x="375820" y="601790"/>
                    <a:pt x="389536" y="617220"/>
                  </a:cubicBezTo>
                  <a:cubicBezTo>
                    <a:pt x="404966" y="636080"/>
                    <a:pt x="404966" y="672084"/>
                    <a:pt x="404966" y="702945"/>
                  </a:cubicBezTo>
                  <a:lnTo>
                    <a:pt x="404966" y="805815"/>
                  </a:lnTo>
                  <a:lnTo>
                    <a:pt x="326099" y="805815"/>
                  </a:lnTo>
                  <a:cubicBezTo>
                    <a:pt x="326099" y="678942"/>
                    <a:pt x="264377" y="672084"/>
                    <a:pt x="257519" y="668655"/>
                  </a:cubicBezTo>
                  <a:cubicBezTo>
                    <a:pt x="231802" y="661797"/>
                    <a:pt x="164936" y="625793"/>
                    <a:pt x="149506" y="553784"/>
                  </a:cubicBezTo>
                  <a:cubicBezTo>
                    <a:pt x="147791" y="550355"/>
                    <a:pt x="147791" y="545211"/>
                    <a:pt x="147791" y="541782"/>
                  </a:cubicBezTo>
                  <a:cubicBezTo>
                    <a:pt x="118645" y="500634"/>
                    <a:pt x="120359" y="444056"/>
                    <a:pt x="152935" y="404622"/>
                  </a:cubicBezTo>
                  <a:cubicBezTo>
                    <a:pt x="149506" y="392621"/>
                    <a:pt x="147791" y="380619"/>
                    <a:pt x="147791" y="368618"/>
                  </a:cubicBezTo>
                  <a:cubicBezTo>
                    <a:pt x="147791" y="313754"/>
                    <a:pt x="187225" y="265748"/>
                    <a:pt x="242089" y="255461"/>
                  </a:cubicBezTo>
                  <a:cubicBezTo>
                    <a:pt x="259234" y="207455"/>
                    <a:pt x="303811" y="174879"/>
                    <a:pt x="353531" y="176593"/>
                  </a:cubicBezTo>
                  <a:cubicBezTo>
                    <a:pt x="362104" y="176593"/>
                    <a:pt x="372391" y="178308"/>
                    <a:pt x="380963" y="180023"/>
                  </a:cubicBezTo>
                  <a:cubicBezTo>
                    <a:pt x="401537" y="156020"/>
                    <a:pt x="430684" y="142303"/>
                    <a:pt x="463259" y="138875"/>
                  </a:cubicBezTo>
                  <a:cubicBezTo>
                    <a:pt x="495835" y="137160"/>
                    <a:pt x="526696" y="147447"/>
                    <a:pt x="550699" y="169736"/>
                  </a:cubicBezTo>
                  <a:cubicBezTo>
                    <a:pt x="581560" y="149162"/>
                    <a:pt x="619279" y="144018"/>
                    <a:pt x="653569" y="154305"/>
                  </a:cubicBezTo>
                  <a:cubicBezTo>
                    <a:pt x="689573" y="164592"/>
                    <a:pt x="717005" y="192024"/>
                    <a:pt x="729007" y="226314"/>
                  </a:cubicBezTo>
                  <a:lnTo>
                    <a:pt x="735865" y="226314"/>
                  </a:lnTo>
                  <a:cubicBezTo>
                    <a:pt x="801016" y="226314"/>
                    <a:pt x="852451" y="277749"/>
                    <a:pt x="854165" y="342900"/>
                  </a:cubicBezTo>
                  <a:lnTo>
                    <a:pt x="854165" y="348044"/>
                  </a:lnTo>
                  <a:cubicBezTo>
                    <a:pt x="893599" y="370332"/>
                    <a:pt x="915887" y="413194"/>
                    <a:pt x="912458" y="457772"/>
                  </a:cubicBezTo>
                  <a:cubicBezTo>
                    <a:pt x="898742" y="517779"/>
                    <a:pt x="845593" y="564071"/>
                    <a:pt x="783871" y="562356"/>
                  </a:cubicBezTo>
                  <a:close/>
                  <a:moveTo>
                    <a:pt x="1149059" y="742379"/>
                  </a:moveTo>
                  <a:lnTo>
                    <a:pt x="1030759" y="538353"/>
                  </a:lnTo>
                  <a:lnTo>
                    <a:pt x="1030759" y="531495"/>
                  </a:lnTo>
                  <a:cubicBezTo>
                    <a:pt x="1037617" y="342900"/>
                    <a:pt x="941605" y="166307"/>
                    <a:pt x="778727" y="72009"/>
                  </a:cubicBezTo>
                  <a:cubicBezTo>
                    <a:pt x="615850" y="-24003"/>
                    <a:pt x="415253" y="-24003"/>
                    <a:pt x="252376" y="72009"/>
                  </a:cubicBezTo>
                  <a:cubicBezTo>
                    <a:pt x="89498" y="166307"/>
                    <a:pt x="-6514" y="342900"/>
                    <a:pt x="344" y="531495"/>
                  </a:cubicBezTo>
                  <a:cubicBezTo>
                    <a:pt x="344" y="692658"/>
                    <a:pt x="74068" y="845249"/>
                    <a:pt x="202655" y="942975"/>
                  </a:cubicBezTo>
                  <a:lnTo>
                    <a:pt x="202655" y="1371600"/>
                  </a:lnTo>
                  <a:lnTo>
                    <a:pt x="744437" y="1371600"/>
                  </a:lnTo>
                  <a:lnTo>
                    <a:pt x="744437" y="1167575"/>
                  </a:lnTo>
                  <a:lnTo>
                    <a:pt x="828448" y="1167575"/>
                  </a:lnTo>
                  <a:cubicBezTo>
                    <a:pt x="883312" y="1167575"/>
                    <a:pt x="934747" y="1147001"/>
                    <a:pt x="972466" y="1107567"/>
                  </a:cubicBezTo>
                  <a:cubicBezTo>
                    <a:pt x="1010185" y="1069848"/>
                    <a:pt x="1030759" y="1016699"/>
                    <a:pt x="1030759" y="963549"/>
                  </a:cubicBezTo>
                  <a:lnTo>
                    <a:pt x="1030759" y="860679"/>
                  </a:lnTo>
                  <a:lnTo>
                    <a:pt x="1106197" y="860679"/>
                  </a:lnTo>
                  <a:cubicBezTo>
                    <a:pt x="1150774" y="857250"/>
                    <a:pt x="1190207" y="805815"/>
                    <a:pt x="1149059" y="742379"/>
                  </a:cubicBezTo>
                  <a:close/>
                </a:path>
              </a:pathLst>
            </a:custGeom>
            <a:solidFill>
              <a:schemeClr val="accent1"/>
            </a:solidFill>
            <a:ln w="170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 name="TextBox 3">
            <a:hlinkClick r:id="rId3" action="ppaction://hlinksldjump"/>
            <a:extLst>
              <a:ext uri="{FF2B5EF4-FFF2-40B4-BE49-F238E27FC236}">
                <a16:creationId xmlns:a16="http://schemas.microsoft.com/office/drawing/2014/main" id="{9AA39E2C-BEA6-0DFE-B7DE-A9E1CB25FC4D}"/>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72045458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7CCAF-0C82-82D0-A1D0-80B53F246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480CA-75CD-3052-2CA6-9872FAC75EC5}"/>
              </a:ext>
            </a:extLst>
          </p:cNvPr>
          <p:cNvSpPr>
            <a:spLocks noGrp="1"/>
          </p:cNvSpPr>
          <p:nvPr>
            <p:ph type="title"/>
          </p:nvPr>
        </p:nvSpPr>
        <p:spPr>
          <a:xfrm>
            <a:off x="457200" y="228601"/>
            <a:ext cx="11277600" cy="800100"/>
          </a:xfrm>
        </p:spPr>
        <p:txBody>
          <a:bodyPr>
            <a:noAutofit/>
          </a:bodyPr>
          <a:lstStyle/>
          <a:p>
            <a:r>
              <a:rPr lang="en-GB" sz="2500"/>
              <a:t>Aldosterone Dysregulation is Associated with an Increased </a:t>
            </a:r>
            <a:br>
              <a:rPr lang="en-GB" sz="2500"/>
            </a:br>
            <a:r>
              <a:rPr lang="en-GB" sz="2500"/>
              <a:t>Risk of Adverse Kidney Disease Outcomes</a:t>
            </a:r>
            <a:endParaRPr lang="en-US" sz="2500"/>
          </a:p>
        </p:txBody>
      </p:sp>
      <p:sp>
        <p:nvSpPr>
          <p:cNvPr id="6" name="Text Placeholder 5">
            <a:extLst>
              <a:ext uri="{FF2B5EF4-FFF2-40B4-BE49-F238E27FC236}">
                <a16:creationId xmlns:a16="http://schemas.microsoft.com/office/drawing/2014/main" id="{4DF13238-BC8F-0AD8-A633-1242E67C69DF}"/>
              </a:ext>
            </a:extLst>
          </p:cNvPr>
          <p:cNvSpPr>
            <a:spLocks noGrp="1"/>
          </p:cNvSpPr>
          <p:nvPr>
            <p:ph type="body" sz="quarter" idx="13"/>
          </p:nvPr>
        </p:nvSpPr>
        <p:spPr>
          <a:xfrm>
            <a:off x="457200" y="5852160"/>
            <a:ext cx="10993120" cy="1005840"/>
          </a:xfrm>
        </p:spPr>
        <p:txBody>
          <a:bodyPr/>
          <a:lstStyle/>
          <a:p>
            <a:pPr algn="l"/>
            <a:r>
              <a:rPr lang="en-US" sz="900" baseline="30000" err="1"/>
              <a:t>a</a:t>
            </a:r>
            <a:r>
              <a:rPr lang="en-US" sz="900" err="1"/>
              <a:t>Meta</a:t>
            </a:r>
            <a:r>
              <a:rPr lang="en-US" sz="900"/>
              <a:t>-analysis of 46 studies that evaluated risk in patients with primary aldosteronism (n=6056) compared to patients with essential HTN (n=9733); </a:t>
            </a:r>
            <a:r>
              <a:rPr lang="en-US" sz="900" b="0" i="0" baseline="30000" err="1">
                <a:effectLst/>
              </a:rPr>
              <a:t>b</a:t>
            </a:r>
            <a:r>
              <a:rPr lang="en-US" sz="900" b="0" i="0" err="1">
                <a:effectLst/>
              </a:rPr>
              <a:t>OR</a:t>
            </a:r>
            <a:r>
              <a:rPr lang="en-US" sz="900" b="0" i="0">
                <a:effectLst/>
              </a:rPr>
              <a:t> (95% CI) for the outcome of proteinuria=2.68 (1.89-3.79); </a:t>
            </a:r>
            <a:r>
              <a:rPr lang="en-US" sz="900" b="0" i="0" baseline="30000" err="1">
                <a:effectLst/>
              </a:rPr>
              <a:t>c</a:t>
            </a:r>
            <a:r>
              <a:rPr lang="en-US" sz="900" b="0" i="0" err="1">
                <a:effectLst/>
              </a:rPr>
              <a:t>Results</a:t>
            </a:r>
            <a:r>
              <a:rPr lang="en-US" sz="900" b="0" i="0">
                <a:effectLst/>
              </a:rPr>
              <a:t> depicted are from a multicenter, prospective, observational cohort study (CRIC) of 3680 patients with known CKD, defined as eGFR 20-70 mL/min/1.73 m</a:t>
            </a:r>
            <a:r>
              <a:rPr lang="en-US" sz="900" b="0" i="0" baseline="30000">
                <a:effectLst/>
              </a:rPr>
              <a:t>2</a:t>
            </a:r>
            <a:r>
              <a:rPr lang="en-US" sz="900" b="0" i="0">
                <a:effectLst/>
              </a:rPr>
              <a:t>, over a median follow-up of 9.6 years. Results were analyzed using a multivariable model adjusted for age, sex, race, clinical center, BMI, diabetes mellitus, SBP, history of CV disease, HbA1c, history of hypercholesterolemia, serum albumin, serum potassium, </a:t>
            </a:r>
            <a:r>
              <a:rPr lang="en-US" sz="900" b="0" i="0" err="1">
                <a:effectLst/>
              </a:rPr>
              <a:t>ACEi</a:t>
            </a:r>
            <a:r>
              <a:rPr lang="en-US" sz="900" b="0" i="0">
                <a:effectLst/>
              </a:rPr>
              <a:t>/ARB use, loop diuretic use, statin, smoking, BNP, 24-hr urine sodium, 24-hr urine potassium, 24-hr urine protein, and baseline eGFR</a:t>
            </a:r>
            <a:r>
              <a:rPr lang="en-US" sz="900"/>
              <a:t>;</a:t>
            </a:r>
            <a:r>
              <a:rPr lang="en-US" sz="900" b="0" i="0" baseline="30000">
                <a:effectLst/>
              </a:rPr>
              <a:t> </a:t>
            </a:r>
            <a:r>
              <a:rPr lang="en-US" sz="900" b="0" i="0" baseline="30000" err="1">
                <a:effectLst/>
              </a:rPr>
              <a:t>d</a:t>
            </a:r>
            <a:r>
              <a:rPr lang="en-US" sz="900" b="0" i="0" err="1">
                <a:effectLst/>
              </a:rPr>
              <a:t>CKD</a:t>
            </a:r>
            <a:r>
              <a:rPr lang="en-US" sz="900" b="0" i="0">
                <a:effectLst/>
              </a:rPr>
              <a:t> progression was defined as the composite of 50% decline in eGFR or incident ESKD; </a:t>
            </a:r>
            <a:r>
              <a:rPr lang="en-US" sz="900" b="0" i="0" baseline="30000" err="1">
                <a:effectLst/>
              </a:rPr>
              <a:t>e</a:t>
            </a:r>
            <a:r>
              <a:rPr lang="en-US" sz="900" b="0" i="0" err="1">
                <a:effectLst/>
              </a:rPr>
              <a:t>Risk</a:t>
            </a:r>
            <a:r>
              <a:rPr lang="en-US" sz="900" b="0" i="0">
                <a:effectLst/>
              </a:rPr>
              <a:t> of CKD progression=HR, 1.45; 95% CI, 1.22-1.73 for those in the highest quartile of serum aldosterone relative to lowest quartile </a:t>
            </a:r>
            <a:r>
              <a:rPr lang="en-US" sz="900" b="0" i="0" baseline="30000" err="1">
                <a:effectLst/>
              </a:rPr>
              <a:t>f</a:t>
            </a:r>
            <a:r>
              <a:rPr lang="en-US" sz="900" b="0" i="0" err="1">
                <a:effectLst/>
              </a:rPr>
              <a:t>Risk</a:t>
            </a:r>
            <a:r>
              <a:rPr lang="en-US" sz="900" b="0" i="0">
                <a:effectLst/>
              </a:rPr>
              <a:t> of developing ESKD=HR, 1.46; 95% CI, 1.19-1.78 for those in the highest quartile of serum aldosterone relative to lowest quartile.</a:t>
            </a:r>
          </a:p>
          <a:p>
            <a:pPr algn="l"/>
            <a:r>
              <a:rPr lang="en-US" sz="900" err="1"/>
              <a:t>ACEi</a:t>
            </a:r>
            <a:r>
              <a:rPr lang="en-US" sz="900"/>
              <a:t> = angiotensin-converting enzyme inhibitor; ARB = angiotensin receptor blocker; BMI = body mass index; BNP = b-type natriuretic peptide; CI = confidence interval; CKD = chronic kidney disease; </a:t>
            </a:r>
            <a:br>
              <a:rPr lang="en-US" sz="900"/>
            </a:br>
            <a:r>
              <a:rPr lang="en-US" sz="900"/>
              <a:t>CRIC = Chronic Renal Insufficiency Cohort; CV = cardiovascular; HbA1c = glycated hemoglobin; eGFR = estimated glomerular filtration rate; ESKD = end-stage kidney disease; HR = hazard ratio; </a:t>
            </a:r>
            <a:br>
              <a:rPr lang="en-US" sz="900"/>
            </a:br>
            <a:r>
              <a:rPr lang="en-US" sz="900"/>
              <a:t>HTN = hypertension; OR = odds ratio; SBP = systolic blood pressure.</a:t>
            </a:r>
          </a:p>
          <a:p>
            <a:r>
              <a:rPr lang="en-US" sz="900"/>
              <a:t>1. </a:t>
            </a:r>
            <a:r>
              <a:rPr lang="en-US" sz="900" err="1"/>
              <a:t>Monticone</a:t>
            </a:r>
            <a:r>
              <a:rPr lang="en-US" sz="900"/>
              <a:t> S et al. </a:t>
            </a:r>
            <a:r>
              <a:rPr lang="en-US" sz="900" i="1"/>
              <a:t>J </a:t>
            </a:r>
            <a:r>
              <a:rPr lang="en-US" sz="900" i="1" err="1"/>
              <a:t>Hypertens</a:t>
            </a:r>
            <a:r>
              <a:rPr lang="en-US" sz="900"/>
              <a:t>. 2020;38(1):3-12; 2. </a:t>
            </a:r>
            <a:r>
              <a:rPr lang="en-US" sz="900" noProof="0"/>
              <a:t>Verma A et al. </a:t>
            </a:r>
            <a:r>
              <a:rPr lang="en-US" sz="900" i="1" noProof="0" err="1"/>
              <a:t>Eur</a:t>
            </a:r>
            <a:r>
              <a:rPr lang="en-US" sz="900" i="1" noProof="0"/>
              <a:t> Heart J</a:t>
            </a:r>
            <a:r>
              <a:rPr lang="en-US" sz="900" noProof="0"/>
              <a:t>. 2022;43(38):3781-3791.</a:t>
            </a:r>
            <a:r>
              <a:rPr lang="en-US" sz="900"/>
              <a:t> </a:t>
            </a:r>
          </a:p>
        </p:txBody>
      </p:sp>
      <p:sp>
        <p:nvSpPr>
          <p:cNvPr id="10" name="Slide Number Placeholder 9">
            <a:extLst>
              <a:ext uri="{FF2B5EF4-FFF2-40B4-BE49-F238E27FC236}">
                <a16:creationId xmlns:a16="http://schemas.microsoft.com/office/drawing/2014/main" id="{F566199D-9B45-C8B1-5482-F9A7677144B4}"/>
              </a:ext>
            </a:extLst>
          </p:cNvPr>
          <p:cNvSpPr>
            <a:spLocks noGrp="1"/>
          </p:cNvSpPr>
          <p:nvPr>
            <p:ph type="sldNum" sz="quarter" idx="12"/>
          </p:nvPr>
        </p:nvSpPr>
        <p:spPr/>
        <p:txBody>
          <a:bodyPr/>
          <a:lstStyle/>
          <a:p>
            <a:fld id="{CC7432E5-F8E0-41AE-9A6B-AD730338B005}" type="slidenum">
              <a:rPr lang="en-US" smtClean="0"/>
              <a:pPr/>
              <a:t>27</a:t>
            </a:fld>
            <a:endParaRPr lang="en-US"/>
          </a:p>
        </p:txBody>
      </p:sp>
      <p:sp>
        <p:nvSpPr>
          <p:cNvPr id="8" name="Rectangle: Rounded Corners 7">
            <a:extLst>
              <a:ext uri="{FF2B5EF4-FFF2-40B4-BE49-F238E27FC236}">
                <a16:creationId xmlns:a16="http://schemas.microsoft.com/office/drawing/2014/main" id="{36BFA357-65D2-A468-9D6A-79B30F51F3FE}"/>
              </a:ext>
            </a:extLst>
          </p:cNvPr>
          <p:cNvSpPr/>
          <p:nvPr/>
        </p:nvSpPr>
        <p:spPr>
          <a:xfrm>
            <a:off x="6400429" y="2917182"/>
            <a:ext cx="4709879" cy="2377440"/>
          </a:xfrm>
          <a:prstGeom prst="roundRect">
            <a:avLst>
              <a:gd name="adj" fmla="val 3082"/>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a:lnSpc>
                <a:spcPts val="2000"/>
              </a:lnSpc>
              <a:spcAft>
                <a:spcPts val="1200"/>
              </a:spcAft>
            </a:pPr>
            <a:r>
              <a:rPr lang="en-US" sz="1600" b="1" u="sng">
                <a:solidFill>
                  <a:schemeClr val="tx1"/>
                </a:solidFill>
              </a:rPr>
              <a:t>In patients with CKD</a:t>
            </a:r>
            <a:r>
              <a:rPr lang="en-US" sz="1600">
                <a:solidFill>
                  <a:schemeClr val="tx1"/>
                </a:solidFill>
              </a:rPr>
              <a:t>, those in the highest </a:t>
            </a:r>
            <a:br>
              <a:rPr lang="en-US" sz="1600">
                <a:solidFill>
                  <a:schemeClr val="tx1"/>
                </a:solidFill>
              </a:rPr>
            </a:br>
            <a:r>
              <a:rPr lang="en-US" sz="1600">
                <a:solidFill>
                  <a:schemeClr val="tx1"/>
                </a:solidFill>
              </a:rPr>
              <a:t>quartile of serum aldosterone relative to lowest quartile had an increased risk of</a:t>
            </a:r>
            <a:r>
              <a:rPr lang="en-US" sz="1600" baseline="30000">
                <a:solidFill>
                  <a:schemeClr val="tx1"/>
                </a:solidFill>
              </a:rPr>
              <a:t>2,c</a:t>
            </a:r>
            <a:r>
              <a:rPr lang="en-US" sz="1600">
                <a:solidFill>
                  <a:schemeClr val="tx1"/>
                </a:solidFill>
              </a:rPr>
              <a:t>:</a:t>
            </a:r>
          </a:p>
          <a:p>
            <a:pPr marL="91440" indent="-283464">
              <a:lnSpc>
                <a:spcPts val="2000"/>
              </a:lnSpc>
              <a:spcAft>
                <a:spcPts val="1200"/>
              </a:spcAft>
              <a:buFont typeface="Arial" panose="020B0604020202020204" pitchFamily="34" charset="0"/>
              <a:buChar char="•"/>
            </a:pPr>
            <a:r>
              <a:rPr lang="en-US" sz="1600">
                <a:solidFill>
                  <a:schemeClr val="tx1"/>
                </a:solidFill>
              </a:rPr>
              <a:t>CKD </a:t>
            </a:r>
            <a:r>
              <a:rPr lang="en-US" sz="1600" err="1">
                <a:solidFill>
                  <a:schemeClr val="tx1"/>
                </a:solidFill>
              </a:rPr>
              <a:t>progression</a:t>
            </a:r>
            <a:r>
              <a:rPr lang="en-US" sz="1600" baseline="30000" err="1">
                <a:solidFill>
                  <a:schemeClr val="tx1"/>
                </a:solidFill>
              </a:rPr>
              <a:t>d,e</a:t>
            </a:r>
            <a:r>
              <a:rPr lang="en-US" sz="1600">
                <a:solidFill>
                  <a:schemeClr val="tx1"/>
                </a:solidFill>
              </a:rPr>
              <a:t> by 45%</a:t>
            </a:r>
          </a:p>
          <a:p>
            <a:pPr marL="91440" indent="-283464">
              <a:lnSpc>
                <a:spcPts val="2000"/>
              </a:lnSpc>
              <a:spcAft>
                <a:spcPts val="1200"/>
              </a:spcAft>
              <a:buFont typeface="Arial" panose="020B0604020202020204" pitchFamily="34" charset="0"/>
              <a:buChar char="•"/>
            </a:pPr>
            <a:r>
              <a:rPr lang="en-US" sz="1600">
                <a:solidFill>
                  <a:schemeClr val="tx1"/>
                </a:solidFill>
              </a:rPr>
              <a:t>Developing </a:t>
            </a:r>
            <a:r>
              <a:rPr lang="en-US" sz="1600" err="1">
                <a:solidFill>
                  <a:schemeClr val="tx1"/>
                </a:solidFill>
              </a:rPr>
              <a:t>ESKD</a:t>
            </a:r>
            <a:r>
              <a:rPr lang="en-US" sz="1600" baseline="30000" err="1">
                <a:solidFill>
                  <a:schemeClr val="tx1"/>
                </a:solidFill>
              </a:rPr>
              <a:t>f</a:t>
            </a:r>
            <a:r>
              <a:rPr lang="en-US" sz="1600" baseline="30000">
                <a:solidFill>
                  <a:schemeClr val="tx1"/>
                </a:solidFill>
              </a:rPr>
              <a:t> </a:t>
            </a:r>
            <a:r>
              <a:rPr lang="en-US" sz="1600">
                <a:solidFill>
                  <a:schemeClr val="tx1"/>
                </a:solidFill>
              </a:rPr>
              <a:t>by 46%</a:t>
            </a:r>
          </a:p>
        </p:txBody>
      </p:sp>
      <p:grpSp>
        <p:nvGrpSpPr>
          <p:cNvPr id="17" name="Group 16">
            <a:extLst>
              <a:ext uri="{FF2B5EF4-FFF2-40B4-BE49-F238E27FC236}">
                <a16:creationId xmlns:a16="http://schemas.microsoft.com/office/drawing/2014/main" id="{1D8962E6-05B2-04BE-733D-21405FB52A56}"/>
              </a:ext>
            </a:extLst>
          </p:cNvPr>
          <p:cNvGrpSpPr/>
          <p:nvPr/>
        </p:nvGrpSpPr>
        <p:grpSpPr>
          <a:xfrm>
            <a:off x="8298168" y="2388564"/>
            <a:ext cx="914400" cy="914400"/>
            <a:chOff x="8298168" y="2413964"/>
            <a:chExt cx="914400" cy="914400"/>
          </a:xfrm>
        </p:grpSpPr>
        <p:sp>
          <p:nvSpPr>
            <p:cNvPr id="16" name="Oval 15">
              <a:extLst>
                <a:ext uri="{FF2B5EF4-FFF2-40B4-BE49-F238E27FC236}">
                  <a16:creationId xmlns:a16="http://schemas.microsoft.com/office/drawing/2014/main" id="{86E1123A-E675-2157-796C-A8BE336966E2}"/>
                </a:ext>
              </a:extLst>
            </p:cNvPr>
            <p:cNvSpPr/>
            <p:nvPr/>
          </p:nvSpPr>
          <p:spPr>
            <a:xfrm>
              <a:off x="8298168" y="2413964"/>
              <a:ext cx="914400" cy="9144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oup 14">
              <a:extLst>
                <a:ext uri="{FF2B5EF4-FFF2-40B4-BE49-F238E27FC236}">
                  <a16:creationId xmlns:a16="http://schemas.microsoft.com/office/drawing/2014/main" id="{8C97A098-C13F-61B4-B3D2-780BC55788FA}"/>
                </a:ext>
              </a:extLst>
            </p:cNvPr>
            <p:cNvGrpSpPr>
              <a:grpSpLocks noChangeAspect="1"/>
            </p:cNvGrpSpPr>
            <p:nvPr/>
          </p:nvGrpSpPr>
          <p:grpSpPr>
            <a:xfrm>
              <a:off x="8410484" y="2596844"/>
              <a:ext cx="689761" cy="548640"/>
              <a:chOff x="11148250" y="1631974"/>
              <a:chExt cx="3650007" cy="2903237"/>
            </a:xfrm>
            <a:solidFill>
              <a:schemeClr val="accent1"/>
            </a:solidFill>
          </p:grpSpPr>
          <p:sp>
            <p:nvSpPr>
              <p:cNvPr id="13" name="Freeform: Shape 12">
                <a:extLst>
                  <a:ext uri="{FF2B5EF4-FFF2-40B4-BE49-F238E27FC236}">
                    <a16:creationId xmlns:a16="http://schemas.microsoft.com/office/drawing/2014/main" id="{128F6392-0220-5365-3831-396966D24D1F}"/>
                  </a:ext>
                </a:extLst>
              </p:cNvPr>
              <p:cNvSpPr/>
              <p:nvPr/>
            </p:nvSpPr>
            <p:spPr>
              <a:xfrm>
                <a:off x="11148250" y="1632609"/>
                <a:ext cx="1754552" cy="2902602"/>
              </a:xfrm>
              <a:custGeom>
                <a:avLst/>
                <a:gdLst>
                  <a:gd name="connsiteX0" fmla="*/ 0 w 1754552"/>
                  <a:gd name="connsiteY0" fmla="*/ 1038844 h 2902602"/>
                  <a:gd name="connsiteX1" fmla="*/ 51054 w 1754552"/>
                  <a:gd name="connsiteY1" fmla="*/ 803196 h 2902602"/>
                  <a:gd name="connsiteX2" fmla="*/ 552831 w 1754552"/>
                  <a:gd name="connsiteY2" fmla="*/ 134160 h 2902602"/>
                  <a:gd name="connsiteX3" fmla="*/ 1317403 w 1754552"/>
                  <a:gd name="connsiteY3" fmla="*/ 48435 h 2902602"/>
                  <a:gd name="connsiteX4" fmla="*/ 1467326 w 1754552"/>
                  <a:gd name="connsiteY4" fmla="*/ 128064 h 2902602"/>
                  <a:gd name="connsiteX5" fmla="*/ 1592199 w 1754552"/>
                  <a:gd name="connsiteY5" fmla="*/ 592503 h 2902602"/>
                  <a:gd name="connsiteX6" fmla="*/ 1336262 w 1754552"/>
                  <a:gd name="connsiteY6" fmla="*/ 907399 h 2902602"/>
                  <a:gd name="connsiteX7" fmla="*/ 1203198 w 1754552"/>
                  <a:gd name="connsiteY7" fmla="*/ 1009888 h 2902602"/>
                  <a:gd name="connsiteX8" fmla="*/ 1344930 w 1754552"/>
                  <a:gd name="connsiteY8" fmla="*/ 1096852 h 2902602"/>
                  <a:gd name="connsiteX9" fmla="*/ 1750886 w 1754552"/>
                  <a:gd name="connsiteY9" fmla="*/ 1443752 h 2902602"/>
                  <a:gd name="connsiteX10" fmla="*/ 1754410 w 1754552"/>
                  <a:gd name="connsiteY10" fmla="*/ 1504141 h 2902602"/>
                  <a:gd name="connsiteX11" fmla="*/ 1754410 w 1754552"/>
                  <a:gd name="connsiteY11" fmla="*/ 2805160 h 2902602"/>
                  <a:gd name="connsiteX12" fmla="*/ 1683925 w 1754552"/>
                  <a:gd name="connsiteY12" fmla="*/ 2901363 h 2902602"/>
                  <a:gd name="connsiteX13" fmla="*/ 1584579 w 1754552"/>
                  <a:gd name="connsiteY13" fmla="*/ 2827449 h 2902602"/>
                  <a:gd name="connsiteX14" fmla="*/ 1583436 w 1754552"/>
                  <a:gd name="connsiteY14" fmla="*/ 2784777 h 2902602"/>
                  <a:gd name="connsiteX15" fmla="*/ 1583531 w 1754552"/>
                  <a:gd name="connsiteY15" fmla="*/ 1508713 h 2902602"/>
                  <a:gd name="connsiteX16" fmla="*/ 1457992 w 1754552"/>
                  <a:gd name="connsiteY16" fmla="*/ 1293352 h 2902602"/>
                  <a:gd name="connsiteX17" fmla="*/ 1402842 w 1754552"/>
                  <a:gd name="connsiteY17" fmla="*/ 1294305 h 2902602"/>
                  <a:gd name="connsiteX18" fmla="*/ 1272254 w 1754552"/>
                  <a:gd name="connsiteY18" fmla="*/ 1391841 h 2902602"/>
                  <a:gd name="connsiteX19" fmla="*/ 1254157 w 1754552"/>
                  <a:gd name="connsiteY19" fmla="*/ 1559195 h 2902602"/>
                  <a:gd name="connsiteX20" fmla="*/ 1340739 w 1754552"/>
                  <a:gd name="connsiteY20" fmla="*/ 1662160 h 2902602"/>
                  <a:gd name="connsiteX21" fmla="*/ 1411891 w 1754552"/>
                  <a:gd name="connsiteY21" fmla="*/ 1814846 h 2902602"/>
                  <a:gd name="connsiteX22" fmla="*/ 726567 w 1754552"/>
                  <a:gd name="connsiteY22" fmla="*/ 2329291 h 2902602"/>
                  <a:gd name="connsiteX23" fmla="*/ 339090 w 1754552"/>
                  <a:gd name="connsiteY23" fmla="*/ 2030587 h 2902602"/>
                  <a:gd name="connsiteX24" fmla="*/ 6096 w 1754552"/>
                  <a:gd name="connsiteY24" fmla="*/ 1237250 h 2902602"/>
                  <a:gd name="connsiteX25" fmla="*/ 0 w 1754552"/>
                  <a:gd name="connsiteY25" fmla="*/ 1209913 h 2902602"/>
                  <a:gd name="connsiteX26" fmla="*/ 0 w 1754552"/>
                  <a:gd name="connsiteY26" fmla="*/ 1038844 h 290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4552" h="2902602">
                    <a:moveTo>
                      <a:pt x="0" y="1038844"/>
                    </a:moveTo>
                    <a:cubicBezTo>
                      <a:pt x="16764" y="960168"/>
                      <a:pt x="28480" y="880158"/>
                      <a:pt x="51054" y="803196"/>
                    </a:cubicBezTo>
                    <a:cubicBezTo>
                      <a:pt x="134684" y="518113"/>
                      <a:pt x="289179" y="283131"/>
                      <a:pt x="552831" y="134160"/>
                    </a:cubicBezTo>
                    <a:cubicBezTo>
                      <a:pt x="794195" y="-2238"/>
                      <a:pt x="1050131" y="-41576"/>
                      <a:pt x="1317403" y="48435"/>
                    </a:cubicBezTo>
                    <a:cubicBezTo>
                      <a:pt x="1370457" y="66247"/>
                      <a:pt x="1421987" y="95012"/>
                      <a:pt x="1467326" y="128064"/>
                    </a:cubicBezTo>
                    <a:cubicBezTo>
                      <a:pt x="1623346" y="241507"/>
                      <a:pt x="1668399" y="414862"/>
                      <a:pt x="1592199" y="592503"/>
                    </a:cubicBezTo>
                    <a:cubicBezTo>
                      <a:pt x="1536859" y="721567"/>
                      <a:pt x="1442085" y="819388"/>
                      <a:pt x="1336262" y="907399"/>
                    </a:cubicBezTo>
                    <a:cubicBezTo>
                      <a:pt x="1294352" y="942261"/>
                      <a:pt x="1249966" y="974074"/>
                      <a:pt x="1203198" y="1009888"/>
                    </a:cubicBezTo>
                    <a:cubicBezTo>
                      <a:pt x="1239679" y="1057609"/>
                      <a:pt x="1281208" y="1095899"/>
                      <a:pt x="1344930" y="1096852"/>
                    </a:cubicBezTo>
                    <a:cubicBezTo>
                      <a:pt x="1557242" y="1099995"/>
                      <a:pt x="1716977" y="1235631"/>
                      <a:pt x="1750886" y="1443752"/>
                    </a:cubicBezTo>
                    <a:cubicBezTo>
                      <a:pt x="1754124" y="1463564"/>
                      <a:pt x="1754410" y="1483948"/>
                      <a:pt x="1754410" y="1504141"/>
                    </a:cubicBezTo>
                    <a:cubicBezTo>
                      <a:pt x="1754600" y="1937814"/>
                      <a:pt x="1754600" y="2371487"/>
                      <a:pt x="1754410" y="2805160"/>
                    </a:cubicBezTo>
                    <a:cubicBezTo>
                      <a:pt x="1754410" y="2860024"/>
                      <a:pt x="1728978" y="2894029"/>
                      <a:pt x="1683925" y="2901363"/>
                    </a:cubicBezTo>
                    <a:cubicBezTo>
                      <a:pt x="1634585" y="2909364"/>
                      <a:pt x="1591628" y="2877931"/>
                      <a:pt x="1584579" y="2827449"/>
                    </a:cubicBezTo>
                    <a:cubicBezTo>
                      <a:pt x="1582579" y="2813447"/>
                      <a:pt x="1583436" y="2798969"/>
                      <a:pt x="1583436" y="2784777"/>
                    </a:cubicBezTo>
                    <a:cubicBezTo>
                      <a:pt x="1583436" y="2359390"/>
                      <a:pt x="1583150" y="1934099"/>
                      <a:pt x="1583531" y="1508713"/>
                    </a:cubicBezTo>
                    <a:cubicBezTo>
                      <a:pt x="1583531" y="1411939"/>
                      <a:pt x="1542860" y="1340215"/>
                      <a:pt x="1457992" y="1293352"/>
                    </a:cubicBezTo>
                    <a:cubicBezTo>
                      <a:pt x="1438942" y="1282875"/>
                      <a:pt x="1422178" y="1279446"/>
                      <a:pt x="1402842" y="1294305"/>
                    </a:cubicBezTo>
                    <a:cubicBezTo>
                      <a:pt x="1359694" y="1327357"/>
                      <a:pt x="1311497" y="1354789"/>
                      <a:pt x="1272254" y="1391841"/>
                    </a:cubicBezTo>
                    <a:cubicBezTo>
                      <a:pt x="1219200" y="1441847"/>
                      <a:pt x="1214247" y="1497949"/>
                      <a:pt x="1254157" y="1559195"/>
                    </a:cubicBezTo>
                    <a:cubicBezTo>
                      <a:pt x="1278541" y="1596628"/>
                      <a:pt x="1306544" y="1634157"/>
                      <a:pt x="1340739" y="1662160"/>
                    </a:cubicBezTo>
                    <a:cubicBezTo>
                      <a:pt x="1390841" y="1703213"/>
                      <a:pt x="1407128" y="1755410"/>
                      <a:pt x="1411891" y="1814846"/>
                    </a:cubicBezTo>
                    <a:cubicBezTo>
                      <a:pt x="1442847" y="2195941"/>
                      <a:pt x="1084898" y="2464642"/>
                      <a:pt x="726567" y="2329291"/>
                    </a:cubicBezTo>
                    <a:cubicBezTo>
                      <a:pt x="567214" y="2269093"/>
                      <a:pt x="443484" y="2161366"/>
                      <a:pt x="339090" y="2030587"/>
                    </a:cubicBezTo>
                    <a:cubicBezTo>
                      <a:pt x="153448" y="1797892"/>
                      <a:pt x="39529" y="1534240"/>
                      <a:pt x="6096" y="1237250"/>
                    </a:cubicBezTo>
                    <a:cubicBezTo>
                      <a:pt x="5048" y="1228011"/>
                      <a:pt x="2096" y="1219057"/>
                      <a:pt x="0" y="1209913"/>
                    </a:cubicBezTo>
                    <a:cubicBezTo>
                      <a:pt x="0" y="1152859"/>
                      <a:pt x="0" y="1095804"/>
                      <a:pt x="0" y="1038844"/>
                    </a:cubicBezTo>
                    <a:close/>
                  </a:path>
                </a:pathLst>
              </a:custGeom>
              <a:grpFill/>
              <a:ln w="0"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F963B319-684E-D516-792D-CC1CF5838317}"/>
                  </a:ext>
                </a:extLst>
              </p:cNvPr>
              <p:cNvSpPr/>
              <p:nvPr/>
            </p:nvSpPr>
            <p:spPr>
              <a:xfrm>
                <a:off x="13044069" y="1631974"/>
                <a:ext cx="1754188" cy="2903028"/>
              </a:xfrm>
              <a:custGeom>
                <a:avLst/>
                <a:gdLst>
                  <a:gd name="connsiteX0" fmla="*/ 553248 w 1754188"/>
                  <a:gd name="connsiteY0" fmla="*/ 1009476 h 2903028"/>
                  <a:gd name="connsiteX1" fmla="*/ 269784 w 1754188"/>
                  <a:gd name="connsiteY1" fmla="*/ 762874 h 2903028"/>
                  <a:gd name="connsiteX2" fmla="*/ 127671 w 1754188"/>
                  <a:gd name="connsiteY2" fmla="*/ 418831 h 2903028"/>
                  <a:gd name="connsiteX3" fmla="*/ 347318 w 1754188"/>
                  <a:gd name="connsiteY3" fmla="*/ 88980 h 2903028"/>
                  <a:gd name="connsiteX4" fmla="*/ 873098 w 1754188"/>
                  <a:gd name="connsiteY4" fmla="*/ 16686 h 2903028"/>
                  <a:gd name="connsiteX5" fmla="*/ 1683009 w 1754188"/>
                  <a:gd name="connsiteY5" fmla="*/ 736395 h 2903028"/>
                  <a:gd name="connsiteX6" fmla="*/ 1608428 w 1754188"/>
                  <a:gd name="connsiteY6" fmla="*/ 1723375 h 2903028"/>
                  <a:gd name="connsiteX7" fmla="*/ 1200758 w 1754188"/>
                  <a:gd name="connsiteY7" fmla="*/ 2236678 h 2903028"/>
                  <a:gd name="connsiteX8" fmla="*/ 816424 w 1754188"/>
                  <a:gd name="connsiteY8" fmla="*/ 2365075 h 2903028"/>
                  <a:gd name="connsiteX9" fmla="*/ 356081 w 1754188"/>
                  <a:gd name="connsiteY9" fmla="*/ 1746997 h 2903028"/>
                  <a:gd name="connsiteX10" fmla="*/ 393324 w 1754188"/>
                  <a:gd name="connsiteY10" fmla="*/ 1684608 h 2903028"/>
                  <a:gd name="connsiteX11" fmla="*/ 499337 w 1754188"/>
                  <a:gd name="connsiteY11" fmla="*/ 1560688 h 2903028"/>
                  <a:gd name="connsiteX12" fmla="*/ 480763 w 1754188"/>
                  <a:gd name="connsiteY12" fmla="*/ 1390762 h 2903028"/>
                  <a:gd name="connsiteX13" fmla="*/ 339888 w 1754188"/>
                  <a:gd name="connsiteY13" fmla="*/ 1289321 h 2903028"/>
                  <a:gd name="connsiteX14" fmla="*/ 304551 w 1754188"/>
                  <a:gd name="connsiteY14" fmla="*/ 1290559 h 2903028"/>
                  <a:gd name="connsiteX15" fmla="*/ 171867 w 1754188"/>
                  <a:gd name="connsiteY15" fmla="*/ 1493442 h 2903028"/>
                  <a:gd name="connsiteX16" fmla="*/ 171201 w 1754188"/>
                  <a:gd name="connsiteY16" fmla="*/ 1963881 h 2903028"/>
                  <a:gd name="connsiteX17" fmla="*/ 171201 w 1754188"/>
                  <a:gd name="connsiteY17" fmla="*/ 2801320 h 2903028"/>
                  <a:gd name="connsiteX18" fmla="*/ 97191 w 1754188"/>
                  <a:gd name="connsiteY18" fmla="*/ 2902189 h 2903028"/>
                  <a:gd name="connsiteX19" fmla="*/ 703 w 1754188"/>
                  <a:gd name="connsiteY19" fmla="*/ 2825227 h 2903028"/>
                  <a:gd name="connsiteX20" fmla="*/ 227 w 1754188"/>
                  <a:gd name="connsiteY20" fmla="*/ 2803891 h 2903028"/>
                  <a:gd name="connsiteX21" fmla="*/ 513 w 1754188"/>
                  <a:gd name="connsiteY21" fmla="*/ 1503157 h 2903028"/>
                  <a:gd name="connsiteX22" fmla="*/ 315885 w 1754188"/>
                  <a:gd name="connsiteY22" fmla="*/ 1107774 h 2903028"/>
                  <a:gd name="connsiteX23" fmla="*/ 407802 w 1754188"/>
                  <a:gd name="connsiteY23" fmla="*/ 1098154 h 2903028"/>
                  <a:gd name="connsiteX24" fmla="*/ 553344 w 1754188"/>
                  <a:gd name="connsiteY24" fmla="*/ 1009476 h 290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4188" h="2903028">
                    <a:moveTo>
                      <a:pt x="553248" y="1009476"/>
                    </a:moveTo>
                    <a:cubicBezTo>
                      <a:pt x="446568" y="934800"/>
                      <a:pt x="349413" y="858600"/>
                      <a:pt x="269784" y="762874"/>
                    </a:cubicBezTo>
                    <a:cubicBezTo>
                      <a:pt x="186726" y="663147"/>
                      <a:pt x="123957" y="554086"/>
                      <a:pt x="127671" y="418831"/>
                    </a:cubicBezTo>
                    <a:cubicBezTo>
                      <a:pt x="131958" y="263574"/>
                      <a:pt x="218064" y="160323"/>
                      <a:pt x="347318" y="88980"/>
                    </a:cubicBezTo>
                    <a:cubicBezTo>
                      <a:pt x="512672" y="-2269"/>
                      <a:pt x="691647" y="-17319"/>
                      <a:pt x="873098" y="16686"/>
                    </a:cubicBezTo>
                    <a:cubicBezTo>
                      <a:pt x="1285626" y="94124"/>
                      <a:pt x="1541658" y="351489"/>
                      <a:pt x="1683009" y="736395"/>
                    </a:cubicBezTo>
                    <a:cubicBezTo>
                      <a:pt x="1808072" y="1076818"/>
                      <a:pt x="1759018" y="1404478"/>
                      <a:pt x="1608428" y="1723375"/>
                    </a:cubicBezTo>
                    <a:cubicBezTo>
                      <a:pt x="1512797" y="1925781"/>
                      <a:pt x="1384305" y="2103899"/>
                      <a:pt x="1200758" y="2236678"/>
                    </a:cubicBezTo>
                    <a:cubicBezTo>
                      <a:pt x="1086553" y="2319259"/>
                      <a:pt x="960442" y="2370028"/>
                      <a:pt x="816424" y="2365075"/>
                    </a:cubicBezTo>
                    <a:cubicBezTo>
                      <a:pt x="503718" y="2354406"/>
                      <a:pt x="274928" y="2047987"/>
                      <a:pt x="356081" y="1746997"/>
                    </a:cubicBezTo>
                    <a:cubicBezTo>
                      <a:pt x="362177" y="1724423"/>
                      <a:pt x="378084" y="1703277"/>
                      <a:pt x="393324" y="1684608"/>
                    </a:cubicBezTo>
                    <a:cubicBezTo>
                      <a:pt x="427709" y="1642508"/>
                      <a:pt x="468952" y="1605360"/>
                      <a:pt x="499337" y="1560688"/>
                    </a:cubicBezTo>
                    <a:cubicBezTo>
                      <a:pt x="541437" y="1498966"/>
                      <a:pt x="535532" y="1440959"/>
                      <a:pt x="480763" y="1390762"/>
                    </a:cubicBezTo>
                    <a:cubicBezTo>
                      <a:pt x="438377" y="1351900"/>
                      <a:pt x="388085" y="1321420"/>
                      <a:pt x="339888" y="1289321"/>
                    </a:cubicBezTo>
                    <a:cubicBezTo>
                      <a:pt x="331792" y="1283892"/>
                      <a:pt x="314457" y="1285701"/>
                      <a:pt x="304551" y="1290559"/>
                    </a:cubicBezTo>
                    <a:cubicBezTo>
                      <a:pt x="220731" y="1331898"/>
                      <a:pt x="173010" y="1399239"/>
                      <a:pt x="171867" y="1493442"/>
                    </a:cubicBezTo>
                    <a:cubicBezTo>
                      <a:pt x="169867" y="1650223"/>
                      <a:pt x="171201" y="1807005"/>
                      <a:pt x="171201" y="1963881"/>
                    </a:cubicBezTo>
                    <a:cubicBezTo>
                      <a:pt x="171201" y="2243059"/>
                      <a:pt x="171201" y="2522237"/>
                      <a:pt x="171201" y="2801320"/>
                    </a:cubicBezTo>
                    <a:cubicBezTo>
                      <a:pt x="171201" y="2860374"/>
                      <a:pt x="144816" y="2895807"/>
                      <a:pt x="97191" y="2902189"/>
                    </a:cubicBezTo>
                    <a:cubicBezTo>
                      <a:pt x="47566" y="2908857"/>
                      <a:pt x="5180" y="2875138"/>
                      <a:pt x="703" y="2825227"/>
                    </a:cubicBezTo>
                    <a:cubicBezTo>
                      <a:pt x="36" y="2818179"/>
                      <a:pt x="227" y="2810940"/>
                      <a:pt x="227" y="2803891"/>
                    </a:cubicBezTo>
                    <a:cubicBezTo>
                      <a:pt x="227" y="2370313"/>
                      <a:pt x="-440" y="1936735"/>
                      <a:pt x="513" y="1503157"/>
                    </a:cubicBezTo>
                    <a:cubicBezTo>
                      <a:pt x="894" y="1307228"/>
                      <a:pt x="127386" y="1149589"/>
                      <a:pt x="315885" y="1107774"/>
                    </a:cubicBezTo>
                    <a:cubicBezTo>
                      <a:pt x="345794" y="1101107"/>
                      <a:pt x="377036" y="1099202"/>
                      <a:pt x="407802" y="1098154"/>
                    </a:cubicBezTo>
                    <a:cubicBezTo>
                      <a:pt x="472286" y="1096059"/>
                      <a:pt x="513339" y="1058530"/>
                      <a:pt x="553344" y="1009476"/>
                    </a:cubicBezTo>
                    <a:close/>
                  </a:path>
                </a:pathLst>
              </a:custGeom>
              <a:grpFill/>
              <a:ln w="0" cap="flat">
                <a:noFill/>
                <a:prstDash val="solid"/>
                <a:miter/>
              </a:ln>
            </p:spPr>
            <p:txBody>
              <a:bodyPr rtlCol="0" anchor="ctr"/>
              <a:lstStyle/>
              <a:p>
                <a:endParaRPr lang="en-IN"/>
              </a:p>
            </p:txBody>
          </p:sp>
        </p:grpSp>
      </p:grpSp>
      <p:sp>
        <p:nvSpPr>
          <p:cNvPr id="5" name="Rectangle: Rounded Corners 4">
            <a:extLst>
              <a:ext uri="{FF2B5EF4-FFF2-40B4-BE49-F238E27FC236}">
                <a16:creationId xmlns:a16="http://schemas.microsoft.com/office/drawing/2014/main" id="{11B228BA-A927-1919-CC64-8349336E5BCF}"/>
              </a:ext>
            </a:extLst>
          </p:cNvPr>
          <p:cNvSpPr/>
          <p:nvPr/>
        </p:nvSpPr>
        <p:spPr>
          <a:xfrm>
            <a:off x="1081692" y="2939936"/>
            <a:ext cx="4709879" cy="2377440"/>
          </a:xfrm>
          <a:prstGeom prst="roundRect">
            <a:avLst>
              <a:gd name="adj" fmla="val 3082"/>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a:lnSpc>
                <a:spcPts val="2000"/>
              </a:lnSpc>
              <a:spcAft>
                <a:spcPts val="1200"/>
              </a:spcAft>
            </a:pPr>
            <a:r>
              <a:rPr lang="en-US" sz="1600" b="1" u="sng">
                <a:solidFill>
                  <a:schemeClr val="tx1"/>
                </a:solidFill>
              </a:rPr>
              <a:t>Patients with primary aldosteronism</a:t>
            </a:r>
            <a:r>
              <a:rPr lang="en-US" sz="1600">
                <a:solidFill>
                  <a:schemeClr val="tx1"/>
                </a:solidFill>
              </a:rPr>
              <a:t>, compared to those with essential HTN without primary aldosteronism, had an increased risk of</a:t>
            </a:r>
            <a:r>
              <a:rPr lang="en-US" sz="1600" baseline="30000">
                <a:solidFill>
                  <a:schemeClr val="tx1"/>
                </a:solidFill>
              </a:rPr>
              <a:t>1,a,b</a:t>
            </a:r>
            <a:r>
              <a:rPr lang="en-US" sz="1600">
                <a:solidFill>
                  <a:schemeClr val="tx1"/>
                </a:solidFill>
              </a:rPr>
              <a:t>:</a:t>
            </a:r>
          </a:p>
          <a:p>
            <a:pPr marL="91440" indent="-283464">
              <a:lnSpc>
                <a:spcPts val="2000"/>
              </a:lnSpc>
              <a:spcAft>
                <a:spcPts val="1200"/>
              </a:spcAft>
              <a:buFont typeface="Arial" panose="020B0604020202020204" pitchFamily="34" charset="0"/>
              <a:buChar char="•"/>
            </a:pPr>
            <a:r>
              <a:rPr lang="en-US" sz="1600">
                <a:solidFill>
                  <a:schemeClr val="tx1"/>
                </a:solidFill>
              </a:rPr>
              <a:t>Proteinuria by 168%</a:t>
            </a:r>
          </a:p>
        </p:txBody>
      </p:sp>
      <p:grpSp>
        <p:nvGrpSpPr>
          <p:cNvPr id="11" name="Group 10">
            <a:extLst>
              <a:ext uri="{FF2B5EF4-FFF2-40B4-BE49-F238E27FC236}">
                <a16:creationId xmlns:a16="http://schemas.microsoft.com/office/drawing/2014/main" id="{2C4A33A4-568B-4157-963A-89CA15554E74}"/>
              </a:ext>
            </a:extLst>
          </p:cNvPr>
          <p:cNvGrpSpPr/>
          <p:nvPr/>
        </p:nvGrpSpPr>
        <p:grpSpPr>
          <a:xfrm>
            <a:off x="2979431" y="2411318"/>
            <a:ext cx="914400" cy="914400"/>
            <a:chOff x="2979431" y="2411318"/>
            <a:chExt cx="914400" cy="914400"/>
          </a:xfrm>
        </p:grpSpPr>
        <p:sp>
          <p:nvSpPr>
            <p:cNvPr id="9" name="Oval 8">
              <a:extLst>
                <a:ext uri="{FF2B5EF4-FFF2-40B4-BE49-F238E27FC236}">
                  <a16:creationId xmlns:a16="http://schemas.microsoft.com/office/drawing/2014/main" id="{1DB1DBEB-B4E6-F0F6-A94D-10E3EB8A0DAB}"/>
                </a:ext>
              </a:extLst>
            </p:cNvPr>
            <p:cNvSpPr/>
            <p:nvPr/>
          </p:nvSpPr>
          <p:spPr>
            <a:xfrm>
              <a:off x="2979431" y="2411318"/>
              <a:ext cx="914400" cy="91440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a16="http://schemas.microsoft.com/office/drawing/2014/main" id="{2F7511F7-3202-56BF-29DF-B3BDAA786611}"/>
                </a:ext>
              </a:extLst>
            </p:cNvPr>
            <p:cNvGrpSpPr/>
            <p:nvPr/>
          </p:nvGrpSpPr>
          <p:grpSpPr>
            <a:xfrm>
              <a:off x="3107526" y="2597225"/>
              <a:ext cx="658824" cy="578323"/>
              <a:chOff x="3107526" y="2597225"/>
              <a:chExt cx="658824" cy="578323"/>
            </a:xfrm>
          </p:grpSpPr>
          <p:sp>
            <p:nvSpPr>
              <p:cNvPr id="19" name="Freeform: Shape 18">
                <a:extLst>
                  <a:ext uri="{FF2B5EF4-FFF2-40B4-BE49-F238E27FC236}">
                    <a16:creationId xmlns:a16="http://schemas.microsoft.com/office/drawing/2014/main" id="{FEE25378-249F-A334-110C-63753591986E}"/>
                  </a:ext>
                </a:extLst>
              </p:cNvPr>
              <p:cNvSpPr/>
              <p:nvPr/>
            </p:nvSpPr>
            <p:spPr>
              <a:xfrm>
                <a:off x="3454185" y="2630204"/>
                <a:ext cx="312165" cy="545343"/>
              </a:xfrm>
              <a:custGeom>
                <a:avLst/>
                <a:gdLst>
                  <a:gd name="connsiteX0" fmla="*/ 532181 w 866485"/>
                  <a:gd name="connsiteY0" fmla="*/ 0 h 1724558"/>
                  <a:gd name="connsiteX1" fmla="*/ 841979 w 866485"/>
                  <a:gd name="connsiteY1" fmla="*/ 280904 h 1724558"/>
                  <a:gd name="connsiteX2" fmla="*/ 866485 w 866485"/>
                  <a:gd name="connsiteY2" fmla="*/ 469270 h 1724558"/>
                  <a:gd name="connsiteX3" fmla="*/ 841248 w 866485"/>
                  <a:gd name="connsiteY3" fmla="*/ 658002 h 1724558"/>
                  <a:gd name="connsiteX4" fmla="*/ 532181 w 866485"/>
                  <a:gd name="connsiteY4" fmla="*/ 948050 h 1724558"/>
                  <a:gd name="connsiteX5" fmla="*/ 325526 w 866485"/>
                  <a:gd name="connsiteY5" fmla="*/ 862462 h 1724558"/>
                  <a:gd name="connsiteX6" fmla="*/ 239939 w 866485"/>
                  <a:gd name="connsiteY6" fmla="*/ 655808 h 1724558"/>
                  <a:gd name="connsiteX7" fmla="*/ 258958 w 866485"/>
                  <a:gd name="connsiteY7" fmla="*/ 564733 h 1724558"/>
                  <a:gd name="connsiteX8" fmla="*/ 273807 w 866485"/>
                  <a:gd name="connsiteY8" fmla="*/ 510814 h 1724558"/>
                  <a:gd name="connsiteX9" fmla="*/ 422283 w 866485"/>
                  <a:gd name="connsiteY9" fmla="*/ 510814 h 1724558"/>
                  <a:gd name="connsiteX10" fmla="*/ 414491 w 866485"/>
                  <a:gd name="connsiteY10" fmla="*/ 550265 h 1724558"/>
                  <a:gd name="connsiteX11" fmla="*/ 386281 w 866485"/>
                  <a:gd name="connsiteY11" fmla="*/ 601604 h 1724558"/>
                  <a:gd name="connsiteX12" fmla="*/ 386281 w 866485"/>
                  <a:gd name="connsiteY12" fmla="*/ 666119 h 1724558"/>
                  <a:gd name="connsiteX13" fmla="*/ 438219 w 866485"/>
                  <a:gd name="connsiteY13" fmla="*/ 666119 h 1724558"/>
                  <a:gd name="connsiteX14" fmla="*/ 499667 w 866485"/>
                  <a:gd name="connsiteY14" fmla="*/ 495745 h 1724558"/>
                  <a:gd name="connsiteX15" fmla="*/ 459799 w 866485"/>
                  <a:gd name="connsiteY15" fmla="*/ 314923 h 1724558"/>
                  <a:gd name="connsiteX16" fmla="*/ 449558 w 866485"/>
                  <a:gd name="connsiteY16" fmla="*/ 298566 h 1724558"/>
                  <a:gd name="connsiteX17" fmla="*/ 438219 w 866485"/>
                  <a:gd name="connsiteY17" fmla="*/ 283119 h 1724558"/>
                  <a:gd name="connsiteX18" fmla="*/ 412434 w 866485"/>
                  <a:gd name="connsiteY18" fmla="*/ 269830 h 1724558"/>
                  <a:gd name="connsiteX19" fmla="*/ 386647 w 866485"/>
                  <a:gd name="connsiteY19" fmla="*/ 283119 h 1724558"/>
                  <a:gd name="connsiteX20" fmla="*/ 386281 w 866485"/>
                  <a:gd name="connsiteY20" fmla="*/ 347634 h 1724558"/>
                  <a:gd name="connsiteX21" fmla="*/ 393597 w 866485"/>
                  <a:gd name="connsiteY21" fmla="*/ 357175 h 1724558"/>
                  <a:gd name="connsiteX22" fmla="*/ 400180 w 866485"/>
                  <a:gd name="connsiteY22" fmla="*/ 367625 h 1724558"/>
                  <a:gd name="connsiteX23" fmla="*/ 421852 w 866485"/>
                  <a:gd name="connsiteY23" fmla="*/ 425779 h 1724558"/>
                  <a:gd name="connsiteX24" fmla="*/ 422779 w 866485"/>
                  <a:gd name="connsiteY24" fmla="*/ 438424 h 1724558"/>
                  <a:gd name="connsiteX25" fmla="*/ 272026 w 866485"/>
                  <a:gd name="connsiteY25" fmla="*/ 438424 h 1724558"/>
                  <a:gd name="connsiteX26" fmla="*/ 272026 w 866485"/>
                  <a:gd name="connsiteY26" fmla="*/ 510601 h 1724558"/>
                  <a:gd name="connsiteX27" fmla="*/ 190195 w 866485"/>
                  <a:gd name="connsiteY27" fmla="*/ 510601 h 1724558"/>
                  <a:gd name="connsiteX28" fmla="*/ 107533 w 866485"/>
                  <a:gd name="connsiteY28" fmla="*/ 546080 h 1724558"/>
                  <a:gd name="connsiteX29" fmla="*/ 73152 w 866485"/>
                  <a:gd name="connsiteY29" fmla="*/ 640812 h 1724558"/>
                  <a:gd name="connsiteX30" fmla="*/ 73152 w 866485"/>
                  <a:gd name="connsiteY30" fmla="*/ 1687982 h 1724558"/>
                  <a:gd name="connsiteX31" fmla="*/ 36576 w 866485"/>
                  <a:gd name="connsiteY31" fmla="*/ 1724558 h 1724558"/>
                  <a:gd name="connsiteX32" fmla="*/ 0 w 866485"/>
                  <a:gd name="connsiteY32" fmla="*/ 1687982 h 1724558"/>
                  <a:gd name="connsiteX33" fmla="*/ 0 w 866485"/>
                  <a:gd name="connsiteY33" fmla="*/ 640812 h 1724558"/>
                  <a:gd name="connsiteX34" fmla="*/ 54132 w 866485"/>
                  <a:gd name="connsiteY34" fmla="*/ 496336 h 1724558"/>
                  <a:gd name="connsiteX35" fmla="*/ 190195 w 866485"/>
                  <a:gd name="connsiteY35" fmla="*/ 437449 h 1724558"/>
                  <a:gd name="connsiteX36" fmla="*/ 273863 w 866485"/>
                  <a:gd name="connsiteY36" fmla="*/ 437449 h 1724558"/>
                  <a:gd name="connsiteX37" fmla="*/ 258958 w 866485"/>
                  <a:gd name="connsiteY37" fmla="*/ 383682 h 1724558"/>
                  <a:gd name="connsiteX38" fmla="*/ 239939 w 866485"/>
                  <a:gd name="connsiteY38" fmla="*/ 292242 h 1724558"/>
                  <a:gd name="connsiteX39" fmla="*/ 325526 w 866485"/>
                  <a:gd name="connsiteY39" fmla="*/ 85588 h 1724558"/>
                  <a:gd name="connsiteX40" fmla="*/ 532181 w 866485"/>
                  <a:gd name="connsiteY40" fmla="*/ 0 h 172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6485" h="1724558">
                    <a:moveTo>
                      <a:pt x="532181" y="0"/>
                    </a:moveTo>
                    <a:cubicBezTo>
                      <a:pt x="696041" y="0"/>
                      <a:pt x="798454" y="122895"/>
                      <a:pt x="841979" y="280904"/>
                    </a:cubicBezTo>
                    <a:cubicBezTo>
                      <a:pt x="858439" y="340157"/>
                      <a:pt x="866485" y="404531"/>
                      <a:pt x="866485" y="469270"/>
                    </a:cubicBezTo>
                    <a:cubicBezTo>
                      <a:pt x="866120" y="533644"/>
                      <a:pt x="857707" y="598383"/>
                      <a:pt x="841248" y="658002"/>
                    </a:cubicBezTo>
                    <a:cubicBezTo>
                      <a:pt x="796625" y="820400"/>
                      <a:pt x="693115" y="948050"/>
                      <a:pt x="532181" y="948050"/>
                    </a:cubicBezTo>
                    <a:cubicBezTo>
                      <a:pt x="451714" y="948050"/>
                      <a:pt x="378562" y="915497"/>
                      <a:pt x="325526" y="862462"/>
                    </a:cubicBezTo>
                    <a:cubicBezTo>
                      <a:pt x="272857" y="809427"/>
                      <a:pt x="239939" y="736641"/>
                      <a:pt x="239939" y="655808"/>
                    </a:cubicBezTo>
                    <a:cubicBezTo>
                      <a:pt x="239939" y="618866"/>
                      <a:pt x="249083" y="592531"/>
                      <a:pt x="258958" y="564733"/>
                    </a:cubicBezTo>
                    <a:lnTo>
                      <a:pt x="273807" y="510814"/>
                    </a:lnTo>
                    <a:lnTo>
                      <a:pt x="422283" y="510814"/>
                    </a:lnTo>
                    <a:lnTo>
                      <a:pt x="414491" y="550265"/>
                    </a:lnTo>
                    <a:cubicBezTo>
                      <a:pt x="407770" y="569347"/>
                      <a:pt x="398352" y="586839"/>
                      <a:pt x="386281" y="601604"/>
                    </a:cubicBezTo>
                    <a:cubicBezTo>
                      <a:pt x="372017" y="619323"/>
                      <a:pt x="372017" y="648401"/>
                      <a:pt x="386281" y="666119"/>
                    </a:cubicBezTo>
                    <a:cubicBezTo>
                      <a:pt x="400912" y="683838"/>
                      <a:pt x="423955" y="683838"/>
                      <a:pt x="438219" y="666119"/>
                    </a:cubicBezTo>
                    <a:cubicBezTo>
                      <a:pt x="474795" y="620686"/>
                      <a:pt x="495644" y="559352"/>
                      <a:pt x="499667" y="495745"/>
                    </a:cubicBezTo>
                    <a:cubicBezTo>
                      <a:pt x="503325" y="433502"/>
                      <a:pt x="490523" y="368533"/>
                      <a:pt x="459799" y="314923"/>
                    </a:cubicBezTo>
                    <a:cubicBezTo>
                      <a:pt x="456873" y="309924"/>
                      <a:pt x="453581" y="304473"/>
                      <a:pt x="449558" y="298566"/>
                    </a:cubicBezTo>
                    <a:cubicBezTo>
                      <a:pt x="445535" y="292660"/>
                      <a:pt x="441877" y="287663"/>
                      <a:pt x="438219" y="283119"/>
                    </a:cubicBezTo>
                    <a:cubicBezTo>
                      <a:pt x="431087" y="274260"/>
                      <a:pt x="421760" y="269830"/>
                      <a:pt x="412434" y="269830"/>
                    </a:cubicBezTo>
                    <a:cubicBezTo>
                      <a:pt x="403107" y="269830"/>
                      <a:pt x="393780" y="274260"/>
                      <a:pt x="386647" y="283119"/>
                    </a:cubicBezTo>
                    <a:cubicBezTo>
                      <a:pt x="372383" y="300838"/>
                      <a:pt x="372017" y="329461"/>
                      <a:pt x="386281" y="347634"/>
                    </a:cubicBezTo>
                    <a:cubicBezTo>
                      <a:pt x="389208" y="350815"/>
                      <a:pt x="391768" y="353995"/>
                      <a:pt x="393597" y="357175"/>
                    </a:cubicBezTo>
                    <a:cubicBezTo>
                      <a:pt x="395425" y="359901"/>
                      <a:pt x="397620" y="363536"/>
                      <a:pt x="400180" y="367625"/>
                    </a:cubicBezTo>
                    <a:cubicBezTo>
                      <a:pt x="410239" y="385344"/>
                      <a:pt x="417462" y="405107"/>
                      <a:pt x="421852" y="425779"/>
                    </a:cubicBezTo>
                    <a:lnTo>
                      <a:pt x="422779" y="438424"/>
                    </a:lnTo>
                    <a:lnTo>
                      <a:pt x="272026" y="438424"/>
                    </a:lnTo>
                    <a:lnTo>
                      <a:pt x="272026" y="510601"/>
                    </a:lnTo>
                    <a:lnTo>
                      <a:pt x="190195" y="510601"/>
                    </a:lnTo>
                    <a:cubicBezTo>
                      <a:pt x="156179" y="510601"/>
                      <a:pt x="127650" y="524134"/>
                      <a:pt x="107533" y="546080"/>
                    </a:cubicBezTo>
                    <a:cubicBezTo>
                      <a:pt x="85954" y="569488"/>
                      <a:pt x="73152" y="603138"/>
                      <a:pt x="73152" y="640812"/>
                    </a:cubicBezTo>
                    <a:lnTo>
                      <a:pt x="73152" y="1687982"/>
                    </a:lnTo>
                    <a:cubicBezTo>
                      <a:pt x="73152" y="1708099"/>
                      <a:pt x="57059" y="1724558"/>
                      <a:pt x="36576" y="1724558"/>
                    </a:cubicBezTo>
                    <a:cubicBezTo>
                      <a:pt x="16459" y="1724558"/>
                      <a:pt x="0" y="1708099"/>
                      <a:pt x="0" y="1687982"/>
                    </a:cubicBezTo>
                    <a:lnTo>
                      <a:pt x="0" y="640812"/>
                    </a:lnTo>
                    <a:cubicBezTo>
                      <a:pt x="0" y="584850"/>
                      <a:pt x="19751" y="533644"/>
                      <a:pt x="54132" y="496336"/>
                    </a:cubicBezTo>
                    <a:cubicBezTo>
                      <a:pt x="87417" y="460126"/>
                      <a:pt x="134600" y="437449"/>
                      <a:pt x="190195" y="437449"/>
                    </a:cubicBezTo>
                    <a:lnTo>
                      <a:pt x="273863" y="437449"/>
                    </a:lnTo>
                    <a:cubicBezTo>
                      <a:pt x="270450" y="417120"/>
                      <a:pt x="264635" y="400006"/>
                      <a:pt x="258958" y="383682"/>
                    </a:cubicBezTo>
                    <a:cubicBezTo>
                      <a:pt x="249083" y="355519"/>
                      <a:pt x="239939" y="329184"/>
                      <a:pt x="239939" y="292242"/>
                    </a:cubicBezTo>
                    <a:cubicBezTo>
                      <a:pt x="239939" y="211775"/>
                      <a:pt x="272857" y="138623"/>
                      <a:pt x="325526" y="85588"/>
                    </a:cubicBezTo>
                    <a:cubicBezTo>
                      <a:pt x="378562" y="32918"/>
                      <a:pt x="451714" y="0"/>
                      <a:pt x="532181"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B58279AC-2500-7015-58AE-F1444B77892D}"/>
                  </a:ext>
                </a:extLst>
              </p:cNvPr>
              <p:cNvSpPr/>
              <p:nvPr/>
            </p:nvSpPr>
            <p:spPr>
              <a:xfrm>
                <a:off x="3107625" y="2597241"/>
                <a:ext cx="312036" cy="578307"/>
              </a:xfrm>
              <a:custGeom>
                <a:avLst/>
                <a:gdLst>
                  <a:gd name="connsiteX0" fmla="*/ 379300 w 866127"/>
                  <a:gd name="connsiteY0" fmla="*/ 847465 h 1828800"/>
                  <a:gd name="connsiteX1" fmla="*/ 342724 w 866127"/>
                  <a:gd name="connsiteY1" fmla="*/ 884041 h 1828800"/>
                  <a:gd name="connsiteX2" fmla="*/ 379300 w 866127"/>
                  <a:gd name="connsiteY2" fmla="*/ 920617 h 1828800"/>
                  <a:gd name="connsiteX3" fmla="*/ 415876 w 866127"/>
                  <a:gd name="connsiteY3" fmla="*/ 884041 h 1828800"/>
                  <a:gd name="connsiteX4" fmla="*/ 379300 w 866127"/>
                  <a:gd name="connsiteY4" fmla="*/ 847465 h 1828800"/>
                  <a:gd name="connsiteX5" fmla="*/ 224950 w 866127"/>
                  <a:gd name="connsiteY5" fmla="*/ 683605 h 1828800"/>
                  <a:gd name="connsiteX6" fmla="*/ 188374 w 866127"/>
                  <a:gd name="connsiteY6" fmla="*/ 720181 h 1828800"/>
                  <a:gd name="connsiteX7" fmla="*/ 224950 w 866127"/>
                  <a:gd name="connsiteY7" fmla="*/ 756757 h 1828800"/>
                  <a:gd name="connsiteX8" fmla="*/ 261526 w 866127"/>
                  <a:gd name="connsiteY8" fmla="*/ 720181 h 1828800"/>
                  <a:gd name="connsiteX9" fmla="*/ 224950 w 866127"/>
                  <a:gd name="connsiteY9" fmla="*/ 683605 h 1828800"/>
                  <a:gd name="connsiteX10" fmla="*/ 379300 w 866127"/>
                  <a:gd name="connsiteY10" fmla="*/ 541690 h 1828800"/>
                  <a:gd name="connsiteX11" fmla="*/ 342724 w 866127"/>
                  <a:gd name="connsiteY11" fmla="*/ 578266 h 1828800"/>
                  <a:gd name="connsiteX12" fmla="*/ 379300 w 866127"/>
                  <a:gd name="connsiteY12" fmla="*/ 614842 h 1828800"/>
                  <a:gd name="connsiteX13" fmla="*/ 415876 w 866127"/>
                  <a:gd name="connsiteY13" fmla="*/ 578266 h 1828800"/>
                  <a:gd name="connsiteX14" fmla="*/ 379300 w 866127"/>
                  <a:gd name="connsiteY14" fmla="*/ 541690 h 1828800"/>
                  <a:gd name="connsiteX15" fmla="*/ 224950 w 866127"/>
                  <a:gd name="connsiteY15" fmla="*/ 399775 h 1828800"/>
                  <a:gd name="connsiteX16" fmla="*/ 188374 w 866127"/>
                  <a:gd name="connsiteY16" fmla="*/ 436351 h 1828800"/>
                  <a:gd name="connsiteX17" fmla="*/ 224950 w 866127"/>
                  <a:gd name="connsiteY17" fmla="*/ 472927 h 1828800"/>
                  <a:gd name="connsiteX18" fmla="*/ 261526 w 866127"/>
                  <a:gd name="connsiteY18" fmla="*/ 436351 h 1828800"/>
                  <a:gd name="connsiteX19" fmla="*/ 224950 w 866127"/>
                  <a:gd name="connsiteY19" fmla="*/ 399775 h 1828800"/>
                  <a:gd name="connsiteX20" fmla="*/ 379300 w 866127"/>
                  <a:gd name="connsiteY20" fmla="*/ 235915 h 1828800"/>
                  <a:gd name="connsiteX21" fmla="*/ 342724 w 866127"/>
                  <a:gd name="connsiteY21" fmla="*/ 272491 h 1828800"/>
                  <a:gd name="connsiteX22" fmla="*/ 379300 w 866127"/>
                  <a:gd name="connsiteY22" fmla="*/ 309067 h 1828800"/>
                  <a:gd name="connsiteX23" fmla="*/ 415876 w 866127"/>
                  <a:gd name="connsiteY23" fmla="*/ 272491 h 1828800"/>
                  <a:gd name="connsiteX24" fmla="*/ 379300 w 866127"/>
                  <a:gd name="connsiteY24" fmla="*/ 235915 h 1828800"/>
                  <a:gd name="connsiteX25" fmla="*/ 384421 w 866127"/>
                  <a:gd name="connsiteY25" fmla="*/ 0 h 1828800"/>
                  <a:gd name="connsiteX26" fmla="*/ 570959 w 866127"/>
                  <a:gd name="connsiteY26" fmla="*/ 98755 h 1828800"/>
                  <a:gd name="connsiteX27" fmla="*/ 605706 w 866127"/>
                  <a:gd name="connsiteY27" fmla="*/ 138257 h 1828800"/>
                  <a:gd name="connsiteX28" fmla="*/ 652889 w 866127"/>
                  <a:gd name="connsiteY28" fmla="*/ 172639 h 1828800"/>
                  <a:gd name="connsiteX29" fmla="*/ 758228 w 866127"/>
                  <a:gd name="connsiteY29" fmla="*/ 353324 h 1828800"/>
                  <a:gd name="connsiteX30" fmla="*/ 725310 w 866127"/>
                  <a:gd name="connsiteY30" fmla="*/ 467441 h 1828800"/>
                  <a:gd name="connsiteX31" fmla="*/ 709117 w 866127"/>
                  <a:gd name="connsiteY31" fmla="*/ 502693 h 1828800"/>
                  <a:gd name="connsiteX32" fmla="*/ 697216 w 866127"/>
                  <a:gd name="connsiteY32" fmla="*/ 542664 h 1828800"/>
                  <a:gd name="connsiteX33" fmla="*/ 577555 w 866127"/>
                  <a:gd name="connsiteY33" fmla="*/ 542664 h 1828800"/>
                  <a:gd name="connsiteX34" fmla="*/ 578482 w 866127"/>
                  <a:gd name="connsiteY34" fmla="*/ 530019 h 1828800"/>
                  <a:gd name="connsiteX35" fmla="*/ 600153 w 866127"/>
                  <a:gd name="connsiteY35" fmla="*/ 471865 h 1828800"/>
                  <a:gd name="connsiteX36" fmla="*/ 606736 w 866127"/>
                  <a:gd name="connsiteY36" fmla="*/ 461415 h 1828800"/>
                  <a:gd name="connsiteX37" fmla="*/ 614052 w 866127"/>
                  <a:gd name="connsiteY37" fmla="*/ 451874 h 1828800"/>
                  <a:gd name="connsiteX38" fmla="*/ 613686 w 866127"/>
                  <a:gd name="connsiteY38" fmla="*/ 387359 h 1828800"/>
                  <a:gd name="connsiteX39" fmla="*/ 587900 w 866127"/>
                  <a:gd name="connsiteY39" fmla="*/ 374070 h 1828800"/>
                  <a:gd name="connsiteX40" fmla="*/ 562114 w 866127"/>
                  <a:gd name="connsiteY40" fmla="*/ 387359 h 1828800"/>
                  <a:gd name="connsiteX41" fmla="*/ 550775 w 866127"/>
                  <a:gd name="connsiteY41" fmla="*/ 402806 h 1828800"/>
                  <a:gd name="connsiteX42" fmla="*/ 540534 w 866127"/>
                  <a:gd name="connsiteY42" fmla="*/ 419163 h 1828800"/>
                  <a:gd name="connsiteX43" fmla="*/ 500666 w 866127"/>
                  <a:gd name="connsiteY43" fmla="*/ 599985 h 1828800"/>
                  <a:gd name="connsiteX44" fmla="*/ 562114 w 866127"/>
                  <a:gd name="connsiteY44" fmla="*/ 770359 h 1828800"/>
                  <a:gd name="connsiteX45" fmla="*/ 614052 w 866127"/>
                  <a:gd name="connsiteY45" fmla="*/ 770359 h 1828800"/>
                  <a:gd name="connsiteX46" fmla="*/ 614052 w 866127"/>
                  <a:gd name="connsiteY46" fmla="*/ 705844 h 1828800"/>
                  <a:gd name="connsiteX47" fmla="*/ 585842 w 866127"/>
                  <a:gd name="connsiteY47" fmla="*/ 654505 h 1828800"/>
                  <a:gd name="connsiteX48" fmla="*/ 578050 w 866127"/>
                  <a:gd name="connsiteY48" fmla="*/ 615054 h 1828800"/>
                  <a:gd name="connsiteX49" fmla="*/ 700051 w 866127"/>
                  <a:gd name="connsiteY49" fmla="*/ 615054 h 1828800"/>
                  <a:gd name="connsiteX50" fmla="*/ 700051 w 866127"/>
                  <a:gd name="connsiteY50" fmla="*/ 543675 h 1828800"/>
                  <a:gd name="connsiteX51" fmla="*/ 761256 w 866127"/>
                  <a:gd name="connsiteY51" fmla="*/ 561744 h 1828800"/>
                  <a:gd name="connsiteX52" fmla="*/ 812361 w 866127"/>
                  <a:gd name="connsiteY52" fmla="*/ 600578 h 1828800"/>
                  <a:gd name="connsiteX53" fmla="*/ 866127 w 866127"/>
                  <a:gd name="connsiteY53" fmla="*/ 745053 h 1828800"/>
                  <a:gd name="connsiteX54" fmla="*/ 866127 w 866127"/>
                  <a:gd name="connsiteY54" fmla="*/ 1792224 h 1828800"/>
                  <a:gd name="connsiteX55" fmla="*/ 829551 w 866127"/>
                  <a:gd name="connsiteY55" fmla="*/ 1828800 h 1828800"/>
                  <a:gd name="connsiteX56" fmla="*/ 792975 w 866127"/>
                  <a:gd name="connsiteY56" fmla="*/ 1792224 h 1828800"/>
                  <a:gd name="connsiteX57" fmla="*/ 792975 w 866127"/>
                  <a:gd name="connsiteY57" fmla="*/ 745053 h 1828800"/>
                  <a:gd name="connsiteX58" fmla="*/ 758594 w 866127"/>
                  <a:gd name="connsiteY58" fmla="*/ 650321 h 1828800"/>
                  <a:gd name="connsiteX59" fmla="*/ 697783 w 866127"/>
                  <a:gd name="connsiteY59" fmla="*/ 616832 h 1828800"/>
                  <a:gd name="connsiteX60" fmla="*/ 724944 w 866127"/>
                  <a:gd name="connsiteY60" fmla="*/ 687995 h 1828800"/>
                  <a:gd name="connsiteX61" fmla="*/ 758228 w 866127"/>
                  <a:gd name="connsiteY61" fmla="*/ 801746 h 1828800"/>
                  <a:gd name="connsiteX62" fmla="*/ 624726 w 866127"/>
                  <a:gd name="connsiteY62" fmla="*/ 1007669 h 1828800"/>
                  <a:gd name="connsiteX63" fmla="*/ 598757 w 866127"/>
                  <a:gd name="connsiteY63" fmla="*/ 1021933 h 1828800"/>
                  <a:gd name="connsiteX64" fmla="*/ 541698 w 866127"/>
                  <a:gd name="connsiteY64" fmla="*/ 1075334 h 1828800"/>
                  <a:gd name="connsiteX65" fmla="*/ 384421 w 866127"/>
                  <a:gd name="connsiteY65" fmla="*/ 1155070 h 1828800"/>
                  <a:gd name="connsiteX66" fmla="*/ 259697 w 866127"/>
                  <a:gd name="connsiteY66" fmla="*/ 1096183 h 1828800"/>
                  <a:gd name="connsiteX67" fmla="*/ 223121 w 866127"/>
                  <a:gd name="connsiteY67" fmla="*/ 1068385 h 1828800"/>
                  <a:gd name="connsiteX68" fmla="*/ 185448 w 866127"/>
                  <a:gd name="connsiteY68" fmla="*/ 1047902 h 1828800"/>
                  <a:gd name="connsiteX69" fmla="*/ 73891 w 866127"/>
                  <a:gd name="connsiteY69" fmla="*/ 960852 h 1828800"/>
                  <a:gd name="connsiteX70" fmla="*/ 54872 w 866127"/>
                  <a:gd name="connsiteY70" fmla="*/ 837590 h 1828800"/>
                  <a:gd name="connsiteX71" fmla="*/ 52311 w 866127"/>
                  <a:gd name="connsiteY71" fmla="*/ 764804 h 1828800"/>
                  <a:gd name="connsiteX72" fmla="*/ 30366 w 866127"/>
                  <a:gd name="connsiteY72" fmla="*/ 702991 h 1828800"/>
                  <a:gd name="connsiteX73" fmla="*/ 7 w 866127"/>
                  <a:gd name="connsiteY73" fmla="*/ 578267 h 1828800"/>
                  <a:gd name="connsiteX74" fmla="*/ 27074 w 866127"/>
                  <a:gd name="connsiteY74" fmla="*/ 465978 h 1828800"/>
                  <a:gd name="connsiteX75" fmla="*/ 48288 w 866127"/>
                  <a:gd name="connsiteY75" fmla="*/ 408554 h 1828800"/>
                  <a:gd name="connsiteX76" fmla="*/ 52311 w 866127"/>
                  <a:gd name="connsiteY76" fmla="*/ 329184 h 1828800"/>
                  <a:gd name="connsiteX77" fmla="*/ 73891 w 866127"/>
                  <a:gd name="connsiteY77" fmla="*/ 194219 h 1828800"/>
                  <a:gd name="connsiteX78" fmla="*/ 185448 w 866127"/>
                  <a:gd name="connsiteY78" fmla="*/ 107168 h 1828800"/>
                  <a:gd name="connsiteX79" fmla="*/ 223121 w 866127"/>
                  <a:gd name="connsiteY79" fmla="*/ 86685 h 1828800"/>
                  <a:gd name="connsiteX80" fmla="*/ 259697 w 866127"/>
                  <a:gd name="connsiteY80" fmla="*/ 58887 h 1828800"/>
                  <a:gd name="connsiteX81" fmla="*/ 384421 w 866127"/>
                  <a:gd name="connsiteY81"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66127" h="1828800">
                    <a:moveTo>
                      <a:pt x="379300" y="847465"/>
                    </a:moveTo>
                    <a:cubicBezTo>
                      <a:pt x="359100" y="847465"/>
                      <a:pt x="342724" y="863841"/>
                      <a:pt x="342724" y="884041"/>
                    </a:cubicBezTo>
                    <a:cubicBezTo>
                      <a:pt x="342724" y="904241"/>
                      <a:pt x="359100" y="920617"/>
                      <a:pt x="379300" y="920617"/>
                    </a:cubicBezTo>
                    <a:cubicBezTo>
                      <a:pt x="399500" y="920617"/>
                      <a:pt x="415876" y="904241"/>
                      <a:pt x="415876" y="884041"/>
                    </a:cubicBezTo>
                    <a:cubicBezTo>
                      <a:pt x="415876" y="863841"/>
                      <a:pt x="399500" y="847465"/>
                      <a:pt x="379300" y="847465"/>
                    </a:cubicBezTo>
                    <a:close/>
                    <a:moveTo>
                      <a:pt x="224950" y="683605"/>
                    </a:moveTo>
                    <a:cubicBezTo>
                      <a:pt x="204750" y="683605"/>
                      <a:pt x="188374" y="699981"/>
                      <a:pt x="188374" y="720181"/>
                    </a:cubicBezTo>
                    <a:cubicBezTo>
                      <a:pt x="188374" y="740381"/>
                      <a:pt x="204750" y="756757"/>
                      <a:pt x="224950" y="756757"/>
                    </a:cubicBezTo>
                    <a:cubicBezTo>
                      <a:pt x="245150" y="756757"/>
                      <a:pt x="261526" y="740381"/>
                      <a:pt x="261526" y="720181"/>
                    </a:cubicBezTo>
                    <a:cubicBezTo>
                      <a:pt x="261526" y="699981"/>
                      <a:pt x="245150" y="683605"/>
                      <a:pt x="224950" y="683605"/>
                    </a:cubicBezTo>
                    <a:close/>
                    <a:moveTo>
                      <a:pt x="379300" y="541690"/>
                    </a:moveTo>
                    <a:cubicBezTo>
                      <a:pt x="359100" y="541690"/>
                      <a:pt x="342724" y="558066"/>
                      <a:pt x="342724" y="578266"/>
                    </a:cubicBezTo>
                    <a:cubicBezTo>
                      <a:pt x="342724" y="598466"/>
                      <a:pt x="359100" y="614842"/>
                      <a:pt x="379300" y="614842"/>
                    </a:cubicBezTo>
                    <a:cubicBezTo>
                      <a:pt x="399500" y="614842"/>
                      <a:pt x="415876" y="598466"/>
                      <a:pt x="415876" y="578266"/>
                    </a:cubicBezTo>
                    <a:cubicBezTo>
                      <a:pt x="415876" y="558066"/>
                      <a:pt x="399500" y="541690"/>
                      <a:pt x="379300" y="541690"/>
                    </a:cubicBezTo>
                    <a:close/>
                    <a:moveTo>
                      <a:pt x="224950" y="399775"/>
                    </a:moveTo>
                    <a:cubicBezTo>
                      <a:pt x="204750" y="399775"/>
                      <a:pt x="188374" y="416151"/>
                      <a:pt x="188374" y="436351"/>
                    </a:cubicBezTo>
                    <a:cubicBezTo>
                      <a:pt x="188374" y="456551"/>
                      <a:pt x="204750" y="472927"/>
                      <a:pt x="224950" y="472927"/>
                    </a:cubicBezTo>
                    <a:cubicBezTo>
                      <a:pt x="245150" y="472927"/>
                      <a:pt x="261526" y="456551"/>
                      <a:pt x="261526" y="436351"/>
                    </a:cubicBezTo>
                    <a:cubicBezTo>
                      <a:pt x="261526" y="416151"/>
                      <a:pt x="245150" y="399775"/>
                      <a:pt x="224950" y="399775"/>
                    </a:cubicBezTo>
                    <a:close/>
                    <a:moveTo>
                      <a:pt x="379300" y="235915"/>
                    </a:moveTo>
                    <a:cubicBezTo>
                      <a:pt x="359100" y="235915"/>
                      <a:pt x="342724" y="252291"/>
                      <a:pt x="342724" y="272491"/>
                    </a:cubicBezTo>
                    <a:cubicBezTo>
                      <a:pt x="342724" y="292691"/>
                      <a:pt x="359100" y="309067"/>
                      <a:pt x="379300" y="309067"/>
                    </a:cubicBezTo>
                    <a:cubicBezTo>
                      <a:pt x="399500" y="309067"/>
                      <a:pt x="415876" y="292691"/>
                      <a:pt x="415876" y="272491"/>
                    </a:cubicBezTo>
                    <a:cubicBezTo>
                      <a:pt x="415876" y="252291"/>
                      <a:pt x="399500" y="235915"/>
                      <a:pt x="379300" y="235915"/>
                    </a:cubicBezTo>
                    <a:close/>
                    <a:moveTo>
                      <a:pt x="384421" y="0"/>
                    </a:moveTo>
                    <a:cubicBezTo>
                      <a:pt x="491955" y="0"/>
                      <a:pt x="530725" y="48646"/>
                      <a:pt x="570959" y="98755"/>
                    </a:cubicBezTo>
                    <a:cubicBezTo>
                      <a:pt x="581932" y="112288"/>
                      <a:pt x="593270" y="126187"/>
                      <a:pt x="605706" y="138257"/>
                    </a:cubicBezTo>
                    <a:cubicBezTo>
                      <a:pt x="619971" y="151425"/>
                      <a:pt x="636796" y="162397"/>
                      <a:pt x="652889" y="172639"/>
                    </a:cubicBezTo>
                    <a:cubicBezTo>
                      <a:pt x="708119" y="208483"/>
                      <a:pt x="758228" y="240670"/>
                      <a:pt x="758228" y="353324"/>
                    </a:cubicBezTo>
                    <a:cubicBezTo>
                      <a:pt x="758228" y="399410"/>
                      <a:pt x="742135" y="432694"/>
                      <a:pt x="725310" y="467441"/>
                    </a:cubicBezTo>
                    <a:cubicBezTo>
                      <a:pt x="719736" y="478723"/>
                      <a:pt x="714073" y="490302"/>
                      <a:pt x="709117" y="502693"/>
                    </a:cubicBezTo>
                    <a:lnTo>
                      <a:pt x="697216" y="542664"/>
                    </a:lnTo>
                    <a:lnTo>
                      <a:pt x="577555" y="542664"/>
                    </a:lnTo>
                    <a:lnTo>
                      <a:pt x="578482" y="530019"/>
                    </a:lnTo>
                    <a:cubicBezTo>
                      <a:pt x="582871" y="509347"/>
                      <a:pt x="590095" y="489584"/>
                      <a:pt x="600153" y="471865"/>
                    </a:cubicBezTo>
                    <a:cubicBezTo>
                      <a:pt x="602713" y="467776"/>
                      <a:pt x="604908" y="464141"/>
                      <a:pt x="606736" y="461415"/>
                    </a:cubicBezTo>
                    <a:cubicBezTo>
                      <a:pt x="608565" y="458235"/>
                      <a:pt x="611125" y="455055"/>
                      <a:pt x="614052" y="451874"/>
                    </a:cubicBezTo>
                    <a:cubicBezTo>
                      <a:pt x="628316" y="433701"/>
                      <a:pt x="627950" y="405078"/>
                      <a:pt x="613686" y="387359"/>
                    </a:cubicBezTo>
                    <a:cubicBezTo>
                      <a:pt x="606554" y="378500"/>
                      <a:pt x="597227" y="374070"/>
                      <a:pt x="587900" y="374070"/>
                    </a:cubicBezTo>
                    <a:cubicBezTo>
                      <a:pt x="578573" y="374070"/>
                      <a:pt x="569246" y="378500"/>
                      <a:pt x="562114" y="387359"/>
                    </a:cubicBezTo>
                    <a:cubicBezTo>
                      <a:pt x="558456" y="391903"/>
                      <a:pt x="554798" y="396900"/>
                      <a:pt x="550775" y="402806"/>
                    </a:cubicBezTo>
                    <a:cubicBezTo>
                      <a:pt x="546752" y="408713"/>
                      <a:pt x="543460" y="414164"/>
                      <a:pt x="540534" y="419163"/>
                    </a:cubicBezTo>
                    <a:cubicBezTo>
                      <a:pt x="509810" y="472773"/>
                      <a:pt x="497008" y="537742"/>
                      <a:pt x="500666" y="599985"/>
                    </a:cubicBezTo>
                    <a:cubicBezTo>
                      <a:pt x="504689" y="663592"/>
                      <a:pt x="525538" y="724926"/>
                      <a:pt x="562114" y="770359"/>
                    </a:cubicBezTo>
                    <a:cubicBezTo>
                      <a:pt x="576378" y="788078"/>
                      <a:pt x="599421" y="788078"/>
                      <a:pt x="614052" y="770359"/>
                    </a:cubicBezTo>
                    <a:cubicBezTo>
                      <a:pt x="628316" y="752641"/>
                      <a:pt x="628316" y="723563"/>
                      <a:pt x="614052" y="705844"/>
                    </a:cubicBezTo>
                    <a:cubicBezTo>
                      <a:pt x="601982" y="691079"/>
                      <a:pt x="592563" y="673587"/>
                      <a:pt x="585842" y="654505"/>
                    </a:cubicBezTo>
                    <a:lnTo>
                      <a:pt x="578050" y="615054"/>
                    </a:lnTo>
                    <a:lnTo>
                      <a:pt x="700051" y="615054"/>
                    </a:lnTo>
                    <a:lnTo>
                      <a:pt x="700051" y="543675"/>
                    </a:lnTo>
                    <a:lnTo>
                      <a:pt x="761256" y="561744"/>
                    </a:lnTo>
                    <a:cubicBezTo>
                      <a:pt x="780566" y="571619"/>
                      <a:pt x="797712" y="584814"/>
                      <a:pt x="812361" y="600578"/>
                    </a:cubicBezTo>
                    <a:cubicBezTo>
                      <a:pt x="846376" y="637885"/>
                      <a:pt x="866127" y="689092"/>
                      <a:pt x="866127" y="745053"/>
                    </a:cubicBezTo>
                    <a:lnTo>
                      <a:pt x="866127" y="1792224"/>
                    </a:lnTo>
                    <a:cubicBezTo>
                      <a:pt x="866127" y="1812341"/>
                      <a:pt x="849668" y="1828800"/>
                      <a:pt x="829551" y="1828800"/>
                    </a:cubicBezTo>
                    <a:cubicBezTo>
                      <a:pt x="809434" y="1828800"/>
                      <a:pt x="792975" y="1812341"/>
                      <a:pt x="792975" y="1792224"/>
                    </a:cubicBezTo>
                    <a:lnTo>
                      <a:pt x="792975" y="745053"/>
                    </a:lnTo>
                    <a:cubicBezTo>
                      <a:pt x="792975" y="707380"/>
                      <a:pt x="780539" y="673730"/>
                      <a:pt x="758594" y="650321"/>
                    </a:cubicBezTo>
                    <a:cubicBezTo>
                      <a:pt x="742954" y="633262"/>
                      <a:pt x="722215" y="621320"/>
                      <a:pt x="697783" y="616832"/>
                    </a:cubicBezTo>
                    <a:cubicBezTo>
                      <a:pt x="703466" y="644294"/>
                      <a:pt x="714465" y="666781"/>
                      <a:pt x="724944" y="687995"/>
                    </a:cubicBezTo>
                    <a:cubicBezTo>
                      <a:pt x="742135" y="722742"/>
                      <a:pt x="758228" y="755660"/>
                      <a:pt x="758228" y="801746"/>
                    </a:cubicBezTo>
                    <a:cubicBezTo>
                      <a:pt x="758228" y="935248"/>
                      <a:pt x="697146" y="968167"/>
                      <a:pt x="624726" y="1007669"/>
                    </a:cubicBezTo>
                    <a:cubicBezTo>
                      <a:pt x="613753" y="1013521"/>
                      <a:pt x="602780" y="1019739"/>
                      <a:pt x="598757" y="1021933"/>
                    </a:cubicBezTo>
                    <a:cubicBezTo>
                      <a:pt x="573153" y="1036564"/>
                      <a:pt x="557060" y="1056681"/>
                      <a:pt x="541698" y="1075334"/>
                    </a:cubicBezTo>
                    <a:cubicBezTo>
                      <a:pt x="507317" y="1117763"/>
                      <a:pt x="476593" y="1155070"/>
                      <a:pt x="384421" y="1155070"/>
                    </a:cubicBezTo>
                    <a:cubicBezTo>
                      <a:pt x="330289" y="1155070"/>
                      <a:pt x="294444" y="1125078"/>
                      <a:pt x="259697" y="1096183"/>
                    </a:cubicBezTo>
                    <a:cubicBezTo>
                      <a:pt x="247261" y="1085576"/>
                      <a:pt x="234825" y="1075334"/>
                      <a:pt x="223121" y="1068385"/>
                    </a:cubicBezTo>
                    <a:cubicBezTo>
                      <a:pt x="209954" y="1060338"/>
                      <a:pt x="197884" y="1054120"/>
                      <a:pt x="185448" y="1047902"/>
                    </a:cubicBezTo>
                    <a:cubicBezTo>
                      <a:pt x="143751" y="1027054"/>
                      <a:pt x="102420" y="1006206"/>
                      <a:pt x="73891" y="960852"/>
                    </a:cubicBezTo>
                    <a:cubicBezTo>
                      <a:pt x="50482" y="922813"/>
                      <a:pt x="52677" y="881116"/>
                      <a:pt x="54872" y="837590"/>
                    </a:cubicBezTo>
                    <a:cubicBezTo>
                      <a:pt x="56335" y="812353"/>
                      <a:pt x="57432" y="786384"/>
                      <a:pt x="52311" y="764804"/>
                    </a:cubicBezTo>
                    <a:cubicBezTo>
                      <a:pt x="46825" y="742859"/>
                      <a:pt x="38412" y="722742"/>
                      <a:pt x="30366" y="702991"/>
                    </a:cubicBezTo>
                    <a:cubicBezTo>
                      <a:pt x="14638" y="665317"/>
                      <a:pt x="-358" y="629473"/>
                      <a:pt x="7" y="578267"/>
                    </a:cubicBezTo>
                    <a:cubicBezTo>
                      <a:pt x="-358" y="527792"/>
                      <a:pt x="12809" y="498165"/>
                      <a:pt x="27074" y="465978"/>
                    </a:cubicBezTo>
                    <a:cubicBezTo>
                      <a:pt x="34755" y="449153"/>
                      <a:pt x="42801" y="431231"/>
                      <a:pt x="48288" y="408554"/>
                    </a:cubicBezTo>
                    <a:cubicBezTo>
                      <a:pt x="53408" y="386974"/>
                      <a:pt x="53043" y="358079"/>
                      <a:pt x="52311" y="329184"/>
                    </a:cubicBezTo>
                    <a:cubicBezTo>
                      <a:pt x="51580" y="280538"/>
                      <a:pt x="50482" y="231892"/>
                      <a:pt x="73891" y="194219"/>
                    </a:cubicBezTo>
                    <a:cubicBezTo>
                      <a:pt x="102420" y="148499"/>
                      <a:pt x="143751" y="127650"/>
                      <a:pt x="185448" y="107168"/>
                    </a:cubicBezTo>
                    <a:cubicBezTo>
                      <a:pt x="197884" y="100950"/>
                      <a:pt x="210320" y="94732"/>
                      <a:pt x="223121" y="86685"/>
                    </a:cubicBezTo>
                    <a:cubicBezTo>
                      <a:pt x="235191" y="79736"/>
                      <a:pt x="247261" y="69494"/>
                      <a:pt x="259697" y="58887"/>
                    </a:cubicBezTo>
                    <a:cubicBezTo>
                      <a:pt x="294444" y="29992"/>
                      <a:pt x="330289" y="0"/>
                      <a:pt x="384421"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C5C0AEB6-49AA-7A95-F320-55554CC446E1}"/>
                  </a:ext>
                </a:extLst>
              </p:cNvPr>
              <p:cNvSpPr/>
              <p:nvPr/>
            </p:nvSpPr>
            <p:spPr>
              <a:xfrm>
                <a:off x="3155886" y="3007821"/>
                <a:ext cx="172871" cy="51072"/>
              </a:xfrm>
              <a:custGeom>
                <a:avLst/>
                <a:gdLst>
                  <a:gd name="connsiteX0" fmla="*/ 11254 w 479843"/>
                  <a:gd name="connsiteY0" fmla="*/ 10298 h 161506"/>
                  <a:gd name="connsiteX1" fmla="*/ 10157 w 479843"/>
                  <a:gd name="connsiteY1" fmla="*/ 61870 h 161506"/>
                  <a:gd name="connsiteX2" fmla="*/ 220469 w 479843"/>
                  <a:gd name="connsiteY2" fmla="*/ 160259 h 161506"/>
                  <a:gd name="connsiteX3" fmla="*/ 447240 w 479843"/>
                  <a:gd name="connsiteY3" fmla="*/ 99909 h 161506"/>
                  <a:gd name="connsiteX4" fmla="*/ 457116 w 479843"/>
                  <a:gd name="connsiteY4" fmla="*/ 92594 h 161506"/>
                  <a:gd name="connsiteX5" fmla="*/ 466625 w 479843"/>
                  <a:gd name="connsiteY5" fmla="*/ 84547 h 161506"/>
                  <a:gd name="connsiteX6" fmla="*/ 471380 w 479843"/>
                  <a:gd name="connsiteY6" fmla="*/ 33341 h 161506"/>
                  <a:gd name="connsiteX7" fmla="*/ 419808 w 479843"/>
                  <a:gd name="connsiteY7" fmla="*/ 28586 h 161506"/>
                  <a:gd name="connsiteX8" fmla="*/ 412493 w 479843"/>
                  <a:gd name="connsiteY8" fmla="*/ 34438 h 161506"/>
                  <a:gd name="connsiteX9" fmla="*/ 404812 w 479843"/>
                  <a:gd name="connsiteY9" fmla="*/ 40290 h 161506"/>
                  <a:gd name="connsiteX10" fmla="*/ 226687 w 479843"/>
                  <a:gd name="connsiteY10" fmla="*/ 87107 h 161506"/>
                  <a:gd name="connsiteX11" fmla="*/ 63192 w 479843"/>
                  <a:gd name="connsiteY11" fmla="*/ 11395 h 161506"/>
                  <a:gd name="connsiteX12" fmla="*/ 11254 w 479843"/>
                  <a:gd name="connsiteY12" fmla="*/ 10298 h 16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843" h="161506">
                    <a:moveTo>
                      <a:pt x="11254" y="10298"/>
                    </a:moveTo>
                    <a:cubicBezTo>
                      <a:pt x="-3376" y="24197"/>
                      <a:pt x="-3742" y="47240"/>
                      <a:pt x="10157" y="61870"/>
                    </a:cubicBezTo>
                    <a:cubicBezTo>
                      <a:pt x="65387" y="120026"/>
                      <a:pt x="141465" y="153310"/>
                      <a:pt x="220469" y="160259"/>
                    </a:cubicBezTo>
                    <a:cubicBezTo>
                      <a:pt x="298742" y="166843"/>
                      <a:pt x="380306" y="147458"/>
                      <a:pt x="447240" y="99909"/>
                    </a:cubicBezTo>
                    <a:cubicBezTo>
                      <a:pt x="450532" y="97715"/>
                      <a:pt x="453824" y="95154"/>
                      <a:pt x="457116" y="92594"/>
                    </a:cubicBezTo>
                    <a:cubicBezTo>
                      <a:pt x="459676" y="90399"/>
                      <a:pt x="462968" y="87839"/>
                      <a:pt x="466625" y="84547"/>
                    </a:cubicBezTo>
                    <a:cubicBezTo>
                      <a:pt x="482353" y="71746"/>
                      <a:pt x="484182" y="48703"/>
                      <a:pt x="471380" y="33341"/>
                    </a:cubicBezTo>
                    <a:cubicBezTo>
                      <a:pt x="458213" y="17613"/>
                      <a:pt x="435170" y="15784"/>
                      <a:pt x="419808" y="28586"/>
                    </a:cubicBezTo>
                    <a:cubicBezTo>
                      <a:pt x="417979" y="30049"/>
                      <a:pt x="415785" y="32243"/>
                      <a:pt x="412493" y="34438"/>
                    </a:cubicBezTo>
                    <a:cubicBezTo>
                      <a:pt x="409933" y="36633"/>
                      <a:pt x="407372" y="38461"/>
                      <a:pt x="404812" y="40290"/>
                    </a:cubicBezTo>
                    <a:cubicBezTo>
                      <a:pt x="352508" y="77232"/>
                      <a:pt x="288500" y="92594"/>
                      <a:pt x="226687" y="87107"/>
                    </a:cubicBezTo>
                    <a:cubicBezTo>
                      <a:pt x="164873" y="81621"/>
                      <a:pt x="105620" y="56018"/>
                      <a:pt x="63192" y="11395"/>
                    </a:cubicBezTo>
                    <a:cubicBezTo>
                      <a:pt x="49293" y="-3235"/>
                      <a:pt x="25885" y="-3967"/>
                      <a:pt x="11254" y="10298"/>
                    </a:cubicBezTo>
                    <a:close/>
                  </a:path>
                </a:pathLst>
              </a:custGeom>
              <a:solidFill>
                <a:schemeClr val="accent1"/>
              </a:solidFill>
              <a:ln w="36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EBA1F994-D765-460E-EC52-CFFC6FCB2ADF}"/>
                  </a:ext>
                </a:extLst>
              </p:cNvPr>
              <p:cNvSpPr/>
              <p:nvPr/>
            </p:nvSpPr>
            <p:spPr>
              <a:xfrm>
                <a:off x="3195782" y="2978663"/>
                <a:ext cx="100706" cy="36180"/>
              </a:xfrm>
              <a:custGeom>
                <a:avLst/>
                <a:gdLst>
                  <a:gd name="connsiteX0" fmla="*/ 247254 w 279532"/>
                  <a:gd name="connsiteY0" fmla="*/ 80924 h 114412"/>
                  <a:gd name="connsiteX1" fmla="*/ 258592 w 279532"/>
                  <a:gd name="connsiteY1" fmla="*/ 72146 h 114412"/>
                  <a:gd name="connsiteX2" fmla="*/ 268834 w 279532"/>
                  <a:gd name="connsiteY2" fmla="*/ 62636 h 114412"/>
                  <a:gd name="connsiteX3" fmla="*/ 268834 w 279532"/>
                  <a:gd name="connsiteY3" fmla="*/ 11064 h 114412"/>
                  <a:gd name="connsiteX4" fmla="*/ 217261 w 279532"/>
                  <a:gd name="connsiteY4" fmla="*/ 10699 h 114412"/>
                  <a:gd name="connsiteX5" fmla="*/ 211409 w 279532"/>
                  <a:gd name="connsiteY5" fmla="*/ 16185 h 114412"/>
                  <a:gd name="connsiteX6" fmla="*/ 211044 w 279532"/>
                  <a:gd name="connsiteY6" fmla="*/ 16185 h 114412"/>
                  <a:gd name="connsiteX7" fmla="*/ 204826 w 279532"/>
                  <a:gd name="connsiteY7" fmla="*/ 20940 h 114412"/>
                  <a:gd name="connsiteX8" fmla="*/ 130942 w 279532"/>
                  <a:gd name="connsiteY8" fmla="*/ 40691 h 114412"/>
                  <a:gd name="connsiteX9" fmla="*/ 62545 w 279532"/>
                  <a:gd name="connsiteY9" fmla="*/ 10699 h 114412"/>
                  <a:gd name="connsiteX10" fmla="*/ 10973 w 279532"/>
                  <a:gd name="connsiteY10" fmla="*/ 10699 h 114412"/>
                  <a:gd name="connsiteX11" fmla="*/ 10973 w 279532"/>
                  <a:gd name="connsiteY11" fmla="*/ 62636 h 114412"/>
                  <a:gd name="connsiteX12" fmla="*/ 125456 w 279532"/>
                  <a:gd name="connsiteY12" fmla="*/ 113843 h 114412"/>
                  <a:gd name="connsiteX13" fmla="*/ 247254 w 279532"/>
                  <a:gd name="connsiteY13" fmla="*/ 80924 h 11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532" h="114412">
                    <a:moveTo>
                      <a:pt x="247254" y="80924"/>
                    </a:moveTo>
                    <a:cubicBezTo>
                      <a:pt x="251277" y="77998"/>
                      <a:pt x="254935" y="75072"/>
                      <a:pt x="258592" y="72146"/>
                    </a:cubicBezTo>
                    <a:cubicBezTo>
                      <a:pt x="262616" y="68854"/>
                      <a:pt x="265908" y="65563"/>
                      <a:pt x="268834" y="62636"/>
                    </a:cubicBezTo>
                    <a:cubicBezTo>
                      <a:pt x="283098" y="48372"/>
                      <a:pt x="283098" y="25329"/>
                      <a:pt x="268834" y="11064"/>
                    </a:cubicBezTo>
                    <a:cubicBezTo>
                      <a:pt x="254569" y="-3200"/>
                      <a:pt x="231526" y="-3566"/>
                      <a:pt x="217261" y="10699"/>
                    </a:cubicBezTo>
                    <a:cubicBezTo>
                      <a:pt x="215067" y="12893"/>
                      <a:pt x="212872" y="14722"/>
                      <a:pt x="211409" y="16185"/>
                    </a:cubicBezTo>
                    <a:lnTo>
                      <a:pt x="211044" y="16185"/>
                    </a:lnTo>
                    <a:cubicBezTo>
                      <a:pt x="209215" y="18014"/>
                      <a:pt x="207020" y="19477"/>
                      <a:pt x="204826" y="20940"/>
                    </a:cubicBezTo>
                    <a:cubicBezTo>
                      <a:pt x="183612" y="36302"/>
                      <a:pt x="156911" y="42885"/>
                      <a:pt x="130942" y="40691"/>
                    </a:cubicBezTo>
                    <a:cubicBezTo>
                      <a:pt x="105339" y="38862"/>
                      <a:pt x="80467" y="28621"/>
                      <a:pt x="62545" y="10699"/>
                    </a:cubicBezTo>
                    <a:cubicBezTo>
                      <a:pt x="48280" y="-3566"/>
                      <a:pt x="25237" y="-3566"/>
                      <a:pt x="10973" y="10699"/>
                    </a:cubicBezTo>
                    <a:cubicBezTo>
                      <a:pt x="-3658" y="25329"/>
                      <a:pt x="-3658" y="48372"/>
                      <a:pt x="10973" y="62636"/>
                    </a:cubicBezTo>
                    <a:cubicBezTo>
                      <a:pt x="41331" y="93360"/>
                      <a:pt x="83028" y="110917"/>
                      <a:pt x="125456" y="113843"/>
                    </a:cubicBezTo>
                    <a:cubicBezTo>
                      <a:pt x="167518" y="117135"/>
                      <a:pt x="211409" y="106162"/>
                      <a:pt x="247254" y="80924"/>
                    </a:cubicBezTo>
                    <a:close/>
                  </a:path>
                </a:pathLst>
              </a:custGeom>
              <a:solidFill>
                <a:schemeClr val="accent1"/>
              </a:solidFill>
              <a:ln w="36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5BD2585D-D9FA-F329-CD51-EDD6095DD27E}"/>
                  </a:ext>
                </a:extLst>
              </p:cNvPr>
              <p:cNvSpPr/>
              <p:nvPr/>
            </p:nvSpPr>
            <p:spPr>
              <a:xfrm>
                <a:off x="3107526" y="3036604"/>
                <a:ext cx="269591" cy="69490"/>
              </a:xfrm>
              <a:custGeom>
                <a:avLst/>
                <a:gdLst>
                  <a:gd name="connsiteX0" fmla="*/ 688276 w 748311"/>
                  <a:gd name="connsiteY0" fmla="*/ 41804 h 219752"/>
                  <a:gd name="connsiteX1" fmla="*/ 675109 w 748311"/>
                  <a:gd name="connsiteY1" fmla="*/ 52411 h 219752"/>
                  <a:gd name="connsiteX2" fmla="*/ 661575 w 748311"/>
                  <a:gd name="connsiteY2" fmla="*/ 62286 h 219752"/>
                  <a:gd name="connsiteX3" fmla="*/ 349948 w 748311"/>
                  <a:gd name="connsiteY3" fmla="*/ 144582 h 219752"/>
                  <a:gd name="connsiteX4" fmla="*/ 63192 w 748311"/>
                  <a:gd name="connsiteY4" fmla="*/ 11446 h 219752"/>
                  <a:gd name="connsiteX5" fmla="*/ 11254 w 748311"/>
                  <a:gd name="connsiteY5" fmla="*/ 9983 h 219752"/>
                  <a:gd name="connsiteX6" fmla="*/ 10157 w 748311"/>
                  <a:gd name="connsiteY6" fmla="*/ 61921 h 219752"/>
                  <a:gd name="connsiteX7" fmla="*/ 344096 w 748311"/>
                  <a:gd name="connsiteY7" fmla="*/ 217734 h 219752"/>
                  <a:gd name="connsiteX8" fmla="*/ 704004 w 748311"/>
                  <a:gd name="connsiteY8" fmla="*/ 121905 h 219752"/>
                  <a:gd name="connsiteX9" fmla="*/ 720097 w 748311"/>
                  <a:gd name="connsiteY9" fmla="*/ 110201 h 219752"/>
                  <a:gd name="connsiteX10" fmla="*/ 735093 w 748311"/>
                  <a:gd name="connsiteY10" fmla="*/ 98131 h 219752"/>
                  <a:gd name="connsiteX11" fmla="*/ 739848 w 748311"/>
                  <a:gd name="connsiteY11" fmla="*/ 46559 h 219752"/>
                  <a:gd name="connsiteX12" fmla="*/ 688276 w 748311"/>
                  <a:gd name="connsiteY12" fmla="*/ 41804 h 21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311" h="219752">
                    <a:moveTo>
                      <a:pt x="688276" y="41804"/>
                    </a:moveTo>
                    <a:cubicBezTo>
                      <a:pt x="683155" y="45827"/>
                      <a:pt x="678766" y="49485"/>
                      <a:pt x="675109" y="52411"/>
                    </a:cubicBezTo>
                    <a:cubicBezTo>
                      <a:pt x="670719" y="55703"/>
                      <a:pt x="666330" y="58995"/>
                      <a:pt x="661575" y="62286"/>
                    </a:cubicBezTo>
                    <a:cubicBezTo>
                      <a:pt x="570501" y="127392"/>
                      <a:pt x="458213" y="153726"/>
                      <a:pt x="349948" y="144582"/>
                    </a:cubicBezTo>
                    <a:cubicBezTo>
                      <a:pt x="241683" y="135073"/>
                      <a:pt x="137807" y="90084"/>
                      <a:pt x="63192" y="11446"/>
                    </a:cubicBezTo>
                    <a:cubicBezTo>
                      <a:pt x="49293" y="-3185"/>
                      <a:pt x="25884" y="-3916"/>
                      <a:pt x="11254" y="9983"/>
                    </a:cubicBezTo>
                    <a:cubicBezTo>
                      <a:pt x="-3376" y="23882"/>
                      <a:pt x="-3742" y="47290"/>
                      <a:pt x="10157" y="61921"/>
                    </a:cubicBezTo>
                    <a:cubicBezTo>
                      <a:pt x="97573" y="154092"/>
                      <a:pt x="218640" y="206762"/>
                      <a:pt x="344096" y="217734"/>
                    </a:cubicBezTo>
                    <a:cubicBezTo>
                      <a:pt x="468454" y="228341"/>
                      <a:pt x="598299" y="197252"/>
                      <a:pt x="704004" y="121905"/>
                    </a:cubicBezTo>
                    <a:cubicBezTo>
                      <a:pt x="709490" y="118248"/>
                      <a:pt x="714611" y="114224"/>
                      <a:pt x="720097" y="110201"/>
                    </a:cubicBezTo>
                    <a:cubicBezTo>
                      <a:pt x="725949" y="105812"/>
                      <a:pt x="731070" y="101423"/>
                      <a:pt x="735093" y="98131"/>
                    </a:cubicBezTo>
                    <a:cubicBezTo>
                      <a:pt x="750821" y="84964"/>
                      <a:pt x="752650" y="61921"/>
                      <a:pt x="739848" y="46559"/>
                    </a:cubicBezTo>
                    <a:cubicBezTo>
                      <a:pt x="726681" y="30831"/>
                      <a:pt x="703638" y="28637"/>
                      <a:pt x="688276" y="41804"/>
                    </a:cubicBezTo>
                    <a:close/>
                  </a:path>
                </a:pathLst>
              </a:custGeom>
              <a:solidFill>
                <a:schemeClr val="accent1"/>
              </a:solidFill>
              <a:ln w="36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Shape 24">
                <a:extLst>
                  <a:ext uri="{FF2B5EF4-FFF2-40B4-BE49-F238E27FC236}">
                    <a16:creationId xmlns:a16="http://schemas.microsoft.com/office/drawing/2014/main" id="{14B4175E-A8A6-06CA-E7CC-1C59431A4AE1}"/>
                  </a:ext>
                </a:extLst>
              </p:cNvPr>
              <p:cNvSpPr/>
              <p:nvPr/>
            </p:nvSpPr>
            <p:spPr>
              <a:xfrm>
                <a:off x="3435189" y="2597225"/>
                <a:ext cx="65933" cy="183197"/>
              </a:xfrm>
              <a:custGeom>
                <a:avLst/>
                <a:gdLst>
                  <a:gd name="connsiteX0" fmla="*/ 181473 w 183011"/>
                  <a:gd name="connsiteY0" fmla="*/ 313141 h 579330"/>
                  <a:gd name="connsiteX1" fmla="*/ 108321 w 183011"/>
                  <a:gd name="connsiteY1" fmla="*/ 36993 h 579330"/>
                  <a:gd name="connsiteX2" fmla="*/ 99177 w 183011"/>
                  <a:gd name="connsiteY2" fmla="*/ 24923 h 579330"/>
                  <a:gd name="connsiteX3" fmla="*/ 89668 w 183011"/>
                  <a:gd name="connsiteY3" fmla="*/ 13218 h 579330"/>
                  <a:gd name="connsiteX4" fmla="*/ 38096 w 183011"/>
                  <a:gd name="connsiteY4" fmla="*/ 8463 h 579330"/>
                  <a:gd name="connsiteX5" fmla="*/ 33341 w 183011"/>
                  <a:gd name="connsiteY5" fmla="*/ 60036 h 579330"/>
                  <a:gd name="connsiteX6" fmla="*/ 41387 w 183011"/>
                  <a:gd name="connsiteY6" fmla="*/ 69911 h 579330"/>
                  <a:gd name="connsiteX7" fmla="*/ 48703 w 183011"/>
                  <a:gd name="connsiteY7" fmla="*/ 79421 h 579330"/>
                  <a:gd name="connsiteX8" fmla="*/ 108321 w 183011"/>
                  <a:gd name="connsiteY8" fmla="*/ 306924 h 579330"/>
                  <a:gd name="connsiteX9" fmla="*/ 11395 w 183011"/>
                  <a:gd name="connsiteY9" fmla="*/ 516138 h 579330"/>
                  <a:gd name="connsiteX10" fmla="*/ 10298 w 183011"/>
                  <a:gd name="connsiteY10" fmla="*/ 568076 h 579330"/>
                  <a:gd name="connsiteX11" fmla="*/ 61870 w 183011"/>
                  <a:gd name="connsiteY11" fmla="*/ 569174 h 579330"/>
                  <a:gd name="connsiteX12" fmla="*/ 181473 w 183011"/>
                  <a:gd name="connsiteY12" fmla="*/ 313141 h 57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011" h="579330">
                    <a:moveTo>
                      <a:pt x="181473" y="313141"/>
                    </a:moveTo>
                    <a:cubicBezTo>
                      <a:pt x="189520" y="217678"/>
                      <a:pt x="166112" y="118191"/>
                      <a:pt x="108321" y="36993"/>
                    </a:cubicBezTo>
                    <a:cubicBezTo>
                      <a:pt x="105395" y="32969"/>
                      <a:pt x="102469" y="28946"/>
                      <a:pt x="99177" y="24923"/>
                    </a:cubicBezTo>
                    <a:cubicBezTo>
                      <a:pt x="95520" y="20168"/>
                      <a:pt x="92228" y="16510"/>
                      <a:pt x="89668" y="13218"/>
                    </a:cubicBezTo>
                    <a:cubicBezTo>
                      <a:pt x="76866" y="-2509"/>
                      <a:pt x="53457" y="-4338"/>
                      <a:pt x="38096" y="8463"/>
                    </a:cubicBezTo>
                    <a:cubicBezTo>
                      <a:pt x="22734" y="21631"/>
                      <a:pt x="20539" y="44674"/>
                      <a:pt x="33341" y="60036"/>
                    </a:cubicBezTo>
                    <a:cubicBezTo>
                      <a:pt x="36633" y="64059"/>
                      <a:pt x="39193" y="67351"/>
                      <a:pt x="41387" y="69911"/>
                    </a:cubicBezTo>
                    <a:cubicBezTo>
                      <a:pt x="43582" y="72837"/>
                      <a:pt x="46142" y="76129"/>
                      <a:pt x="48703" y="79421"/>
                    </a:cubicBezTo>
                    <a:cubicBezTo>
                      <a:pt x="95886" y="145989"/>
                      <a:pt x="115271" y="227919"/>
                      <a:pt x="108321" y="306924"/>
                    </a:cubicBezTo>
                    <a:cubicBezTo>
                      <a:pt x="101738" y="385928"/>
                      <a:pt x="68819" y="461640"/>
                      <a:pt x="11395" y="516138"/>
                    </a:cubicBezTo>
                    <a:cubicBezTo>
                      <a:pt x="-3235" y="530037"/>
                      <a:pt x="-3967" y="553446"/>
                      <a:pt x="10298" y="568076"/>
                    </a:cubicBezTo>
                    <a:cubicBezTo>
                      <a:pt x="24197" y="582707"/>
                      <a:pt x="47240" y="583072"/>
                      <a:pt x="61870" y="569174"/>
                    </a:cubicBezTo>
                    <a:cubicBezTo>
                      <a:pt x="132462" y="501874"/>
                      <a:pt x="173061" y="409336"/>
                      <a:pt x="181473" y="313141"/>
                    </a:cubicBezTo>
                    <a:close/>
                  </a:path>
                </a:pathLst>
              </a:custGeom>
              <a:solidFill>
                <a:schemeClr val="accent1"/>
              </a:solidFill>
              <a:ln w="36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F07AD3C6-6F0B-7690-C166-76394895B61E}"/>
                  </a:ext>
                </a:extLst>
              </p:cNvPr>
              <p:cNvSpPr/>
              <p:nvPr/>
            </p:nvSpPr>
            <p:spPr>
              <a:xfrm>
                <a:off x="3401707" y="2632489"/>
                <a:ext cx="44922" cy="104269"/>
              </a:xfrm>
              <a:custGeom>
                <a:avLst/>
                <a:gdLst>
                  <a:gd name="connsiteX0" fmla="*/ 84216 w 124691"/>
                  <a:gd name="connsiteY0" fmla="*/ 36302 h 329732"/>
                  <a:gd name="connsiteX1" fmla="*/ 73975 w 124691"/>
                  <a:gd name="connsiteY1" fmla="*/ 23134 h 329732"/>
                  <a:gd name="connsiteX2" fmla="*/ 62636 w 124691"/>
                  <a:gd name="connsiteY2" fmla="*/ 10698 h 329732"/>
                  <a:gd name="connsiteX3" fmla="*/ 11064 w 124691"/>
                  <a:gd name="connsiteY3" fmla="*/ 10698 h 329732"/>
                  <a:gd name="connsiteX4" fmla="*/ 10698 w 124691"/>
                  <a:gd name="connsiteY4" fmla="*/ 62636 h 329732"/>
                  <a:gd name="connsiteX5" fmla="*/ 18014 w 124691"/>
                  <a:gd name="connsiteY5" fmla="*/ 70317 h 329732"/>
                  <a:gd name="connsiteX6" fmla="*/ 24597 w 124691"/>
                  <a:gd name="connsiteY6" fmla="*/ 78730 h 329732"/>
                  <a:gd name="connsiteX7" fmla="*/ 50932 w 124691"/>
                  <a:gd name="connsiteY7" fmla="*/ 176754 h 329732"/>
                  <a:gd name="connsiteX8" fmla="*/ 10698 w 124691"/>
                  <a:gd name="connsiteY8" fmla="*/ 267096 h 329732"/>
                  <a:gd name="connsiteX9" fmla="*/ 10698 w 124691"/>
                  <a:gd name="connsiteY9" fmla="*/ 319034 h 329732"/>
                  <a:gd name="connsiteX10" fmla="*/ 62636 w 124691"/>
                  <a:gd name="connsiteY10" fmla="*/ 319034 h 329732"/>
                  <a:gd name="connsiteX11" fmla="*/ 124084 w 124691"/>
                  <a:gd name="connsiteY11" fmla="*/ 181874 h 329732"/>
                  <a:gd name="connsiteX12" fmla="*/ 84216 w 124691"/>
                  <a:gd name="connsiteY12" fmla="*/ 36302 h 32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691" h="329732">
                    <a:moveTo>
                      <a:pt x="84216" y="36302"/>
                    </a:moveTo>
                    <a:cubicBezTo>
                      <a:pt x="81290" y="32278"/>
                      <a:pt x="77998" y="27889"/>
                      <a:pt x="73975" y="23134"/>
                    </a:cubicBezTo>
                    <a:cubicBezTo>
                      <a:pt x="69952" y="18379"/>
                      <a:pt x="66294" y="14356"/>
                      <a:pt x="62636" y="10698"/>
                    </a:cubicBezTo>
                    <a:cubicBezTo>
                      <a:pt x="48372" y="-3566"/>
                      <a:pt x="25329" y="-3566"/>
                      <a:pt x="11064" y="10698"/>
                    </a:cubicBezTo>
                    <a:cubicBezTo>
                      <a:pt x="-3200" y="24963"/>
                      <a:pt x="-3566" y="48006"/>
                      <a:pt x="10698" y="62636"/>
                    </a:cubicBezTo>
                    <a:cubicBezTo>
                      <a:pt x="13625" y="65197"/>
                      <a:pt x="16185" y="67757"/>
                      <a:pt x="18014" y="70317"/>
                    </a:cubicBezTo>
                    <a:cubicBezTo>
                      <a:pt x="19842" y="72512"/>
                      <a:pt x="22037" y="75438"/>
                      <a:pt x="24597" y="78730"/>
                    </a:cubicBezTo>
                    <a:cubicBezTo>
                      <a:pt x="44714" y="107259"/>
                      <a:pt x="53492" y="142372"/>
                      <a:pt x="50932" y="176754"/>
                    </a:cubicBezTo>
                    <a:cubicBezTo>
                      <a:pt x="48372" y="210769"/>
                      <a:pt x="34839" y="243322"/>
                      <a:pt x="10698" y="267096"/>
                    </a:cubicBezTo>
                    <a:cubicBezTo>
                      <a:pt x="-3566" y="281361"/>
                      <a:pt x="-3566" y="304770"/>
                      <a:pt x="10698" y="319034"/>
                    </a:cubicBezTo>
                    <a:cubicBezTo>
                      <a:pt x="25329" y="333299"/>
                      <a:pt x="48372" y="333299"/>
                      <a:pt x="62636" y="319034"/>
                    </a:cubicBezTo>
                    <a:cubicBezTo>
                      <a:pt x="99212" y="282458"/>
                      <a:pt x="120061" y="233081"/>
                      <a:pt x="124084" y="181874"/>
                    </a:cubicBezTo>
                    <a:cubicBezTo>
                      <a:pt x="127742" y="131765"/>
                      <a:pt x="114940" y="79461"/>
                      <a:pt x="84216" y="36302"/>
                    </a:cubicBezTo>
                    <a:close/>
                  </a:path>
                </a:pathLst>
              </a:custGeom>
              <a:solidFill>
                <a:schemeClr val="accent1"/>
              </a:solidFill>
              <a:ln w="36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4" name="Rectangle: Rounded Corners 3">
            <a:extLst>
              <a:ext uri="{FF2B5EF4-FFF2-40B4-BE49-F238E27FC236}">
                <a16:creationId xmlns:a16="http://schemas.microsoft.com/office/drawing/2014/main" id="{7C2720E7-08F7-CFAF-5BB0-4DA83DE8DB6F}"/>
              </a:ext>
            </a:extLst>
          </p:cNvPr>
          <p:cNvSpPr/>
          <p:nvPr/>
        </p:nvSpPr>
        <p:spPr>
          <a:xfrm>
            <a:off x="457200" y="1505280"/>
            <a:ext cx="11277600" cy="777240"/>
          </a:xfrm>
          <a:prstGeom prst="roundRect">
            <a:avLst>
              <a:gd name="adj" fmla="val 11765"/>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44600" rtl="0" eaLnBrk="1" fontAlgn="auto" latinLnBrk="0" hangingPunct="1">
              <a:lnSpc>
                <a:spcPts val="24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Patients with aldosterone dysregulation are at an increased risk of </a:t>
            </a:r>
            <a:b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proteinuria, CKD progression, and ESKD</a:t>
            </a:r>
            <a:r>
              <a:rPr kumimoji="0" lang="en-US" sz="16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1,2</a:t>
            </a:r>
            <a:endParaRPr kumimoji="0" lang="en-US" sz="16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3" name="TextBox 2">
            <a:hlinkClick r:id="rId3" action="ppaction://hlinksldjump"/>
            <a:extLst>
              <a:ext uri="{FF2B5EF4-FFF2-40B4-BE49-F238E27FC236}">
                <a16:creationId xmlns:a16="http://schemas.microsoft.com/office/drawing/2014/main" id="{5111CD3E-D26F-5CF1-A7BE-291DC3307533}"/>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0751680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6756-BC54-A40A-3103-0893977C3AA0}"/>
              </a:ext>
            </a:extLst>
          </p:cNvPr>
          <p:cNvSpPr>
            <a:spLocks noGrp="1"/>
          </p:cNvSpPr>
          <p:nvPr>
            <p:ph type="title"/>
          </p:nvPr>
        </p:nvSpPr>
        <p:spPr/>
        <p:txBody>
          <a:bodyPr>
            <a:noAutofit/>
          </a:bodyPr>
          <a:lstStyle/>
          <a:p>
            <a:r>
              <a:rPr lang="en-US" sz="2500"/>
              <a:t>Aldosterone Dysregulation is Associated with an Increased</a:t>
            </a:r>
            <a:br>
              <a:rPr lang="en-US" sz="2500"/>
            </a:br>
            <a:r>
              <a:rPr lang="en-US" sz="2500"/>
              <a:t>Risk of Mortality in Patients With CAD</a:t>
            </a:r>
            <a:r>
              <a:rPr lang="en-US" sz="2500" baseline="30000"/>
              <a:t>1</a:t>
            </a:r>
            <a:r>
              <a:rPr lang="en-US" sz="2500"/>
              <a:t> or CKD</a:t>
            </a:r>
            <a:r>
              <a:rPr lang="en-US" sz="2500" baseline="30000"/>
              <a:t>2</a:t>
            </a:r>
          </a:p>
        </p:txBody>
      </p:sp>
      <p:sp>
        <p:nvSpPr>
          <p:cNvPr id="3" name="Slide Number Placeholder 2">
            <a:extLst>
              <a:ext uri="{FF2B5EF4-FFF2-40B4-BE49-F238E27FC236}">
                <a16:creationId xmlns:a16="http://schemas.microsoft.com/office/drawing/2014/main" id="{10ECDFF4-E499-D09F-7F53-742A9A2D02AB}"/>
              </a:ext>
            </a:extLst>
          </p:cNvPr>
          <p:cNvSpPr>
            <a:spLocks noGrp="1"/>
          </p:cNvSpPr>
          <p:nvPr>
            <p:ph type="sldNum" sz="quarter" idx="12"/>
          </p:nvPr>
        </p:nvSpPr>
        <p:spPr/>
        <p:txBody>
          <a:bodyPr/>
          <a:lstStyle/>
          <a:p>
            <a:fld id="{CC7432E5-F8E0-41AE-9A6B-AD730338B005}" type="slidenum">
              <a:rPr lang="en-US" smtClean="0"/>
              <a:pPr/>
              <a:t>28</a:t>
            </a:fld>
            <a:endParaRPr lang="en-US"/>
          </a:p>
        </p:txBody>
      </p:sp>
      <p:sp>
        <p:nvSpPr>
          <p:cNvPr id="7" name="Text Placeholder 5">
            <a:extLst>
              <a:ext uri="{FF2B5EF4-FFF2-40B4-BE49-F238E27FC236}">
                <a16:creationId xmlns:a16="http://schemas.microsoft.com/office/drawing/2014/main" id="{14BA8338-05B8-C5B5-5396-4FC51329B2F1}"/>
              </a:ext>
            </a:extLst>
          </p:cNvPr>
          <p:cNvSpPr>
            <a:spLocks noGrp="1"/>
          </p:cNvSpPr>
          <p:nvPr>
            <p:ph type="body" sz="quarter" idx="13"/>
          </p:nvPr>
        </p:nvSpPr>
        <p:spPr>
          <a:xfrm>
            <a:off x="457199" y="5297809"/>
            <a:ext cx="11599334" cy="1560191"/>
          </a:xfrm>
        </p:spPr>
        <p:txBody>
          <a:bodyPr/>
          <a:lstStyle/>
          <a:p>
            <a:r>
              <a:rPr lang="en-US" baseline="30000" err="1">
                <a:cs typeface="Arial" panose="020B0604020202020204" pitchFamily="34" charset="0"/>
              </a:rPr>
              <a:t>a</a:t>
            </a:r>
            <a:r>
              <a:rPr lang="en-US" err="1">
                <a:cs typeface="Arial" panose="020B0604020202020204" pitchFamily="34" charset="0"/>
              </a:rPr>
              <a:t>Results</a:t>
            </a:r>
            <a:r>
              <a:rPr lang="en-US">
                <a:cs typeface="Arial" panose="020B0604020202020204" pitchFamily="34" charset="0"/>
              </a:rPr>
              <a:t> depicted are from a prospective cohort study of 3153 patients undergoing coronary angiography; </a:t>
            </a:r>
            <a:r>
              <a:rPr lang="en-US" baseline="30000">
                <a:cs typeface="Arial" panose="020B0604020202020204" pitchFamily="34" charset="0"/>
              </a:rPr>
              <a:t>b</a:t>
            </a:r>
            <a:r>
              <a:rPr lang="en-US">
                <a:cs typeface="Arial" panose="020B0604020202020204" pitchFamily="34" charset="0"/>
              </a:rPr>
              <a:t>Q1: ≤48 </a:t>
            </a:r>
            <a:r>
              <a:rPr lang="en-US" err="1">
                <a:cs typeface="Arial" panose="020B0604020202020204" pitchFamily="34" charset="0"/>
              </a:rPr>
              <a:t>pg</a:t>
            </a:r>
            <a:r>
              <a:rPr lang="en-US">
                <a:cs typeface="Arial" panose="020B0604020202020204" pitchFamily="34" charset="0"/>
              </a:rPr>
              <a:t>/ mL, Q2: 49–78 </a:t>
            </a:r>
            <a:r>
              <a:rPr lang="en-US" err="1">
                <a:cs typeface="Arial" panose="020B0604020202020204" pitchFamily="34" charset="0"/>
              </a:rPr>
              <a:t>pg</a:t>
            </a:r>
            <a:r>
              <a:rPr lang="en-US">
                <a:cs typeface="Arial" panose="020B0604020202020204" pitchFamily="34" charset="0"/>
              </a:rPr>
              <a:t>/ mL, Q3: 79–123 </a:t>
            </a:r>
            <a:r>
              <a:rPr lang="en-US" err="1">
                <a:cs typeface="Arial" panose="020B0604020202020204" pitchFamily="34" charset="0"/>
              </a:rPr>
              <a:t>pg</a:t>
            </a:r>
            <a:r>
              <a:rPr lang="en-US">
                <a:cs typeface="Arial" panose="020B0604020202020204" pitchFamily="34" charset="0"/>
              </a:rPr>
              <a:t>/mL, Q4: ≥124 </a:t>
            </a:r>
            <a:r>
              <a:rPr lang="en-US" err="1">
                <a:cs typeface="Arial" panose="020B0604020202020204" pitchFamily="34" charset="0"/>
              </a:rPr>
              <a:t>pg</a:t>
            </a:r>
            <a:r>
              <a:rPr lang="en-US">
                <a:cs typeface="Arial" panose="020B0604020202020204" pitchFamily="34" charset="0"/>
              </a:rPr>
              <a:t>/mL;</a:t>
            </a:r>
            <a:r>
              <a:rPr lang="en-US" baseline="30000">
                <a:cs typeface="Arial" panose="020B0604020202020204" pitchFamily="34" charset="0"/>
              </a:rPr>
              <a:t> </a:t>
            </a:r>
            <a:r>
              <a:rPr lang="en-US" baseline="30000" err="1">
                <a:cs typeface="Arial" panose="020B0604020202020204" pitchFamily="34" charset="0"/>
              </a:rPr>
              <a:t>c</a:t>
            </a:r>
            <a:r>
              <a:rPr lang="en-US" err="1">
                <a:cs typeface="Arial" panose="020B0604020202020204" pitchFamily="34" charset="0"/>
              </a:rPr>
              <a:t>Results</a:t>
            </a:r>
            <a:r>
              <a:rPr lang="en-US">
                <a:cs typeface="Arial" panose="020B0604020202020204" pitchFamily="34" charset="0"/>
              </a:rPr>
              <a:t> </a:t>
            </a:r>
            <a:r>
              <a:rPr lang="en-US"/>
              <a:t>adjusted for age, sex, BMI, fibrinogen, high-sensitivity C-reactive protein, HbA1c, plasminogen-activator-inhibitor type-1, current smoking, creatinine, daily physical activity, NT-</a:t>
            </a:r>
            <a:r>
              <a:rPr lang="en-US" err="1"/>
              <a:t>proBNP</a:t>
            </a:r>
            <a:r>
              <a:rPr lang="en-US"/>
              <a:t>, dyslipidemia, 1,25-dihydroxyvitamin D, free fatty acids, asymmetric dimethylarginine, serum sodium, serum potassium, CAD, systolic aortic pressure, and the use of </a:t>
            </a:r>
            <a:r>
              <a:rPr lang="en-US" err="1"/>
              <a:t>ACEi</a:t>
            </a:r>
            <a:r>
              <a:rPr lang="en-US"/>
              <a:t>, ARB, beta-blocker, calcium channel blocker, or diuretic; </a:t>
            </a:r>
            <a:r>
              <a:rPr lang="en-US" baseline="30000" err="1">
                <a:cs typeface="Arial" panose="020B0604020202020204" pitchFamily="34" charset="0"/>
              </a:rPr>
              <a:t>d</a:t>
            </a:r>
            <a:r>
              <a:rPr lang="en-US" err="1"/>
              <a:t>Results</a:t>
            </a:r>
            <a:r>
              <a:rPr lang="en-US"/>
              <a:t> depicted are from a multicenter, prospective, observation cohort study (CRIC) of 3680 patients with known CKD, defined as eGFR 20-70 mL/min/1.73 m</a:t>
            </a:r>
            <a:r>
              <a:rPr lang="en-US" baseline="30000"/>
              <a:t>2</a:t>
            </a:r>
            <a:r>
              <a:rPr lang="en-US"/>
              <a:t>; </a:t>
            </a:r>
            <a:r>
              <a:rPr lang="en-US" baseline="30000" err="1"/>
              <a:t>e</a:t>
            </a:r>
            <a:r>
              <a:rPr lang="en-US" err="1">
                <a:cs typeface="Arial" panose="020B0604020202020204" pitchFamily="34" charset="0"/>
              </a:rPr>
              <a:t>Quartiles</a:t>
            </a:r>
            <a:r>
              <a:rPr lang="en-US">
                <a:cs typeface="Arial" panose="020B0604020202020204" pitchFamily="34" charset="0"/>
              </a:rPr>
              <a:t> represented in IQR values; Q1: 5.6 ng/dL, Q2: 8.5 ng/dL, Q3: 11.9 ng/dL, Q4: 20.6 ng/dL; </a:t>
            </a:r>
            <a:r>
              <a:rPr lang="en-US" baseline="30000" err="1">
                <a:cs typeface="Arial" panose="020B0604020202020204" pitchFamily="34" charset="0"/>
              </a:rPr>
              <a:t>f</a:t>
            </a:r>
            <a:r>
              <a:rPr lang="en-US" err="1">
                <a:cs typeface="Arial" panose="020B0604020202020204" pitchFamily="34" charset="0"/>
              </a:rPr>
              <a:t>Results</a:t>
            </a:r>
            <a:r>
              <a:rPr lang="en-US">
                <a:cs typeface="Arial" panose="020B0604020202020204" pitchFamily="34" charset="0"/>
              </a:rPr>
              <a:t> adjusted for age, sex, race, clinical center, BMI, diabetes mellitus, SBP, history of CV disease, HbA1c, history of hypercholesterolemia, serum albumin, serum potassium, smoking, BNP, 24-hr urine sodium, 24-hr urine potassium, baseline 24-hr urine protein, baseline eGFR, and the use of an </a:t>
            </a:r>
            <a:r>
              <a:rPr lang="en-US" err="1">
                <a:cs typeface="Arial" panose="020B0604020202020204" pitchFamily="34" charset="0"/>
              </a:rPr>
              <a:t>ACEi</a:t>
            </a:r>
            <a:r>
              <a:rPr lang="en-US">
                <a:cs typeface="Arial" panose="020B0604020202020204" pitchFamily="34" charset="0"/>
              </a:rPr>
              <a:t>, ARB, loop diuretic, or statin.</a:t>
            </a:r>
          </a:p>
          <a:p>
            <a:r>
              <a:rPr lang="en-US" err="1">
                <a:cs typeface="Arial" panose="020B0604020202020204" pitchFamily="34" charset="0"/>
              </a:rPr>
              <a:t>ACEi</a:t>
            </a:r>
            <a:r>
              <a:rPr lang="en-US">
                <a:cs typeface="Arial" panose="020B0604020202020204" pitchFamily="34" charset="0"/>
              </a:rPr>
              <a:t> = angiotensin-converting enzyme inhibitor; ARB = angiotensin receptor blocker; BMI = body mass index; BNP = b-type natriuretic peptide; CAD = coronary artery disease; CI = confidence interval; </a:t>
            </a:r>
            <a:br>
              <a:rPr lang="en-US">
                <a:cs typeface="Arial" panose="020B0604020202020204" pitchFamily="34" charset="0"/>
              </a:rPr>
            </a:br>
            <a:r>
              <a:rPr lang="en-US">
                <a:cs typeface="Arial" panose="020B0604020202020204" pitchFamily="34" charset="0"/>
              </a:rPr>
              <a:t>CKD = chronic kidney disease; </a:t>
            </a:r>
            <a:r>
              <a:rPr lang="en-US"/>
              <a:t>CRIC = Chronic Renal Insufficiency Cohort; </a:t>
            </a:r>
            <a:r>
              <a:rPr lang="en-US">
                <a:cs typeface="Arial" panose="020B0604020202020204" pitchFamily="34" charset="0"/>
              </a:rPr>
              <a:t>CV = cardiovascular; eGFR = estimated glomerular filtration rate; HbA1c = glycated hemoglobin; HR = hazard ratio; </a:t>
            </a:r>
            <a:br>
              <a:rPr lang="en-US">
                <a:cs typeface="Arial" panose="020B0604020202020204" pitchFamily="34" charset="0"/>
              </a:rPr>
            </a:br>
            <a:r>
              <a:rPr lang="en-US">
                <a:cs typeface="Arial" panose="020B0604020202020204" pitchFamily="34" charset="0"/>
              </a:rPr>
              <a:t>IQR = interquartile range; NT-</a:t>
            </a:r>
            <a:r>
              <a:rPr lang="en-US" err="1">
                <a:cs typeface="Arial" panose="020B0604020202020204" pitchFamily="34" charset="0"/>
              </a:rPr>
              <a:t>proBNP</a:t>
            </a:r>
            <a:r>
              <a:rPr lang="en-US">
                <a:cs typeface="Arial" panose="020B0604020202020204" pitchFamily="34" charset="0"/>
              </a:rPr>
              <a:t> = N-terminal pro b-type natriuretic protein, Q = quartile; SBP = systolic blood pressure. </a:t>
            </a:r>
          </a:p>
          <a:p>
            <a:r>
              <a:rPr lang="en-US">
                <a:cs typeface="Arial" panose="020B0604020202020204" pitchFamily="34" charset="0"/>
              </a:rPr>
              <a:t>1. </a:t>
            </a:r>
            <a:r>
              <a:rPr lang="en-US" err="1"/>
              <a:t>Tomaschitz</a:t>
            </a:r>
            <a:r>
              <a:rPr lang="en-US"/>
              <a:t> A et al. </a:t>
            </a:r>
            <a:r>
              <a:rPr lang="en-US" i="1" err="1"/>
              <a:t>Eur</a:t>
            </a:r>
            <a:r>
              <a:rPr lang="en-US" i="1"/>
              <a:t> Heart J</a:t>
            </a:r>
            <a:r>
              <a:rPr lang="en-US"/>
              <a:t>. 2010;31(10):1237-1247; 2. </a:t>
            </a:r>
            <a:r>
              <a:rPr lang="en-US">
                <a:cs typeface="Arial" panose="020B0604020202020204" pitchFamily="34" charset="0"/>
              </a:rPr>
              <a:t>Verma A et al. </a:t>
            </a:r>
            <a:r>
              <a:rPr lang="en-US" i="1" err="1">
                <a:cs typeface="Arial" panose="020B0604020202020204" pitchFamily="34" charset="0"/>
              </a:rPr>
              <a:t>Eur</a:t>
            </a:r>
            <a:r>
              <a:rPr lang="en-US" i="1">
                <a:cs typeface="Arial" panose="020B0604020202020204" pitchFamily="34" charset="0"/>
              </a:rPr>
              <a:t> Heart J</a:t>
            </a:r>
            <a:r>
              <a:rPr lang="en-US">
                <a:cs typeface="Arial" panose="020B0604020202020204" pitchFamily="34" charset="0"/>
              </a:rPr>
              <a:t>. 2022;43(38):3781-3791. </a:t>
            </a:r>
          </a:p>
        </p:txBody>
      </p:sp>
      <p:sp>
        <p:nvSpPr>
          <p:cNvPr id="9" name="Rectangle: Rounded Corners 8">
            <a:extLst>
              <a:ext uri="{FF2B5EF4-FFF2-40B4-BE49-F238E27FC236}">
                <a16:creationId xmlns:a16="http://schemas.microsoft.com/office/drawing/2014/main" id="{04AF3785-2629-B5F6-E5FB-E0B8A7BE0895}"/>
              </a:ext>
            </a:extLst>
          </p:cNvPr>
          <p:cNvSpPr/>
          <p:nvPr/>
        </p:nvSpPr>
        <p:spPr>
          <a:xfrm>
            <a:off x="6211067" y="4151055"/>
            <a:ext cx="5212463" cy="1005840"/>
          </a:xfrm>
          <a:prstGeom prst="roundRect">
            <a:avLst>
              <a:gd name="adj" fmla="val 861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t>22% higher risk for all-cause mortality in those in the highest quartile of serum aldosterone compared to those in the lowest </a:t>
            </a:r>
            <a:r>
              <a:rPr lang="en-US" sz="1600" err="1"/>
              <a:t>quartile</a:t>
            </a:r>
            <a:r>
              <a:rPr lang="en-US" sz="1600" baseline="30000" err="1"/>
              <a:t>f</a:t>
            </a:r>
            <a:endParaRPr lang="en-US" sz="1600" baseline="30000"/>
          </a:p>
        </p:txBody>
      </p:sp>
      <p:graphicFrame>
        <p:nvGraphicFramePr>
          <p:cNvPr id="4" name="Table 4">
            <a:extLst>
              <a:ext uri="{FF2B5EF4-FFF2-40B4-BE49-F238E27FC236}">
                <a16:creationId xmlns:a16="http://schemas.microsoft.com/office/drawing/2014/main" id="{EECB3117-DADE-E5B6-901B-0C259AFBF322}"/>
              </a:ext>
            </a:extLst>
          </p:cNvPr>
          <p:cNvGraphicFramePr>
            <a:graphicFrameLocks noGrp="1"/>
          </p:cNvGraphicFramePr>
          <p:nvPr/>
        </p:nvGraphicFramePr>
        <p:xfrm>
          <a:off x="6211067" y="1929454"/>
          <a:ext cx="5212464" cy="2023537"/>
        </p:xfrm>
        <a:graphic>
          <a:graphicData uri="http://schemas.openxmlformats.org/drawingml/2006/table">
            <a:tbl>
              <a:tblPr firstRow="1" bandRow="1">
                <a:tableStyleId>{85BE263C-DBD7-4A20-BB59-AAB30ACAA65A}</a:tableStyleId>
              </a:tblPr>
              <a:tblGrid>
                <a:gridCol w="2606232">
                  <a:extLst>
                    <a:ext uri="{9D8B030D-6E8A-4147-A177-3AD203B41FA5}">
                      <a16:colId xmlns:a16="http://schemas.microsoft.com/office/drawing/2014/main" val="623857689"/>
                    </a:ext>
                  </a:extLst>
                </a:gridCol>
                <a:gridCol w="2606232">
                  <a:extLst>
                    <a:ext uri="{9D8B030D-6E8A-4147-A177-3AD203B41FA5}">
                      <a16:colId xmlns:a16="http://schemas.microsoft.com/office/drawing/2014/main" val="1648530718"/>
                    </a:ext>
                  </a:extLst>
                </a:gridCol>
              </a:tblGrid>
              <a:tr h="616857">
                <a:tc>
                  <a:txBody>
                    <a:bodyPr/>
                    <a:lstStyle/>
                    <a:p>
                      <a:pPr algn="ctr"/>
                      <a:r>
                        <a:rPr lang="en-US" sz="1600">
                          <a:solidFill>
                            <a:schemeClr val="tx1"/>
                          </a:solidFill>
                        </a:rPr>
                        <a:t>Aldosterone </a:t>
                      </a:r>
                      <a:r>
                        <a:rPr lang="en-US" sz="1600" err="1">
                          <a:solidFill>
                            <a:schemeClr val="tx1"/>
                          </a:solidFill>
                        </a:rPr>
                        <a:t>Quartile</a:t>
                      </a:r>
                      <a:r>
                        <a:rPr lang="en-US" sz="1600" baseline="30000" err="1">
                          <a:solidFill>
                            <a:schemeClr val="tx1"/>
                          </a:solidFill>
                        </a:rPr>
                        <a:t>e</a:t>
                      </a:r>
                      <a:endParaRPr lang="en-US" sz="1600" baseline="3000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a:solidFill>
                            <a:schemeClr val="tx1"/>
                          </a:solidFill>
                        </a:rPr>
                        <a:t>All-cause mortality</a:t>
                      </a:r>
                    </a:p>
                    <a:p>
                      <a:pPr algn="ctr"/>
                      <a:r>
                        <a:rPr lang="en-US" sz="1600">
                          <a:solidFill>
                            <a:schemeClr val="tx1"/>
                          </a:solidFill>
                        </a:rPr>
                        <a:t>HR (95% CI)</a:t>
                      </a:r>
                      <a:r>
                        <a:rPr lang="en-US" sz="1600" baseline="30000">
                          <a:solidFill>
                            <a:schemeClr val="tx1"/>
                          </a:solidFill>
                        </a:rPr>
                        <a:t>f</a:t>
                      </a:r>
                      <a:endParaRPr lang="en-US" sz="160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0708474"/>
                  </a:ext>
                </a:extLst>
              </a:tr>
              <a:tr h="351670">
                <a:tc>
                  <a:txBody>
                    <a:bodyPr/>
                    <a:lstStyle/>
                    <a:p>
                      <a:pPr algn="ctr"/>
                      <a:r>
                        <a:rPr lang="en-US" sz="1400"/>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Reference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1280761"/>
                  </a:ext>
                </a:extLst>
              </a:tr>
              <a:tr h="351670">
                <a:tc>
                  <a:txBody>
                    <a:bodyPr/>
                    <a:lstStyle/>
                    <a:p>
                      <a:pPr algn="ctr"/>
                      <a:r>
                        <a:rPr lang="en-US" sz="1400"/>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t>1.06 (0.89-1.26)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5605283"/>
                  </a:ext>
                </a:extLst>
              </a:tr>
              <a:tr h="351670">
                <a:tc>
                  <a:txBody>
                    <a:bodyPr/>
                    <a:lstStyle/>
                    <a:p>
                      <a:pPr algn="ctr"/>
                      <a:r>
                        <a:rPr lang="en-US" sz="1400"/>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1.13 (0.95-1.34)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1730566"/>
                  </a:ext>
                </a:extLst>
              </a:tr>
              <a:tr h="351670">
                <a:tc>
                  <a:txBody>
                    <a:bodyPr/>
                    <a:lstStyle/>
                    <a:p>
                      <a:pPr algn="ctr"/>
                      <a:r>
                        <a:rPr lang="en-US" sz="1400"/>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t>1.22 (1.02-1.45)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4870"/>
                  </a:ext>
                </a:extLst>
              </a:tr>
            </a:tbl>
          </a:graphicData>
        </a:graphic>
      </p:graphicFrame>
      <p:sp>
        <p:nvSpPr>
          <p:cNvPr id="6" name="Rectangle: Rounded Corners 5">
            <a:extLst>
              <a:ext uri="{FF2B5EF4-FFF2-40B4-BE49-F238E27FC236}">
                <a16:creationId xmlns:a16="http://schemas.microsoft.com/office/drawing/2014/main" id="{F1566124-0284-C65B-C575-9E7E8172A814}"/>
              </a:ext>
            </a:extLst>
          </p:cNvPr>
          <p:cNvSpPr/>
          <p:nvPr/>
        </p:nvSpPr>
        <p:spPr>
          <a:xfrm>
            <a:off x="663323" y="4151055"/>
            <a:ext cx="5212464" cy="1005840"/>
          </a:xfrm>
          <a:prstGeom prst="roundRect">
            <a:avLst>
              <a:gd name="adj" fmla="val 631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US" sz="1600"/>
              <a:t>58% increased risk of CV mortality in those in the highest quartile of aldosterone compared to those in the lowest </a:t>
            </a:r>
            <a:r>
              <a:rPr lang="en-US" sz="1600" err="1"/>
              <a:t>quartile</a:t>
            </a:r>
            <a:r>
              <a:rPr lang="en-US" sz="1600" baseline="30000" err="1"/>
              <a:t>c</a:t>
            </a:r>
            <a:endParaRPr lang="en-US" sz="1600" baseline="30000"/>
          </a:p>
        </p:txBody>
      </p:sp>
      <p:sp>
        <p:nvSpPr>
          <p:cNvPr id="8" name="TextBox 7">
            <a:extLst>
              <a:ext uri="{FF2B5EF4-FFF2-40B4-BE49-F238E27FC236}">
                <a16:creationId xmlns:a16="http://schemas.microsoft.com/office/drawing/2014/main" id="{7ACCE496-6929-2D8B-81BE-92390F738808}"/>
              </a:ext>
            </a:extLst>
          </p:cNvPr>
          <p:cNvSpPr txBox="1"/>
          <p:nvPr/>
        </p:nvSpPr>
        <p:spPr>
          <a:xfrm>
            <a:off x="665309" y="1517907"/>
            <a:ext cx="5212464" cy="411545"/>
          </a:xfrm>
          <a:prstGeom prst="rect">
            <a:avLst/>
          </a:prstGeom>
          <a:solidFill>
            <a:schemeClr val="accent1"/>
          </a:solidFill>
          <a:ln w="12700">
            <a:solidFill>
              <a:schemeClr val="accent1"/>
            </a:solidFill>
          </a:ln>
        </p:spPr>
        <p:txBody>
          <a:bodyPr wrap="square" lIns="182880" tIns="91440" rIns="182880" bIns="9144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1600" b="1">
                <a:solidFill>
                  <a:schemeClr val="bg1"/>
                </a:solidFill>
                <a:effectLst/>
              </a:rPr>
              <a:t>CV Mortality in Patients with CAD</a:t>
            </a:r>
            <a:r>
              <a:rPr lang="en-US" sz="1600" b="1" baseline="30000">
                <a:solidFill>
                  <a:schemeClr val="bg1"/>
                </a:solidFill>
                <a:effectLst/>
              </a:rPr>
              <a:t>1,a</a:t>
            </a:r>
            <a:endParaRPr lang="en-US" sz="1600" b="1" baseline="30000">
              <a:solidFill>
                <a:schemeClr val="bg1"/>
              </a:solidFill>
              <a:latin typeface="+mn-lt"/>
            </a:endParaRPr>
          </a:p>
        </p:txBody>
      </p:sp>
      <p:sp>
        <p:nvSpPr>
          <p:cNvPr id="10" name="TextBox 9">
            <a:extLst>
              <a:ext uri="{FF2B5EF4-FFF2-40B4-BE49-F238E27FC236}">
                <a16:creationId xmlns:a16="http://schemas.microsoft.com/office/drawing/2014/main" id="{E26192E6-F22C-EC75-E924-DEEC96DC7E18}"/>
              </a:ext>
            </a:extLst>
          </p:cNvPr>
          <p:cNvSpPr txBox="1"/>
          <p:nvPr/>
        </p:nvSpPr>
        <p:spPr>
          <a:xfrm>
            <a:off x="6211067" y="1517907"/>
            <a:ext cx="5212464" cy="411545"/>
          </a:xfrm>
          <a:prstGeom prst="rect">
            <a:avLst/>
          </a:prstGeom>
          <a:solidFill>
            <a:schemeClr val="accent2"/>
          </a:solidFill>
          <a:ln w="12700">
            <a:solidFill>
              <a:schemeClr val="accent2"/>
            </a:solidFill>
          </a:ln>
        </p:spPr>
        <p:txBody>
          <a:bodyPr wrap="square" lIns="182880" tIns="91440" rIns="182880" bIns="91440">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1600" b="1">
                <a:solidFill>
                  <a:schemeClr val="bg1"/>
                </a:solidFill>
                <a:effectLst/>
              </a:rPr>
              <a:t>All-Cause Mortality in Patients with CKD</a:t>
            </a:r>
            <a:r>
              <a:rPr lang="en-US" sz="1600" b="1" baseline="30000">
                <a:solidFill>
                  <a:schemeClr val="bg1"/>
                </a:solidFill>
                <a:effectLst/>
              </a:rPr>
              <a:t>2,d</a:t>
            </a:r>
            <a:endParaRPr lang="en-US" sz="1600" b="1" baseline="30000">
              <a:solidFill>
                <a:schemeClr val="bg1"/>
              </a:solidFill>
              <a:latin typeface="+mn-lt"/>
            </a:endParaRPr>
          </a:p>
        </p:txBody>
      </p:sp>
      <p:graphicFrame>
        <p:nvGraphicFramePr>
          <p:cNvPr id="11" name="Table 4">
            <a:extLst>
              <a:ext uri="{FF2B5EF4-FFF2-40B4-BE49-F238E27FC236}">
                <a16:creationId xmlns:a16="http://schemas.microsoft.com/office/drawing/2014/main" id="{7CDAA1A6-B744-4871-0CB3-834A94609BCC}"/>
              </a:ext>
            </a:extLst>
          </p:cNvPr>
          <p:cNvGraphicFramePr>
            <a:graphicFrameLocks noGrp="1"/>
          </p:cNvGraphicFramePr>
          <p:nvPr/>
        </p:nvGraphicFramePr>
        <p:xfrm>
          <a:off x="665309" y="1929454"/>
          <a:ext cx="5212464" cy="2023537"/>
        </p:xfrm>
        <a:graphic>
          <a:graphicData uri="http://schemas.openxmlformats.org/drawingml/2006/table">
            <a:tbl>
              <a:tblPr firstRow="1" bandRow="1">
                <a:tableStyleId>{85BE263C-DBD7-4A20-BB59-AAB30ACAA65A}</a:tableStyleId>
              </a:tblPr>
              <a:tblGrid>
                <a:gridCol w="2606232">
                  <a:extLst>
                    <a:ext uri="{9D8B030D-6E8A-4147-A177-3AD203B41FA5}">
                      <a16:colId xmlns:a16="http://schemas.microsoft.com/office/drawing/2014/main" val="623857689"/>
                    </a:ext>
                  </a:extLst>
                </a:gridCol>
                <a:gridCol w="2606232">
                  <a:extLst>
                    <a:ext uri="{9D8B030D-6E8A-4147-A177-3AD203B41FA5}">
                      <a16:colId xmlns:a16="http://schemas.microsoft.com/office/drawing/2014/main" val="1648530718"/>
                    </a:ext>
                  </a:extLst>
                </a:gridCol>
              </a:tblGrid>
              <a:tr h="616857">
                <a:tc>
                  <a:txBody>
                    <a:bodyPr/>
                    <a:lstStyle/>
                    <a:p>
                      <a:pPr algn="ctr"/>
                      <a:r>
                        <a:rPr lang="en-US" sz="1600">
                          <a:solidFill>
                            <a:schemeClr val="tx1"/>
                          </a:solidFill>
                        </a:rPr>
                        <a:t>Aldosterone Quartile</a:t>
                      </a:r>
                      <a:r>
                        <a:rPr lang="en-US" sz="1600" baseline="30000">
                          <a:solidFill>
                            <a:schemeClr val="tx1"/>
                          </a:solidFill>
                        </a:rPr>
                        <a:t>b</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a:solidFill>
                            <a:schemeClr val="tx1"/>
                          </a:solidFill>
                        </a:rPr>
                        <a:t>CV mortality</a:t>
                      </a:r>
                    </a:p>
                    <a:p>
                      <a:pPr algn="ctr"/>
                      <a:r>
                        <a:rPr lang="en-US" sz="1600">
                          <a:solidFill>
                            <a:schemeClr val="tx1"/>
                          </a:solidFill>
                        </a:rPr>
                        <a:t>HR (95% CI)</a:t>
                      </a:r>
                      <a:r>
                        <a:rPr lang="en-US" sz="1600" baseline="30000">
                          <a:solidFill>
                            <a:schemeClr val="tx1"/>
                          </a:solidFill>
                        </a:rPr>
                        <a:t>c</a:t>
                      </a:r>
                      <a:endParaRPr lang="en-US" sz="160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0708474"/>
                  </a:ext>
                </a:extLst>
              </a:tr>
              <a:tr h="351670">
                <a:tc>
                  <a:txBody>
                    <a:bodyPr/>
                    <a:lstStyle/>
                    <a:p>
                      <a:pPr algn="ctr"/>
                      <a:r>
                        <a:rPr lang="en-US" sz="1400"/>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Reference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1280761"/>
                  </a:ext>
                </a:extLst>
              </a:tr>
              <a:tr h="351670">
                <a:tc>
                  <a:txBody>
                    <a:bodyPr/>
                    <a:lstStyle/>
                    <a:p>
                      <a:pPr algn="ctr"/>
                      <a:r>
                        <a:rPr lang="en-US" sz="1400"/>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t>1.63 </a:t>
                      </a:r>
                      <a:r>
                        <a:rPr lang="en-US" sz="1400">
                          <a:solidFill>
                            <a:schemeClr val="tx1"/>
                          </a:solidFill>
                        </a:rPr>
                        <a:t>(1.20-2.20)</a:t>
                      </a:r>
                      <a:endParaRPr lang="en-US" sz="1400" b="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5605283"/>
                  </a:ext>
                </a:extLst>
              </a:tr>
              <a:tr h="351670">
                <a:tc>
                  <a:txBody>
                    <a:bodyPr/>
                    <a:lstStyle/>
                    <a:p>
                      <a:pPr algn="ctr"/>
                      <a:r>
                        <a:rPr lang="en-US" sz="1400"/>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400">
                          <a:solidFill>
                            <a:schemeClr val="tx1"/>
                          </a:solidFill>
                        </a:rPr>
                        <a:t>1.39 (1.01-1.90)</a:t>
                      </a:r>
                      <a:endParaRPr lang="en-US" sz="1400" b="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1730566"/>
                  </a:ext>
                </a:extLst>
              </a:tr>
              <a:tr h="351670">
                <a:tc>
                  <a:txBody>
                    <a:bodyPr/>
                    <a:lstStyle/>
                    <a:p>
                      <a:pPr algn="ctr"/>
                      <a:r>
                        <a:rPr lang="en-US" sz="1400"/>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a:solidFill>
                            <a:schemeClr val="tx1"/>
                          </a:solidFill>
                        </a:rPr>
                        <a:t>1.58 (1.15-2.16)</a:t>
                      </a:r>
                      <a:endParaRPr lang="en-US" sz="1400" b="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134870"/>
                  </a:ext>
                </a:extLst>
              </a:tr>
            </a:tbl>
          </a:graphicData>
        </a:graphic>
      </p:graphicFrame>
      <p:sp>
        <p:nvSpPr>
          <p:cNvPr id="5" name="TextBox 4">
            <a:hlinkClick r:id="rId3" action="ppaction://hlinksldjump"/>
            <a:extLst>
              <a:ext uri="{FF2B5EF4-FFF2-40B4-BE49-F238E27FC236}">
                <a16:creationId xmlns:a16="http://schemas.microsoft.com/office/drawing/2014/main" id="{978E24F2-BA27-393D-8063-25CE65EFAA2D}"/>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849116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D87DDC-F12C-4747-A684-158901DE5C0A}"/>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1595DBA4-AD31-4011-9D41-1B93D3675B69}"/>
              </a:ext>
            </a:extLst>
          </p:cNvPr>
          <p:cNvSpPr>
            <a:spLocks noGrp="1"/>
          </p:cNvSpPr>
          <p:nvPr>
            <p:ph type="body" sz="quarter" idx="12"/>
          </p:nvPr>
        </p:nvSpPr>
        <p:spPr>
          <a:xfrm>
            <a:off x="457200" y="5836501"/>
            <a:ext cx="10021888" cy="634706"/>
          </a:xfrm>
        </p:spPr>
        <p:txBody>
          <a:bodyPr/>
          <a:lstStyle/>
          <a:p>
            <a:endParaRPr lang="en-US"/>
          </a:p>
        </p:txBody>
      </p:sp>
      <p:sp>
        <p:nvSpPr>
          <p:cNvPr id="4" name="Title 3">
            <a:extLst>
              <a:ext uri="{FF2B5EF4-FFF2-40B4-BE49-F238E27FC236}">
                <a16:creationId xmlns:a16="http://schemas.microsoft.com/office/drawing/2014/main" id="{A6DEF243-135E-464F-8231-9976077A34E4}"/>
              </a:ext>
            </a:extLst>
          </p:cNvPr>
          <p:cNvSpPr>
            <a:spLocks noGrp="1"/>
          </p:cNvSpPr>
          <p:nvPr>
            <p:ph type="ctrTitle"/>
          </p:nvPr>
        </p:nvSpPr>
        <p:spPr/>
        <p:txBody>
          <a:bodyPr/>
          <a:lstStyle/>
          <a:p>
            <a:r>
              <a:rPr lang="en-US" dirty="0"/>
              <a:t>Aldosterone as an Underlying Driver of Hypertension &amp; Adverse Cardiovascular &amp; Kidney Outcomes</a:t>
            </a:r>
          </a:p>
        </p:txBody>
      </p:sp>
      <p:sp>
        <p:nvSpPr>
          <p:cNvPr id="5" name="TextBox 4">
            <a:extLst>
              <a:ext uri="{FF2B5EF4-FFF2-40B4-BE49-F238E27FC236}">
                <a16:creationId xmlns:a16="http://schemas.microsoft.com/office/drawing/2014/main" id="{006A24EC-E08B-4BDB-9E6E-FD75E364BF01}"/>
              </a:ext>
            </a:extLst>
          </p:cNvPr>
          <p:cNvSpPr txBox="1"/>
          <p:nvPr/>
        </p:nvSpPr>
        <p:spPr>
          <a:xfrm>
            <a:off x="199100" y="6471206"/>
            <a:ext cx="26933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rPr>
              <a:t>MAAZAP ML-9897-US-0002  Approved 1/26</a:t>
            </a:r>
          </a:p>
        </p:txBody>
      </p:sp>
      <p:pic>
        <p:nvPicPr>
          <p:cNvPr id="6" name="Picture 5">
            <a:hlinkClick r:id="rId3" action="ppaction://hlinksldjump"/>
            <a:extLst>
              <a:ext uri="{FF2B5EF4-FFF2-40B4-BE49-F238E27FC236}">
                <a16:creationId xmlns:a16="http://schemas.microsoft.com/office/drawing/2014/main" id="{935DF99B-B783-58F1-CC47-F5E5E9FD8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0621" y="5729425"/>
            <a:ext cx="567956" cy="653802"/>
          </a:xfrm>
          <a:prstGeom prst="rect">
            <a:avLst/>
          </a:prstGeom>
        </p:spPr>
      </p:pic>
    </p:spTree>
    <p:extLst>
      <p:ext uri="{BB962C8B-B14F-4D97-AF65-F5344CB8AC3E}">
        <p14:creationId xmlns:p14="http://schemas.microsoft.com/office/powerpoint/2010/main" val="405616534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A3D2-1325-3BFF-8830-5036B1AC98C2}"/>
              </a:ext>
            </a:extLst>
          </p:cNvPr>
          <p:cNvSpPr>
            <a:spLocks noGrp="1"/>
          </p:cNvSpPr>
          <p:nvPr>
            <p:ph type="title"/>
          </p:nvPr>
        </p:nvSpPr>
        <p:spPr/>
        <p:txBody>
          <a:bodyPr/>
          <a:lstStyle/>
          <a:p>
            <a:r>
              <a:rPr lang="en-US"/>
              <a:t>A New Era in HTN </a:t>
            </a:r>
          </a:p>
        </p:txBody>
      </p:sp>
      <p:sp>
        <p:nvSpPr>
          <p:cNvPr id="3" name="Text Placeholder 2">
            <a:extLst>
              <a:ext uri="{FF2B5EF4-FFF2-40B4-BE49-F238E27FC236}">
                <a16:creationId xmlns:a16="http://schemas.microsoft.com/office/drawing/2014/main" id="{68D0AC40-6CC2-954A-D0F4-D21C6391B471}"/>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5BD0446E-EFAA-5992-0789-77B02B5473DA}"/>
              </a:ext>
            </a:extLst>
          </p:cNvPr>
          <p:cNvSpPr>
            <a:spLocks noGrp="1"/>
          </p:cNvSpPr>
          <p:nvPr>
            <p:ph type="body" sz="quarter" idx="12"/>
          </p:nvPr>
        </p:nvSpPr>
        <p:spPr/>
        <p:txBody>
          <a:bodyPr/>
          <a:lstStyle/>
          <a:p>
            <a:r>
              <a:rPr lang="en-US"/>
              <a:t>HTN = hypertension.</a:t>
            </a:r>
          </a:p>
        </p:txBody>
      </p:sp>
      <p:sp>
        <p:nvSpPr>
          <p:cNvPr id="5" name="TextBox 4">
            <a:hlinkClick r:id="rId3" action="ppaction://hlinksldjump"/>
            <a:extLst>
              <a:ext uri="{FF2B5EF4-FFF2-40B4-BE49-F238E27FC236}">
                <a16:creationId xmlns:a16="http://schemas.microsoft.com/office/drawing/2014/main" id="{5D394494-705C-257F-B737-6EEF7F76F635}"/>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4458225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1249C-D3FD-BDD1-F9D8-9DE0DDACF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2E417-A858-5AAA-53A2-349A358F9FD0}"/>
              </a:ext>
            </a:extLst>
          </p:cNvPr>
          <p:cNvSpPr>
            <a:spLocks noGrp="1"/>
          </p:cNvSpPr>
          <p:nvPr>
            <p:ph type="title"/>
          </p:nvPr>
        </p:nvSpPr>
        <p:spPr/>
        <p:txBody>
          <a:bodyPr>
            <a:normAutofit fontScale="90000"/>
          </a:bodyPr>
          <a:lstStyle/>
          <a:p>
            <a:r>
              <a:rPr lang="en-US"/>
              <a:t>Among Patients With Hard-to-Control HTN, Could Targeting </a:t>
            </a:r>
            <a:br>
              <a:rPr lang="en-US"/>
            </a:br>
            <a:r>
              <a:rPr lang="en-US"/>
              <a:t>Aldosterone Represent a Paradigm Shift?</a:t>
            </a:r>
          </a:p>
        </p:txBody>
      </p:sp>
      <p:sp>
        <p:nvSpPr>
          <p:cNvPr id="3" name="Slide Number Placeholder 2">
            <a:extLst>
              <a:ext uri="{FF2B5EF4-FFF2-40B4-BE49-F238E27FC236}">
                <a16:creationId xmlns:a16="http://schemas.microsoft.com/office/drawing/2014/main" id="{A1CD50C0-3ED0-013E-CAD5-A0754A4C6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09B5B3B7-E453-147A-E7A9-7E4783A3794F}"/>
              </a:ext>
            </a:extLst>
          </p:cNvPr>
          <p:cNvSpPr>
            <a:spLocks noGrp="1"/>
          </p:cNvSpPr>
          <p:nvPr>
            <p:ph type="body" sz="quarter" idx="13"/>
          </p:nvPr>
        </p:nvSpPr>
        <p:spPr>
          <a:xfrm>
            <a:off x="457199" y="5930938"/>
            <a:ext cx="10920205" cy="927062"/>
          </a:xfrm>
        </p:spPr>
        <p:txBody>
          <a:bodyPr/>
          <a:lstStyle/>
          <a:p>
            <a:r>
              <a:rPr lang="en-US" dirty="0"/>
              <a:t>BP = blood pressure; CV = cardiovascular; HTN = hypertension. </a:t>
            </a:r>
          </a:p>
          <a:p>
            <a:r>
              <a:rPr lang="en-US" dirty="0"/>
              <a:t>1. NCD Risk Factor Collaboration (NCD-</a:t>
            </a:r>
            <a:r>
              <a:rPr lang="en-US" dirty="0" err="1"/>
              <a:t>RisC</a:t>
            </a:r>
            <a:r>
              <a:rPr lang="en-US" dirty="0"/>
              <a:t>). </a:t>
            </a:r>
            <a:r>
              <a:rPr lang="en-US" i="1" dirty="0"/>
              <a:t>Lancet. </a:t>
            </a:r>
            <a:r>
              <a:rPr lang="en-US" dirty="0"/>
              <a:t>2021;398(10304):957-980</a:t>
            </a:r>
            <a:r>
              <a:rPr lang="en-US" b="0" i="0" dirty="0">
                <a:solidFill>
                  <a:srgbClr val="212121"/>
                </a:solidFill>
                <a:effectLst/>
              </a:rPr>
              <a:t>; 2. </a:t>
            </a:r>
            <a:r>
              <a:rPr lang="en-US" altLang="zh-CN" dirty="0">
                <a:ea typeface="微软雅黑"/>
                <a:cs typeface="+mn-ea"/>
                <a:sym typeface="+mn-lt"/>
              </a:rPr>
              <a:t>Zhou D, et al. </a:t>
            </a:r>
            <a:r>
              <a:rPr lang="en-US" altLang="zh-CN" i="1" dirty="0">
                <a:ea typeface="微软雅黑"/>
                <a:cs typeface="+mn-ea"/>
                <a:sym typeface="+mn-lt"/>
              </a:rPr>
              <a:t>Sci Rep.</a:t>
            </a:r>
            <a:r>
              <a:rPr lang="en-US" altLang="zh-CN" dirty="0">
                <a:ea typeface="微软雅黑"/>
                <a:cs typeface="+mn-ea"/>
                <a:sym typeface="+mn-lt"/>
              </a:rPr>
              <a:t> </a:t>
            </a:r>
            <a:r>
              <a:rPr lang="en-US" b="0" i="0" dirty="0">
                <a:solidFill>
                  <a:srgbClr val="303030"/>
                </a:solidFill>
                <a:effectLst/>
              </a:rPr>
              <a:t>2018;8(1):9418; </a:t>
            </a:r>
            <a:r>
              <a:rPr lang="en-US" dirty="0">
                <a:solidFill>
                  <a:srgbClr val="212121"/>
                </a:solidFill>
              </a:rPr>
              <a:t>3</a:t>
            </a:r>
            <a:r>
              <a:rPr lang="en-US" b="0" i="0" dirty="0">
                <a:solidFill>
                  <a:srgbClr val="212121"/>
                </a:solidFill>
                <a:effectLst/>
              </a:rPr>
              <a:t>. </a:t>
            </a:r>
            <a:r>
              <a:rPr lang="en-US" dirty="0"/>
              <a:t>Townsend R et al. Poster presented at: AMCP Annual Meeting; March 31-April 3, 2025; Houston, TX.</a:t>
            </a:r>
            <a:r>
              <a:rPr kumimoji="0" lang="en-US" b="0" i="0" u="none" strike="noStrike" kern="1200" cap="none" spc="0" normalizeH="0" noProof="0" dirty="0">
                <a:ln>
                  <a:noFill/>
                </a:ln>
                <a:solidFill>
                  <a:srgbClr val="000000"/>
                </a:solidFill>
                <a:effectLst/>
                <a:uLnTx/>
                <a:uFillTx/>
                <a:ea typeface="+mn-ea"/>
                <a:cs typeface="+mn-cs"/>
              </a:rPr>
              <a:t>; 4.</a:t>
            </a:r>
            <a:r>
              <a:rPr lang="en-US" dirty="0"/>
              <a:t> </a:t>
            </a:r>
            <a:r>
              <a:rPr lang="en-US" dirty="0" err="1"/>
              <a:t>Monticone</a:t>
            </a:r>
            <a:r>
              <a:rPr lang="en-US" dirty="0"/>
              <a:t> S et al. </a:t>
            </a:r>
            <a:r>
              <a:rPr lang="en-US" i="1" dirty="0"/>
              <a:t>Lancet Diabetes Endocrinol</a:t>
            </a:r>
            <a:r>
              <a:rPr lang="en-US" dirty="0"/>
              <a:t>. 2018;6(1):41-50;</a:t>
            </a:r>
            <a:r>
              <a:rPr kumimoji="0" lang="en-US" b="0" i="0" u="none" strike="noStrike" kern="1200" cap="none" spc="0" normalizeH="0" noProof="0" dirty="0">
                <a:ln>
                  <a:noFill/>
                </a:ln>
                <a:solidFill>
                  <a:srgbClr val="000000"/>
                </a:solidFill>
                <a:effectLst/>
                <a:uLnTx/>
                <a:uFillTx/>
                <a:ea typeface="+mn-ea"/>
                <a:cs typeface="+mn-cs"/>
              </a:rPr>
              <a:t> 5. </a:t>
            </a:r>
            <a:r>
              <a:rPr lang="en-US" dirty="0" err="1"/>
              <a:t>Monticone</a:t>
            </a:r>
            <a:r>
              <a:rPr lang="en-US" dirty="0"/>
              <a:t> S et al. </a:t>
            </a:r>
            <a:r>
              <a:rPr lang="en-US" i="1" dirty="0"/>
              <a:t>J </a:t>
            </a:r>
            <a:r>
              <a:rPr lang="en-US" i="1" dirty="0" err="1"/>
              <a:t>Hypertens</a:t>
            </a:r>
            <a:r>
              <a:rPr lang="en-US" dirty="0"/>
              <a:t>. 2020;38(1):3-12; 6. </a:t>
            </a:r>
            <a:r>
              <a:rPr lang="en-US" noProof="0" dirty="0"/>
              <a:t>Verma A et al. </a:t>
            </a:r>
            <a:r>
              <a:rPr lang="en-US" i="1" noProof="0" dirty="0" err="1"/>
              <a:t>Eur</a:t>
            </a:r>
            <a:r>
              <a:rPr lang="en-US" i="1" noProof="0" dirty="0"/>
              <a:t> Heart J</a:t>
            </a:r>
            <a:r>
              <a:rPr lang="en-US" noProof="0" dirty="0"/>
              <a:t>. 2022;43(38):3781-3791; 7.</a:t>
            </a:r>
            <a:r>
              <a:rPr kumimoji="0" lang="en-US" b="0" i="0" u="none" strike="noStrike" kern="1200" cap="none" spc="0" normalizeH="0" noProof="0" dirty="0">
                <a:ln>
                  <a:noFill/>
                </a:ln>
                <a:solidFill>
                  <a:srgbClr val="000000"/>
                </a:solidFill>
                <a:effectLst/>
                <a:uLnTx/>
                <a:uFillTx/>
                <a:ea typeface="+mn-ea"/>
                <a:cs typeface="+mn-cs"/>
              </a:rPr>
              <a:t> </a:t>
            </a:r>
            <a:r>
              <a:rPr lang="en-US" dirty="0" err="1"/>
              <a:t>Bakris</a:t>
            </a:r>
            <a:r>
              <a:rPr lang="en-US" dirty="0"/>
              <a:t> G et al. </a:t>
            </a:r>
            <a:r>
              <a:rPr lang="en-US" i="1" dirty="0"/>
              <a:t>J Clin Hypertension </a:t>
            </a:r>
            <a:r>
              <a:rPr lang="en-US" dirty="0"/>
              <a:t>2023;25:737–47; 8. Azizi M. </a:t>
            </a:r>
            <a:r>
              <a:rPr lang="en-US" i="1" dirty="0"/>
              <a:t>New Engl J Med </a:t>
            </a:r>
            <a:r>
              <a:rPr lang="en-US" dirty="0"/>
              <a:t>2023;388:5; 9. </a:t>
            </a:r>
            <a:r>
              <a:rPr lang="en-US" b="0" i="0" dirty="0">
                <a:solidFill>
                  <a:srgbClr val="212121"/>
                </a:solidFill>
                <a:effectLst/>
              </a:rPr>
              <a:t>Blazek O et al. </a:t>
            </a:r>
            <a:r>
              <a:rPr lang="en-US" b="0" i="1" dirty="0">
                <a:solidFill>
                  <a:srgbClr val="212121"/>
                </a:solidFill>
                <a:effectLst/>
              </a:rPr>
              <a:t>Am J </a:t>
            </a:r>
            <a:r>
              <a:rPr lang="en-US" b="0" i="1" dirty="0" err="1">
                <a:solidFill>
                  <a:srgbClr val="212121"/>
                </a:solidFill>
                <a:effectLst/>
              </a:rPr>
              <a:t>Hypertens</a:t>
            </a:r>
            <a:r>
              <a:rPr lang="en-US" b="0" i="0" dirty="0">
                <a:solidFill>
                  <a:srgbClr val="212121"/>
                </a:solidFill>
                <a:effectLst/>
              </a:rPr>
              <a:t>. 2023;36(2):73-81.</a:t>
            </a:r>
            <a:endParaRPr lang="en-US" dirty="0"/>
          </a:p>
        </p:txBody>
      </p:sp>
      <p:grpSp>
        <p:nvGrpSpPr>
          <p:cNvPr id="5" name="Group 4">
            <a:extLst>
              <a:ext uri="{FF2B5EF4-FFF2-40B4-BE49-F238E27FC236}">
                <a16:creationId xmlns:a16="http://schemas.microsoft.com/office/drawing/2014/main" id="{DDCD9867-D873-EA43-BC16-46C392CF7B7D}"/>
              </a:ext>
            </a:extLst>
          </p:cNvPr>
          <p:cNvGrpSpPr/>
          <p:nvPr/>
        </p:nvGrpSpPr>
        <p:grpSpPr>
          <a:xfrm>
            <a:off x="457200" y="1612863"/>
            <a:ext cx="11277600" cy="3860875"/>
            <a:chOff x="457200" y="1530095"/>
            <a:chExt cx="11277600" cy="3860875"/>
          </a:xfrm>
        </p:grpSpPr>
        <p:grpSp>
          <p:nvGrpSpPr>
            <p:cNvPr id="6" name="Group 5">
              <a:extLst>
                <a:ext uri="{FF2B5EF4-FFF2-40B4-BE49-F238E27FC236}">
                  <a16:creationId xmlns:a16="http://schemas.microsoft.com/office/drawing/2014/main" id="{B3EA1D5D-8DC1-9EBA-FD5B-38D843774C5A}"/>
                </a:ext>
              </a:extLst>
            </p:cNvPr>
            <p:cNvGrpSpPr/>
            <p:nvPr/>
          </p:nvGrpSpPr>
          <p:grpSpPr>
            <a:xfrm>
              <a:off x="457200" y="1530095"/>
              <a:ext cx="3474720" cy="3860875"/>
              <a:chOff x="457200" y="1530095"/>
              <a:chExt cx="3474720" cy="3860875"/>
            </a:xfrm>
          </p:grpSpPr>
          <p:sp>
            <p:nvSpPr>
              <p:cNvPr id="67" name="Rectangle: Rounded Corners 66">
                <a:extLst>
                  <a:ext uri="{FF2B5EF4-FFF2-40B4-BE49-F238E27FC236}">
                    <a16:creationId xmlns:a16="http://schemas.microsoft.com/office/drawing/2014/main" id="{5C887A4C-D1A2-7B69-BF26-68A51BA118F3}"/>
                  </a:ext>
                </a:extLst>
              </p:cNvPr>
              <p:cNvSpPr/>
              <p:nvPr/>
            </p:nvSpPr>
            <p:spPr>
              <a:xfrm>
                <a:off x="457200" y="1987295"/>
                <a:ext cx="3474720" cy="3403675"/>
              </a:xfrm>
              <a:prstGeom prst="roundRect">
                <a:avLst>
                  <a:gd name="adj" fmla="val 2825"/>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Oval 67">
                <a:extLst>
                  <a:ext uri="{FF2B5EF4-FFF2-40B4-BE49-F238E27FC236}">
                    <a16:creationId xmlns:a16="http://schemas.microsoft.com/office/drawing/2014/main" id="{FABCEC39-06F5-1973-B482-412D5B090A92}"/>
                  </a:ext>
                </a:extLst>
              </p:cNvPr>
              <p:cNvSpPr/>
              <p:nvPr/>
            </p:nvSpPr>
            <p:spPr>
              <a:xfrm>
                <a:off x="814595" y="1530095"/>
                <a:ext cx="914400"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9" name="Group 68">
                <a:extLst>
                  <a:ext uri="{FF2B5EF4-FFF2-40B4-BE49-F238E27FC236}">
                    <a16:creationId xmlns:a16="http://schemas.microsoft.com/office/drawing/2014/main" id="{60162259-E6EA-4000-ABBF-8BE917EAD197}"/>
                  </a:ext>
                </a:extLst>
              </p:cNvPr>
              <p:cNvGrpSpPr/>
              <p:nvPr/>
            </p:nvGrpSpPr>
            <p:grpSpPr>
              <a:xfrm>
                <a:off x="971423" y="1759416"/>
                <a:ext cx="600744" cy="455759"/>
                <a:chOff x="11690350" y="1222375"/>
                <a:chExt cx="5821363" cy="4416425"/>
              </a:xfrm>
              <a:solidFill>
                <a:schemeClr val="bg1"/>
              </a:solidFill>
            </p:grpSpPr>
            <p:sp>
              <p:nvSpPr>
                <p:cNvPr id="71" name="Freeform 5">
                  <a:extLst>
                    <a:ext uri="{FF2B5EF4-FFF2-40B4-BE49-F238E27FC236}">
                      <a16:creationId xmlns:a16="http://schemas.microsoft.com/office/drawing/2014/main" id="{B55748D6-E328-60C2-DC23-4231BE958326}"/>
                    </a:ext>
                  </a:extLst>
                </p:cNvPr>
                <p:cNvSpPr>
                  <a:spLocks/>
                </p:cNvSpPr>
                <p:nvPr/>
              </p:nvSpPr>
              <p:spPr bwMode="auto">
                <a:xfrm>
                  <a:off x="11690350" y="2349500"/>
                  <a:ext cx="5821363" cy="3289300"/>
                </a:xfrm>
                <a:custGeom>
                  <a:avLst/>
                  <a:gdLst>
                    <a:gd name="T0" fmla="*/ 1544 w 1544"/>
                    <a:gd name="T1" fmla="*/ 238 h 872"/>
                    <a:gd name="T2" fmla="*/ 1540 w 1544"/>
                    <a:gd name="T3" fmla="*/ 244 h 872"/>
                    <a:gd name="T4" fmla="*/ 1490 w 1544"/>
                    <a:gd name="T5" fmla="*/ 270 h 872"/>
                    <a:gd name="T6" fmla="*/ 1454 w 1544"/>
                    <a:gd name="T7" fmla="*/ 224 h 872"/>
                    <a:gd name="T8" fmla="*/ 1454 w 1544"/>
                    <a:gd name="T9" fmla="*/ 156 h 872"/>
                    <a:gd name="T10" fmla="*/ 1439 w 1544"/>
                    <a:gd name="T11" fmla="*/ 170 h 872"/>
                    <a:gd name="T12" fmla="*/ 972 w 1544"/>
                    <a:gd name="T13" fmla="*/ 638 h 872"/>
                    <a:gd name="T14" fmla="*/ 889 w 1544"/>
                    <a:gd name="T15" fmla="*/ 638 h 872"/>
                    <a:gd name="T16" fmla="*/ 781 w 1544"/>
                    <a:gd name="T17" fmla="*/ 530 h 872"/>
                    <a:gd name="T18" fmla="*/ 769 w 1544"/>
                    <a:gd name="T19" fmla="*/ 541 h 872"/>
                    <a:gd name="T20" fmla="*/ 466 w 1544"/>
                    <a:gd name="T21" fmla="*/ 846 h 872"/>
                    <a:gd name="T22" fmla="*/ 403 w 1544"/>
                    <a:gd name="T23" fmla="*/ 871 h 872"/>
                    <a:gd name="T24" fmla="*/ 59 w 1544"/>
                    <a:gd name="T25" fmla="*/ 871 h 872"/>
                    <a:gd name="T26" fmla="*/ 16 w 1544"/>
                    <a:gd name="T27" fmla="*/ 806 h 872"/>
                    <a:gd name="T28" fmla="*/ 61 w 1544"/>
                    <a:gd name="T29" fmla="*/ 781 h 872"/>
                    <a:gd name="T30" fmla="*/ 383 w 1544"/>
                    <a:gd name="T31" fmla="*/ 781 h 872"/>
                    <a:gd name="T32" fmla="*/ 417 w 1544"/>
                    <a:gd name="T33" fmla="*/ 767 h 872"/>
                    <a:gd name="T34" fmla="*/ 742 w 1544"/>
                    <a:gd name="T35" fmla="*/ 441 h 872"/>
                    <a:gd name="T36" fmla="*/ 820 w 1544"/>
                    <a:gd name="T37" fmla="*/ 442 h 872"/>
                    <a:gd name="T38" fmla="*/ 927 w 1544"/>
                    <a:gd name="T39" fmla="*/ 550 h 872"/>
                    <a:gd name="T40" fmla="*/ 1385 w 1544"/>
                    <a:gd name="T41" fmla="*/ 91 h 872"/>
                    <a:gd name="T42" fmla="*/ 1323 w 1544"/>
                    <a:gd name="T43" fmla="*/ 91 h 872"/>
                    <a:gd name="T44" fmla="*/ 1282 w 1544"/>
                    <a:gd name="T45" fmla="*/ 70 h 872"/>
                    <a:gd name="T46" fmla="*/ 1318 w 1544"/>
                    <a:gd name="T47" fmla="*/ 1 h 872"/>
                    <a:gd name="T48" fmla="*/ 1500 w 1544"/>
                    <a:gd name="T49" fmla="*/ 1 h 872"/>
                    <a:gd name="T50" fmla="*/ 1544 w 1544"/>
                    <a:gd name="T51" fmla="*/ 34 h 872"/>
                    <a:gd name="T52" fmla="*/ 1544 w 1544"/>
                    <a:gd name="T53" fmla="*/ 23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4" h="872">
                      <a:moveTo>
                        <a:pt x="1544" y="238"/>
                      </a:moveTo>
                      <a:cubicBezTo>
                        <a:pt x="1543" y="240"/>
                        <a:pt x="1541" y="242"/>
                        <a:pt x="1540" y="244"/>
                      </a:cubicBezTo>
                      <a:cubicBezTo>
                        <a:pt x="1530" y="264"/>
                        <a:pt x="1510" y="275"/>
                        <a:pt x="1490" y="270"/>
                      </a:cubicBezTo>
                      <a:cubicBezTo>
                        <a:pt x="1468" y="265"/>
                        <a:pt x="1455" y="247"/>
                        <a:pt x="1454" y="224"/>
                      </a:cubicBezTo>
                      <a:cubicBezTo>
                        <a:pt x="1454" y="202"/>
                        <a:pt x="1454" y="181"/>
                        <a:pt x="1454" y="156"/>
                      </a:cubicBezTo>
                      <a:cubicBezTo>
                        <a:pt x="1448" y="162"/>
                        <a:pt x="1443" y="166"/>
                        <a:pt x="1439" y="170"/>
                      </a:cubicBezTo>
                      <a:cubicBezTo>
                        <a:pt x="1283" y="326"/>
                        <a:pt x="1128" y="482"/>
                        <a:pt x="972" y="638"/>
                      </a:cubicBezTo>
                      <a:cubicBezTo>
                        <a:pt x="941" y="669"/>
                        <a:pt x="919" y="669"/>
                        <a:pt x="889" y="638"/>
                      </a:cubicBezTo>
                      <a:cubicBezTo>
                        <a:pt x="853" y="603"/>
                        <a:pt x="818" y="567"/>
                        <a:pt x="781" y="530"/>
                      </a:cubicBezTo>
                      <a:cubicBezTo>
                        <a:pt x="777" y="534"/>
                        <a:pt x="773" y="538"/>
                        <a:pt x="769" y="541"/>
                      </a:cubicBezTo>
                      <a:cubicBezTo>
                        <a:pt x="668" y="643"/>
                        <a:pt x="566" y="744"/>
                        <a:pt x="466" y="846"/>
                      </a:cubicBezTo>
                      <a:cubicBezTo>
                        <a:pt x="448" y="864"/>
                        <a:pt x="429" y="872"/>
                        <a:pt x="403" y="871"/>
                      </a:cubicBezTo>
                      <a:cubicBezTo>
                        <a:pt x="289" y="870"/>
                        <a:pt x="174" y="871"/>
                        <a:pt x="59" y="871"/>
                      </a:cubicBezTo>
                      <a:cubicBezTo>
                        <a:pt x="23" y="871"/>
                        <a:pt x="0" y="837"/>
                        <a:pt x="16" y="806"/>
                      </a:cubicBezTo>
                      <a:cubicBezTo>
                        <a:pt x="25" y="788"/>
                        <a:pt x="41" y="781"/>
                        <a:pt x="61" y="781"/>
                      </a:cubicBezTo>
                      <a:cubicBezTo>
                        <a:pt x="169" y="781"/>
                        <a:pt x="276" y="781"/>
                        <a:pt x="383" y="781"/>
                      </a:cubicBezTo>
                      <a:cubicBezTo>
                        <a:pt x="398" y="781"/>
                        <a:pt x="407" y="777"/>
                        <a:pt x="417" y="767"/>
                      </a:cubicBezTo>
                      <a:cubicBezTo>
                        <a:pt x="525" y="658"/>
                        <a:pt x="633" y="550"/>
                        <a:pt x="742" y="441"/>
                      </a:cubicBezTo>
                      <a:cubicBezTo>
                        <a:pt x="769" y="414"/>
                        <a:pt x="792" y="414"/>
                        <a:pt x="820" y="442"/>
                      </a:cubicBezTo>
                      <a:cubicBezTo>
                        <a:pt x="856" y="478"/>
                        <a:pt x="892" y="514"/>
                        <a:pt x="927" y="550"/>
                      </a:cubicBezTo>
                      <a:cubicBezTo>
                        <a:pt x="1080" y="396"/>
                        <a:pt x="1232" y="244"/>
                        <a:pt x="1385" y="91"/>
                      </a:cubicBezTo>
                      <a:cubicBezTo>
                        <a:pt x="1366" y="91"/>
                        <a:pt x="1344" y="91"/>
                        <a:pt x="1323" y="91"/>
                      </a:cubicBezTo>
                      <a:cubicBezTo>
                        <a:pt x="1305" y="91"/>
                        <a:pt x="1291" y="85"/>
                        <a:pt x="1282" y="70"/>
                      </a:cubicBezTo>
                      <a:cubicBezTo>
                        <a:pt x="1263" y="41"/>
                        <a:pt x="1283" y="2"/>
                        <a:pt x="1318" y="1"/>
                      </a:cubicBezTo>
                      <a:cubicBezTo>
                        <a:pt x="1378" y="0"/>
                        <a:pt x="1439" y="1"/>
                        <a:pt x="1500" y="1"/>
                      </a:cubicBezTo>
                      <a:cubicBezTo>
                        <a:pt x="1522" y="1"/>
                        <a:pt x="1535" y="16"/>
                        <a:pt x="1544" y="34"/>
                      </a:cubicBezTo>
                      <a:cubicBezTo>
                        <a:pt x="1544" y="102"/>
                        <a:pt x="1544" y="170"/>
                        <a:pt x="154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Freeform 6">
                  <a:extLst>
                    <a:ext uri="{FF2B5EF4-FFF2-40B4-BE49-F238E27FC236}">
                      <a16:creationId xmlns:a16="http://schemas.microsoft.com/office/drawing/2014/main" id="{9ED40187-9AAD-2DC0-FC16-D2AA716BECD5}"/>
                    </a:ext>
                  </a:extLst>
                </p:cNvPr>
                <p:cNvSpPr>
                  <a:spLocks/>
                </p:cNvSpPr>
                <p:nvPr/>
              </p:nvSpPr>
              <p:spPr bwMode="auto">
                <a:xfrm>
                  <a:off x="11726862" y="3206750"/>
                  <a:ext cx="2055813" cy="1749425"/>
                </a:xfrm>
                <a:custGeom>
                  <a:avLst/>
                  <a:gdLst>
                    <a:gd name="T0" fmla="*/ 1 w 545"/>
                    <a:gd name="T1" fmla="*/ 464 h 464"/>
                    <a:gd name="T2" fmla="*/ 1 w 545"/>
                    <a:gd name="T3" fmla="*/ 431 h 464"/>
                    <a:gd name="T4" fmla="*/ 1 w 545"/>
                    <a:gd name="T5" fmla="*/ 223 h 464"/>
                    <a:gd name="T6" fmla="*/ 111 w 545"/>
                    <a:gd name="T7" fmla="*/ 6 h 464"/>
                    <a:gd name="T8" fmla="*/ 133 w 545"/>
                    <a:gd name="T9" fmla="*/ 6 h 464"/>
                    <a:gd name="T10" fmla="*/ 408 w 545"/>
                    <a:gd name="T11" fmla="*/ 6 h 464"/>
                    <a:gd name="T12" fmla="*/ 431 w 545"/>
                    <a:gd name="T13" fmla="*/ 7 h 464"/>
                    <a:gd name="T14" fmla="*/ 540 w 545"/>
                    <a:gd name="T15" fmla="*/ 218 h 464"/>
                    <a:gd name="T16" fmla="*/ 538 w 545"/>
                    <a:gd name="T17" fmla="*/ 277 h 464"/>
                    <a:gd name="T18" fmla="*/ 498 w 545"/>
                    <a:gd name="T19" fmla="*/ 321 h 464"/>
                    <a:gd name="T20" fmla="*/ 364 w 545"/>
                    <a:gd name="T21" fmla="*/ 455 h 464"/>
                    <a:gd name="T22" fmla="*/ 348 w 545"/>
                    <a:gd name="T23" fmla="*/ 464 h 464"/>
                    <a:gd name="T24" fmla="*/ 1 w 545"/>
                    <a:gd name="T25"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64">
                      <a:moveTo>
                        <a:pt x="1" y="464"/>
                      </a:moveTo>
                      <a:cubicBezTo>
                        <a:pt x="1" y="452"/>
                        <a:pt x="1" y="442"/>
                        <a:pt x="1" y="431"/>
                      </a:cubicBezTo>
                      <a:cubicBezTo>
                        <a:pt x="1" y="362"/>
                        <a:pt x="0" y="292"/>
                        <a:pt x="1" y="223"/>
                      </a:cubicBezTo>
                      <a:cubicBezTo>
                        <a:pt x="3" y="133"/>
                        <a:pt x="40" y="61"/>
                        <a:pt x="111" y="6"/>
                      </a:cubicBezTo>
                      <a:cubicBezTo>
                        <a:pt x="119" y="0"/>
                        <a:pt x="124" y="1"/>
                        <a:pt x="133" y="6"/>
                      </a:cubicBezTo>
                      <a:cubicBezTo>
                        <a:pt x="224" y="57"/>
                        <a:pt x="316" y="57"/>
                        <a:pt x="408" y="6"/>
                      </a:cubicBezTo>
                      <a:cubicBezTo>
                        <a:pt x="417" y="1"/>
                        <a:pt x="422" y="0"/>
                        <a:pt x="431" y="7"/>
                      </a:cubicBezTo>
                      <a:cubicBezTo>
                        <a:pt x="500" y="60"/>
                        <a:pt x="536" y="131"/>
                        <a:pt x="540" y="218"/>
                      </a:cubicBezTo>
                      <a:cubicBezTo>
                        <a:pt x="540" y="238"/>
                        <a:pt x="545" y="260"/>
                        <a:pt x="538" y="277"/>
                      </a:cubicBezTo>
                      <a:cubicBezTo>
                        <a:pt x="531" y="294"/>
                        <a:pt x="512" y="307"/>
                        <a:pt x="498" y="321"/>
                      </a:cubicBezTo>
                      <a:cubicBezTo>
                        <a:pt x="454" y="366"/>
                        <a:pt x="409" y="411"/>
                        <a:pt x="364" y="455"/>
                      </a:cubicBezTo>
                      <a:cubicBezTo>
                        <a:pt x="360" y="459"/>
                        <a:pt x="353" y="464"/>
                        <a:pt x="348" y="464"/>
                      </a:cubicBezTo>
                      <a:cubicBezTo>
                        <a:pt x="233" y="464"/>
                        <a:pt x="118" y="464"/>
                        <a:pt x="1"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7">
                  <a:extLst>
                    <a:ext uri="{FF2B5EF4-FFF2-40B4-BE49-F238E27FC236}">
                      <a16:creationId xmlns:a16="http://schemas.microsoft.com/office/drawing/2014/main" id="{4E7701FA-EEAB-E12E-BC7B-C9B64215F2FE}"/>
                    </a:ext>
                  </a:extLst>
                </p:cNvPr>
                <p:cNvSpPr>
                  <a:spLocks/>
                </p:cNvSpPr>
                <p:nvPr/>
              </p:nvSpPr>
              <p:spPr bwMode="auto">
                <a:xfrm>
                  <a:off x="14438313" y="1222375"/>
                  <a:ext cx="1357313" cy="1357313"/>
                </a:xfrm>
                <a:custGeom>
                  <a:avLst/>
                  <a:gdLst>
                    <a:gd name="T0" fmla="*/ 180 w 360"/>
                    <a:gd name="T1" fmla="*/ 0 h 360"/>
                    <a:gd name="T2" fmla="*/ 360 w 360"/>
                    <a:gd name="T3" fmla="*/ 180 h 360"/>
                    <a:gd name="T4" fmla="*/ 180 w 360"/>
                    <a:gd name="T5" fmla="*/ 360 h 360"/>
                    <a:gd name="T6" fmla="*/ 1 w 360"/>
                    <a:gd name="T7" fmla="*/ 181 h 360"/>
                    <a:gd name="T8" fmla="*/ 180 w 360"/>
                    <a:gd name="T9" fmla="*/ 0 h 360"/>
                  </a:gdLst>
                  <a:ahLst/>
                  <a:cxnLst>
                    <a:cxn ang="0">
                      <a:pos x="T0" y="T1"/>
                    </a:cxn>
                    <a:cxn ang="0">
                      <a:pos x="T2" y="T3"/>
                    </a:cxn>
                    <a:cxn ang="0">
                      <a:pos x="T4" y="T5"/>
                    </a:cxn>
                    <a:cxn ang="0">
                      <a:pos x="T6" y="T7"/>
                    </a:cxn>
                    <a:cxn ang="0">
                      <a:pos x="T8" y="T9"/>
                    </a:cxn>
                  </a:cxnLst>
                  <a:rect l="0" t="0" r="r" b="b"/>
                  <a:pathLst>
                    <a:path w="360" h="360">
                      <a:moveTo>
                        <a:pt x="180" y="0"/>
                      </a:moveTo>
                      <a:cubicBezTo>
                        <a:pt x="279" y="0"/>
                        <a:pt x="360" y="81"/>
                        <a:pt x="360" y="180"/>
                      </a:cubicBezTo>
                      <a:cubicBezTo>
                        <a:pt x="360" y="279"/>
                        <a:pt x="279" y="360"/>
                        <a:pt x="180" y="360"/>
                      </a:cubicBezTo>
                      <a:cubicBezTo>
                        <a:pt x="82" y="360"/>
                        <a:pt x="1" y="279"/>
                        <a:pt x="1" y="181"/>
                      </a:cubicBezTo>
                      <a:cubicBezTo>
                        <a:pt x="0" y="81"/>
                        <a:pt x="81" y="0"/>
                        <a:pt x="1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8">
                  <a:extLst>
                    <a:ext uri="{FF2B5EF4-FFF2-40B4-BE49-F238E27FC236}">
                      <a16:creationId xmlns:a16="http://schemas.microsoft.com/office/drawing/2014/main" id="{CE04B1CD-9A2E-B8DA-F944-3C9752744642}"/>
                    </a:ext>
                  </a:extLst>
                </p:cNvPr>
                <p:cNvSpPr>
                  <a:spLocks/>
                </p:cNvSpPr>
                <p:nvPr/>
              </p:nvSpPr>
              <p:spPr bwMode="auto">
                <a:xfrm>
                  <a:off x="12069763" y="1674813"/>
                  <a:ext cx="1354138" cy="1358900"/>
                </a:xfrm>
                <a:custGeom>
                  <a:avLst/>
                  <a:gdLst>
                    <a:gd name="T0" fmla="*/ 179 w 359"/>
                    <a:gd name="T1" fmla="*/ 360 h 360"/>
                    <a:gd name="T2" fmla="*/ 0 w 359"/>
                    <a:gd name="T3" fmla="*/ 180 h 360"/>
                    <a:gd name="T4" fmla="*/ 180 w 359"/>
                    <a:gd name="T5" fmla="*/ 0 h 360"/>
                    <a:gd name="T6" fmla="*/ 359 w 359"/>
                    <a:gd name="T7" fmla="*/ 180 h 360"/>
                    <a:gd name="T8" fmla="*/ 179 w 359"/>
                    <a:gd name="T9" fmla="*/ 360 h 360"/>
                  </a:gdLst>
                  <a:ahLst/>
                  <a:cxnLst>
                    <a:cxn ang="0">
                      <a:pos x="T0" y="T1"/>
                    </a:cxn>
                    <a:cxn ang="0">
                      <a:pos x="T2" y="T3"/>
                    </a:cxn>
                    <a:cxn ang="0">
                      <a:pos x="T4" y="T5"/>
                    </a:cxn>
                    <a:cxn ang="0">
                      <a:pos x="T6" y="T7"/>
                    </a:cxn>
                    <a:cxn ang="0">
                      <a:pos x="T8" y="T9"/>
                    </a:cxn>
                  </a:cxnLst>
                  <a:rect l="0" t="0" r="r" b="b"/>
                  <a:pathLst>
                    <a:path w="359" h="360">
                      <a:moveTo>
                        <a:pt x="179" y="360"/>
                      </a:moveTo>
                      <a:cubicBezTo>
                        <a:pt x="81" y="360"/>
                        <a:pt x="0" y="279"/>
                        <a:pt x="0" y="180"/>
                      </a:cubicBezTo>
                      <a:cubicBezTo>
                        <a:pt x="0" y="81"/>
                        <a:pt x="81" y="0"/>
                        <a:pt x="180" y="0"/>
                      </a:cubicBezTo>
                      <a:cubicBezTo>
                        <a:pt x="278" y="0"/>
                        <a:pt x="359" y="81"/>
                        <a:pt x="359" y="180"/>
                      </a:cubicBezTo>
                      <a:cubicBezTo>
                        <a:pt x="359" y="279"/>
                        <a:pt x="278" y="360"/>
                        <a:pt x="179"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Freeform 9">
                  <a:extLst>
                    <a:ext uri="{FF2B5EF4-FFF2-40B4-BE49-F238E27FC236}">
                      <a16:creationId xmlns:a16="http://schemas.microsoft.com/office/drawing/2014/main" id="{841BFB6F-BA28-4DF5-1D65-7AE80295E18B}"/>
                    </a:ext>
                  </a:extLst>
                </p:cNvPr>
                <p:cNvSpPr>
                  <a:spLocks/>
                </p:cNvSpPr>
                <p:nvPr/>
              </p:nvSpPr>
              <p:spPr bwMode="auto">
                <a:xfrm>
                  <a:off x="14079538" y="2754313"/>
                  <a:ext cx="1935163" cy="1195388"/>
                </a:xfrm>
                <a:custGeom>
                  <a:avLst/>
                  <a:gdLst>
                    <a:gd name="T0" fmla="*/ 294 w 513"/>
                    <a:gd name="T1" fmla="*/ 317 h 317"/>
                    <a:gd name="T2" fmla="*/ 245 w 513"/>
                    <a:gd name="T3" fmla="*/ 267 h 317"/>
                    <a:gd name="T4" fmla="*/ 47 w 513"/>
                    <a:gd name="T5" fmla="*/ 268 h 317"/>
                    <a:gd name="T6" fmla="*/ 7 w 513"/>
                    <a:gd name="T7" fmla="*/ 309 h 317"/>
                    <a:gd name="T8" fmla="*/ 73 w 513"/>
                    <a:gd name="T9" fmla="*/ 46 h 317"/>
                    <a:gd name="T10" fmla="*/ 117 w 513"/>
                    <a:gd name="T11" fmla="*/ 5 h 317"/>
                    <a:gd name="T12" fmla="*/ 136 w 513"/>
                    <a:gd name="T13" fmla="*/ 4 h 317"/>
                    <a:gd name="T14" fmla="*/ 415 w 513"/>
                    <a:gd name="T15" fmla="*/ 5 h 317"/>
                    <a:gd name="T16" fmla="*/ 431 w 513"/>
                    <a:gd name="T17" fmla="*/ 4 h 317"/>
                    <a:gd name="T18" fmla="*/ 513 w 513"/>
                    <a:gd name="T19" fmla="*/ 97 h 317"/>
                    <a:gd name="T20" fmla="*/ 294 w 513"/>
                    <a:gd name="T21"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17">
                      <a:moveTo>
                        <a:pt x="294" y="317"/>
                      </a:moveTo>
                      <a:cubicBezTo>
                        <a:pt x="278" y="301"/>
                        <a:pt x="262" y="284"/>
                        <a:pt x="245" y="267"/>
                      </a:cubicBezTo>
                      <a:cubicBezTo>
                        <a:pt x="187" y="209"/>
                        <a:pt x="106" y="209"/>
                        <a:pt x="47" y="268"/>
                      </a:cubicBezTo>
                      <a:cubicBezTo>
                        <a:pt x="34" y="281"/>
                        <a:pt x="22" y="294"/>
                        <a:pt x="7" y="309"/>
                      </a:cubicBezTo>
                      <a:cubicBezTo>
                        <a:pt x="0" y="211"/>
                        <a:pt x="5" y="120"/>
                        <a:pt x="73" y="46"/>
                      </a:cubicBezTo>
                      <a:cubicBezTo>
                        <a:pt x="87" y="31"/>
                        <a:pt x="103" y="19"/>
                        <a:pt x="117" y="5"/>
                      </a:cubicBezTo>
                      <a:cubicBezTo>
                        <a:pt x="123" y="0"/>
                        <a:pt x="128" y="0"/>
                        <a:pt x="136" y="4"/>
                      </a:cubicBezTo>
                      <a:cubicBezTo>
                        <a:pt x="229" y="58"/>
                        <a:pt x="322" y="58"/>
                        <a:pt x="415" y="5"/>
                      </a:cubicBezTo>
                      <a:cubicBezTo>
                        <a:pt x="419" y="2"/>
                        <a:pt x="427" y="2"/>
                        <a:pt x="431" y="4"/>
                      </a:cubicBezTo>
                      <a:cubicBezTo>
                        <a:pt x="466" y="29"/>
                        <a:pt x="494" y="60"/>
                        <a:pt x="513" y="97"/>
                      </a:cubicBezTo>
                      <a:cubicBezTo>
                        <a:pt x="440" y="170"/>
                        <a:pt x="368" y="243"/>
                        <a:pt x="294"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70" name="TextBox 69">
                <a:extLst>
                  <a:ext uri="{FF2B5EF4-FFF2-40B4-BE49-F238E27FC236}">
                    <a16:creationId xmlns:a16="http://schemas.microsoft.com/office/drawing/2014/main" id="{487E88D1-A200-B1CA-5F16-C6812729F4AD}"/>
                  </a:ext>
                </a:extLst>
              </p:cNvPr>
              <p:cNvSpPr txBox="1">
                <a:spLocks/>
              </p:cNvSpPr>
              <p:nvPr/>
            </p:nvSpPr>
            <p:spPr>
              <a:xfrm>
                <a:off x="814595" y="2490396"/>
                <a:ext cx="2834365" cy="2512676"/>
              </a:xfrm>
              <a:prstGeom prst="rect">
                <a:avLst/>
              </a:prstGeom>
              <a:noFill/>
            </p:spPr>
            <p:txBody>
              <a:bodyPr wrap="square" lIns="182880" rIns="182880" rtlCol="0" anchor="ctr">
                <a:spAutoFit/>
              </a:bodyPr>
              <a:lstStyle/>
              <a:p>
                <a:pPr marL="0" marR="0" lvl="0" indent="0" defTabSz="1219170" rtl="0" eaLnBrk="1" fontAlgn="auto" latinLnBrk="0" hangingPunct="1">
                  <a:lnSpc>
                    <a:spcPts val="2400"/>
                  </a:lnSpc>
                  <a:spcBef>
                    <a:spcPts val="0"/>
                  </a:spcBef>
                  <a:spcAft>
                    <a:spcPts val="0"/>
                  </a:spcAft>
                  <a:buClrTx/>
                  <a:buSzTx/>
                  <a:buFontTx/>
                  <a:buNone/>
                  <a:tabLst/>
                  <a:defRPr/>
                </a:pPr>
                <a:r>
                  <a:rPr kumimoji="0" lang="en-GB" sz="1800" b="1" i="0" u="none" strike="noStrike" kern="1200" cap="none" spc="0" normalizeH="0" baseline="0" noProof="0">
                    <a:ln>
                      <a:noFill/>
                    </a:ln>
                    <a:solidFill>
                      <a:srgbClr val="7F134C"/>
                    </a:solidFill>
                    <a:effectLst/>
                    <a:uLnTx/>
                    <a:uFillTx/>
                    <a:latin typeface="Arial" panose="020B0604020202020204"/>
                    <a:ea typeface="+mn-ea"/>
                    <a:cs typeface="+mn-cs"/>
                  </a:rPr>
                  <a:t>Close to 80% of people with HTN are not at goal </a:t>
                </a:r>
                <a:r>
                  <a:rPr kumimoji="0" lang="en-GB" sz="1800" i="0" u="none" strike="noStrike" kern="1200" cap="none" spc="0" normalizeH="0" baseline="0" noProof="0">
                    <a:ln>
                      <a:noFill/>
                    </a:ln>
                    <a:effectLst/>
                    <a:uLnTx/>
                    <a:uFillTx/>
                    <a:ea typeface="+mn-ea"/>
                    <a:cs typeface="+mn-cs"/>
                  </a:rPr>
                  <a:t>and if not adequately controlled could be at increased risk of</a:t>
                </a:r>
                <a:r>
                  <a:rPr lang="en-GB" sz="1800" b="1">
                    <a:solidFill>
                      <a:schemeClr val="tx2"/>
                    </a:solidFill>
                  </a:rPr>
                  <a:t> </a:t>
                </a:r>
                <a:r>
                  <a:rPr kumimoji="0" lang="en-GB" sz="1800" b="1" i="0" u="none" strike="noStrike" kern="1200" cap="none" spc="0" normalizeH="0" baseline="0" noProof="0">
                    <a:ln>
                      <a:noFill/>
                    </a:ln>
                    <a:solidFill>
                      <a:schemeClr val="accent1"/>
                    </a:solidFill>
                    <a:effectLst/>
                    <a:uLnTx/>
                    <a:uFillTx/>
                    <a:ea typeface="+mn-ea"/>
                    <a:cs typeface="+mn-cs"/>
                  </a:rPr>
                  <a:t>CV events and mortality</a:t>
                </a:r>
                <a:r>
                  <a:rPr kumimoji="0" lang="en-GB" sz="1800" b="1" i="0" u="none" strike="noStrike" kern="1200" cap="none" spc="0" normalizeH="0" baseline="30000" noProof="0">
                    <a:ln>
                      <a:noFill/>
                    </a:ln>
                    <a:solidFill>
                      <a:schemeClr val="accent1"/>
                    </a:solidFill>
                    <a:effectLst/>
                    <a:uLnTx/>
                    <a:uFillTx/>
                    <a:ea typeface="+mn-ea"/>
                    <a:cs typeface="+mn-cs"/>
                  </a:rPr>
                  <a:t>1,2</a:t>
                </a:r>
                <a:endParaRPr lang="en-GB" sz="1800" b="1" baseline="30000">
                  <a:solidFill>
                    <a:schemeClr val="accent1"/>
                  </a:solidFill>
                </a:endParaRPr>
              </a:p>
              <a:p>
                <a:pPr marL="0" marR="0" lvl="0" indent="0" algn="l" defTabSz="1219170" rtl="0" eaLnBrk="1" fontAlgn="auto" latinLnBrk="0" hangingPunct="1">
                  <a:lnSpc>
                    <a:spcPts val="2400"/>
                  </a:lnSpc>
                  <a:spcBef>
                    <a:spcPts val="0"/>
                  </a:spcBef>
                  <a:spcAft>
                    <a:spcPts val="0"/>
                  </a:spcAft>
                  <a:buClrTx/>
                  <a:buSzTx/>
                  <a:buFontTx/>
                  <a:buNone/>
                  <a:tabLst/>
                  <a:defRPr/>
                </a:pPr>
                <a:endParaRPr kumimoji="0" lang="en-GB" sz="18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48E60AF1-3AAD-042C-BECE-9EF8B972736F}"/>
                </a:ext>
              </a:extLst>
            </p:cNvPr>
            <p:cNvGrpSpPr/>
            <p:nvPr/>
          </p:nvGrpSpPr>
          <p:grpSpPr>
            <a:xfrm>
              <a:off x="4358640" y="1530095"/>
              <a:ext cx="3474720" cy="3860875"/>
              <a:chOff x="4358640" y="1530095"/>
              <a:chExt cx="3474720" cy="3860875"/>
            </a:xfrm>
          </p:grpSpPr>
          <p:sp>
            <p:nvSpPr>
              <p:cNvPr id="15" name="Rectangle: Rounded Corners 14">
                <a:extLst>
                  <a:ext uri="{FF2B5EF4-FFF2-40B4-BE49-F238E27FC236}">
                    <a16:creationId xmlns:a16="http://schemas.microsoft.com/office/drawing/2014/main" id="{EEFE0943-D090-3116-5F77-E859DD880360}"/>
                  </a:ext>
                </a:extLst>
              </p:cNvPr>
              <p:cNvSpPr/>
              <p:nvPr/>
            </p:nvSpPr>
            <p:spPr>
              <a:xfrm>
                <a:off x="4358640" y="1987296"/>
                <a:ext cx="3474720" cy="3403674"/>
              </a:xfrm>
              <a:prstGeom prst="roundRect">
                <a:avLst>
                  <a:gd name="adj" fmla="val 2825"/>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B00C1FCC-8AE2-80A8-F00A-D4900A805522}"/>
                  </a:ext>
                </a:extLst>
              </p:cNvPr>
              <p:cNvSpPr/>
              <p:nvPr/>
            </p:nvSpPr>
            <p:spPr>
              <a:xfrm>
                <a:off x="4717559" y="1530095"/>
                <a:ext cx="914400" cy="914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F4676D7E-4B70-72AD-36C5-5D90687FB1EC}"/>
                  </a:ext>
                </a:extLst>
              </p:cNvPr>
              <p:cNvGrpSpPr>
                <a:grpSpLocks noChangeAspect="1"/>
              </p:cNvGrpSpPr>
              <p:nvPr/>
            </p:nvGrpSpPr>
            <p:grpSpPr>
              <a:xfrm>
                <a:off x="4980575" y="1730212"/>
                <a:ext cx="388358" cy="514180"/>
                <a:chOff x="1982131" y="3255719"/>
                <a:chExt cx="391219" cy="517966"/>
              </a:xfrm>
            </p:grpSpPr>
            <p:grpSp>
              <p:nvGrpSpPr>
                <p:cNvPr id="19" name="Group 18">
                  <a:extLst>
                    <a:ext uri="{FF2B5EF4-FFF2-40B4-BE49-F238E27FC236}">
                      <a16:creationId xmlns:a16="http://schemas.microsoft.com/office/drawing/2014/main" id="{516B9213-BBDA-1DD9-8AE2-B25B22E69950}"/>
                    </a:ext>
                  </a:extLst>
                </p:cNvPr>
                <p:cNvGrpSpPr/>
                <p:nvPr/>
              </p:nvGrpSpPr>
              <p:grpSpPr>
                <a:xfrm>
                  <a:off x="2194327" y="3514459"/>
                  <a:ext cx="179023" cy="259226"/>
                  <a:chOff x="14824076" y="3914775"/>
                  <a:chExt cx="2030412" cy="2940051"/>
                </a:xfrm>
                <a:solidFill>
                  <a:schemeClr val="bg1"/>
                </a:solidFill>
              </p:grpSpPr>
              <p:sp>
                <p:nvSpPr>
                  <p:cNvPr id="44" name="Freeform 5">
                    <a:extLst>
                      <a:ext uri="{FF2B5EF4-FFF2-40B4-BE49-F238E27FC236}">
                        <a16:creationId xmlns:a16="http://schemas.microsoft.com/office/drawing/2014/main" id="{E23998B9-D149-39F1-4D08-1C8AE3E8ED48}"/>
                      </a:ext>
                    </a:extLst>
                  </p:cNvPr>
                  <p:cNvSpPr>
                    <a:spLocks/>
                  </p:cNvSpPr>
                  <p:nvPr/>
                </p:nvSpPr>
                <p:spPr bwMode="auto">
                  <a:xfrm>
                    <a:off x="14824076" y="3914775"/>
                    <a:ext cx="1849438" cy="2778125"/>
                  </a:xfrm>
                  <a:custGeom>
                    <a:avLst/>
                    <a:gdLst>
                      <a:gd name="T0" fmla="*/ 351 w 490"/>
                      <a:gd name="T1" fmla="*/ 0 h 737"/>
                      <a:gd name="T2" fmla="*/ 388 w 490"/>
                      <a:gd name="T3" fmla="*/ 10 h 737"/>
                      <a:gd name="T4" fmla="*/ 476 w 490"/>
                      <a:gd name="T5" fmla="*/ 118 h 737"/>
                      <a:gd name="T6" fmla="*/ 411 w 490"/>
                      <a:gd name="T7" fmla="*/ 273 h 737"/>
                      <a:gd name="T8" fmla="*/ 394 w 490"/>
                      <a:gd name="T9" fmla="*/ 284 h 737"/>
                      <a:gd name="T10" fmla="*/ 323 w 490"/>
                      <a:gd name="T11" fmla="*/ 363 h 737"/>
                      <a:gd name="T12" fmla="*/ 319 w 490"/>
                      <a:gd name="T13" fmla="*/ 473 h 737"/>
                      <a:gd name="T14" fmla="*/ 331 w 490"/>
                      <a:gd name="T15" fmla="*/ 498 h 737"/>
                      <a:gd name="T16" fmla="*/ 379 w 490"/>
                      <a:gd name="T17" fmla="*/ 584 h 737"/>
                      <a:gd name="T18" fmla="*/ 391 w 490"/>
                      <a:gd name="T19" fmla="*/ 628 h 737"/>
                      <a:gd name="T20" fmla="*/ 365 w 490"/>
                      <a:gd name="T21" fmla="*/ 695 h 737"/>
                      <a:gd name="T22" fmla="*/ 280 w 490"/>
                      <a:gd name="T23" fmla="*/ 732 h 737"/>
                      <a:gd name="T24" fmla="*/ 131 w 490"/>
                      <a:gd name="T25" fmla="*/ 697 h 737"/>
                      <a:gd name="T26" fmla="*/ 61 w 490"/>
                      <a:gd name="T27" fmla="*/ 627 h 737"/>
                      <a:gd name="T28" fmla="*/ 10 w 490"/>
                      <a:gd name="T29" fmla="*/ 479 h 737"/>
                      <a:gd name="T30" fmla="*/ 42 w 490"/>
                      <a:gd name="T31" fmla="*/ 224 h 737"/>
                      <a:gd name="T32" fmla="*/ 106 w 490"/>
                      <a:gd name="T33" fmla="*/ 122 h 737"/>
                      <a:gd name="T34" fmla="*/ 258 w 490"/>
                      <a:gd name="T35" fmla="*/ 18 h 737"/>
                      <a:gd name="T36" fmla="*/ 320 w 490"/>
                      <a:gd name="T37" fmla="*/ 1 h 737"/>
                      <a:gd name="T38" fmla="*/ 324 w 490"/>
                      <a:gd name="T39" fmla="*/ 0 h 737"/>
                      <a:gd name="T40" fmla="*/ 351 w 490"/>
                      <a:gd name="T4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0" h="737">
                        <a:moveTo>
                          <a:pt x="351" y="0"/>
                        </a:moveTo>
                        <a:cubicBezTo>
                          <a:pt x="364" y="3"/>
                          <a:pt x="377" y="5"/>
                          <a:pt x="388" y="10"/>
                        </a:cubicBezTo>
                        <a:cubicBezTo>
                          <a:pt x="436" y="30"/>
                          <a:pt x="464" y="68"/>
                          <a:pt x="476" y="118"/>
                        </a:cubicBezTo>
                        <a:cubicBezTo>
                          <a:pt x="490" y="180"/>
                          <a:pt x="465" y="239"/>
                          <a:pt x="411" y="273"/>
                        </a:cubicBezTo>
                        <a:cubicBezTo>
                          <a:pt x="405" y="277"/>
                          <a:pt x="400" y="281"/>
                          <a:pt x="394" y="284"/>
                        </a:cubicBezTo>
                        <a:cubicBezTo>
                          <a:pt x="358" y="299"/>
                          <a:pt x="337" y="328"/>
                          <a:pt x="323" y="363"/>
                        </a:cubicBezTo>
                        <a:cubicBezTo>
                          <a:pt x="309" y="399"/>
                          <a:pt x="307" y="436"/>
                          <a:pt x="319" y="473"/>
                        </a:cubicBezTo>
                        <a:cubicBezTo>
                          <a:pt x="322" y="482"/>
                          <a:pt x="327" y="490"/>
                          <a:pt x="331" y="498"/>
                        </a:cubicBezTo>
                        <a:cubicBezTo>
                          <a:pt x="347" y="526"/>
                          <a:pt x="364" y="554"/>
                          <a:pt x="379" y="584"/>
                        </a:cubicBezTo>
                        <a:cubicBezTo>
                          <a:pt x="386" y="597"/>
                          <a:pt x="389" y="613"/>
                          <a:pt x="391" y="628"/>
                        </a:cubicBezTo>
                        <a:cubicBezTo>
                          <a:pt x="396" y="655"/>
                          <a:pt x="384" y="677"/>
                          <a:pt x="365" y="695"/>
                        </a:cubicBezTo>
                        <a:cubicBezTo>
                          <a:pt x="341" y="718"/>
                          <a:pt x="312" y="729"/>
                          <a:pt x="280" y="732"/>
                        </a:cubicBezTo>
                        <a:cubicBezTo>
                          <a:pt x="227" y="737"/>
                          <a:pt x="177" y="724"/>
                          <a:pt x="131" y="697"/>
                        </a:cubicBezTo>
                        <a:cubicBezTo>
                          <a:pt x="102" y="680"/>
                          <a:pt x="80" y="655"/>
                          <a:pt x="61" y="627"/>
                        </a:cubicBezTo>
                        <a:cubicBezTo>
                          <a:pt x="31" y="582"/>
                          <a:pt x="16" y="532"/>
                          <a:pt x="10" y="479"/>
                        </a:cubicBezTo>
                        <a:cubicBezTo>
                          <a:pt x="0" y="391"/>
                          <a:pt x="11" y="307"/>
                          <a:pt x="42" y="224"/>
                        </a:cubicBezTo>
                        <a:cubicBezTo>
                          <a:pt x="56" y="186"/>
                          <a:pt x="79" y="153"/>
                          <a:pt x="106" y="122"/>
                        </a:cubicBezTo>
                        <a:cubicBezTo>
                          <a:pt x="148" y="75"/>
                          <a:pt x="198" y="39"/>
                          <a:pt x="258" y="18"/>
                        </a:cubicBezTo>
                        <a:cubicBezTo>
                          <a:pt x="278" y="10"/>
                          <a:pt x="299" y="7"/>
                          <a:pt x="320" y="1"/>
                        </a:cubicBezTo>
                        <a:cubicBezTo>
                          <a:pt x="321" y="1"/>
                          <a:pt x="322" y="0"/>
                          <a:pt x="324" y="0"/>
                        </a:cubicBezTo>
                        <a:cubicBezTo>
                          <a:pt x="333" y="0"/>
                          <a:pt x="342" y="0"/>
                          <a:pt x="35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Freeform 6">
                    <a:extLst>
                      <a:ext uri="{FF2B5EF4-FFF2-40B4-BE49-F238E27FC236}">
                        <a16:creationId xmlns:a16="http://schemas.microsoft.com/office/drawing/2014/main" id="{25C71D51-C7A0-365B-7D3C-A3DBB580B4BE}"/>
                      </a:ext>
                    </a:extLst>
                  </p:cNvPr>
                  <p:cNvSpPr>
                    <a:spLocks/>
                  </p:cNvSpPr>
                  <p:nvPr/>
                </p:nvSpPr>
                <p:spPr bwMode="auto">
                  <a:xfrm>
                    <a:off x="16114713" y="5297488"/>
                    <a:ext cx="739775" cy="1557338"/>
                  </a:xfrm>
                  <a:custGeom>
                    <a:avLst/>
                    <a:gdLst>
                      <a:gd name="T0" fmla="*/ 2 w 196"/>
                      <a:gd name="T1" fmla="*/ 66 h 413"/>
                      <a:gd name="T2" fmla="*/ 11 w 196"/>
                      <a:gd name="T3" fmla="*/ 7 h 413"/>
                      <a:gd name="T4" fmla="*/ 15 w 196"/>
                      <a:gd name="T5" fmla="*/ 3 h 413"/>
                      <a:gd name="T6" fmla="*/ 104 w 196"/>
                      <a:gd name="T7" fmla="*/ 8 h 413"/>
                      <a:gd name="T8" fmla="*/ 195 w 196"/>
                      <a:gd name="T9" fmla="*/ 123 h 413"/>
                      <a:gd name="T10" fmla="*/ 195 w 196"/>
                      <a:gd name="T11" fmla="*/ 410 h 413"/>
                      <a:gd name="T12" fmla="*/ 195 w 196"/>
                      <a:gd name="T13" fmla="*/ 413 h 413"/>
                      <a:gd name="T14" fmla="*/ 132 w 196"/>
                      <a:gd name="T15" fmla="*/ 413 h 413"/>
                      <a:gd name="T16" fmla="*/ 132 w 196"/>
                      <a:gd name="T17" fmla="*/ 404 h 413"/>
                      <a:gd name="T18" fmla="*/ 132 w 196"/>
                      <a:gd name="T19" fmla="*/ 135 h 413"/>
                      <a:gd name="T20" fmla="*/ 95 w 196"/>
                      <a:gd name="T21" fmla="*/ 73 h 413"/>
                      <a:gd name="T22" fmla="*/ 63 w 196"/>
                      <a:gd name="T23" fmla="*/ 67 h 413"/>
                      <a:gd name="T24" fmla="*/ 2 w 196"/>
                      <a:gd name="T25" fmla="*/ 66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413">
                        <a:moveTo>
                          <a:pt x="2" y="66"/>
                        </a:moveTo>
                        <a:cubicBezTo>
                          <a:pt x="0" y="45"/>
                          <a:pt x="3" y="26"/>
                          <a:pt x="11" y="7"/>
                        </a:cubicBezTo>
                        <a:cubicBezTo>
                          <a:pt x="11" y="6"/>
                          <a:pt x="14" y="3"/>
                          <a:pt x="15" y="3"/>
                        </a:cubicBezTo>
                        <a:cubicBezTo>
                          <a:pt x="44" y="4"/>
                          <a:pt x="74" y="0"/>
                          <a:pt x="104" y="8"/>
                        </a:cubicBezTo>
                        <a:cubicBezTo>
                          <a:pt x="154" y="22"/>
                          <a:pt x="194" y="71"/>
                          <a:pt x="195" y="123"/>
                        </a:cubicBezTo>
                        <a:cubicBezTo>
                          <a:pt x="196" y="218"/>
                          <a:pt x="195" y="314"/>
                          <a:pt x="195" y="410"/>
                        </a:cubicBezTo>
                        <a:cubicBezTo>
                          <a:pt x="195" y="410"/>
                          <a:pt x="195" y="411"/>
                          <a:pt x="195" y="413"/>
                        </a:cubicBezTo>
                        <a:cubicBezTo>
                          <a:pt x="174" y="413"/>
                          <a:pt x="154" y="413"/>
                          <a:pt x="132" y="413"/>
                        </a:cubicBezTo>
                        <a:cubicBezTo>
                          <a:pt x="132" y="410"/>
                          <a:pt x="132" y="407"/>
                          <a:pt x="132" y="404"/>
                        </a:cubicBezTo>
                        <a:cubicBezTo>
                          <a:pt x="132" y="315"/>
                          <a:pt x="132" y="225"/>
                          <a:pt x="132" y="135"/>
                        </a:cubicBezTo>
                        <a:cubicBezTo>
                          <a:pt x="132" y="107"/>
                          <a:pt x="121" y="85"/>
                          <a:pt x="95" y="73"/>
                        </a:cubicBezTo>
                        <a:cubicBezTo>
                          <a:pt x="85" y="69"/>
                          <a:pt x="74" y="67"/>
                          <a:pt x="63" y="67"/>
                        </a:cubicBezTo>
                        <a:cubicBezTo>
                          <a:pt x="43" y="66"/>
                          <a:pt x="22" y="66"/>
                          <a:pt x="2" y="6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Freeform 7">
                    <a:extLst>
                      <a:ext uri="{FF2B5EF4-FFF2-40B4-BE49-F238E27FC236}">
                        <a16:creationId xmlns:a16="http://schemas.microsoft.com/office/drawing/2014/main" id="{5BAA13EF-58D7-856B-248A-EFE64C3F7B73}"/>
                      </a:ext>
                    </a:extLst>
                  </p:cNvPr>
                  <p:cNvSpPr>
                    <a:spLocks/>
                  </p:cNvSpPr>
                  <p:nvPr/>
                </p:nvSpPr>
                <p:spPr bwMode="auto">
                  <a:xfrm>
                    <a:off x="16314738" y="4872038"/>
                    <a:ext cx="517525" cy="241300"/>
                  </a:xfrm>
                  <a:custGeom>
                    <a:avLst/>
                    <a:gdLst>
                      <a:gd name="T0" fmla="*/ 137 w 137"/>
                      <a:gd name="T1" fmla="*/ 1 h 64"/>
                      <a:gd name="T2" fmla="*/ 137 w 137"/>
                      <a:gd name="T3" fmla="*/ 64 h 64"/>
                      <a:gd name="T4" fmla="*/ 0 w 137"/>
                      <a:gd name="T5" fmla="*/ 64 h 64"/>
                      <a:gd name="T6" fmla="*/ 9 w 137"/>
                      <a:gd name="T7" fmla="*/ 58 h 64"/>
                      <a:gd name="T8" fmla="*/ 73 w 137"/>
                      <a:gd name="T9" fmla="*/ 12 h 64"/>
                      <a:gd name="T10" fmla="*/ 104 w 137"/>
                      <a:gd name="T11" fmla="*/ 1 h 64"/>
                      <a:gd name="T12" fmla="*/ 137 w 137"/>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37" h="64">
                        <a:moveTo>
                          <a:pt x="137" y="1"/>
                        </a:moveTo>
                        <a:cubicBezTo>
                          <a:pt x="137" y="22"/>
                          <a:pt x="137" y="43"/>
                          <a:pt x="137" y="64"/>
                        </a:cubicBezTo>
                        <a:cubicBezTo>
                          <a:pt x="92" y="64"/>
                          <a:pt x="47" y="64"/>
                          <a:pt x="0" y="64"/>
                        </a:cubicBezTo>
                        <a:cubicBezTo>
                          <a:pt x="4" y="61"/>
                          <a:pt x="6" y="60"/>
                          <a:pt x="9" y="58"/>
                        </a:cubicBezTo>
                        <a:cubicBezTo>
                          <a:pt x="30" y="43"/>
                          <a:pt x="53" y="29"/>
                          <a:pt x="73" y="12"/>
                        </a:cubicBezTo>
                        <a:cubicBezTo>
                          <a:pt x="83" y="3"/>
                          <a:pt x="92" y="0"/>
                          <a:pt x="104" y="1"/>
                        </a:cubicBezTo>
                        <a:cubicBezTo>
                          <a:pt x="115" y="1"/>
                          <a:pt x="126" y="1"/>
                          <a:pt x="137"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C6DEB6EB-D5A9-B956-18A2-531176610D49}"/>
                    </a:ext>
                  </a:extLst>
                </p:cNvPr>
                <p:cNvGrpSpPr/>
                <p:nvPr/>
              </p:nvGrpSpPr>
              <p:grpSpPr>
                <a:xfrm>
                  <a:off x="1982131" y="3255719"/>
                  <a:ext cx="297999" cy="448600"/>
                  <a:chOff x="12707938" y="149225"/>
                  <a:chExt cx="3379788" cy="5087938"/>
                </a:xfrm>
                <a:solidFill>
                  <a:schemeClr val="bg1"/>
                </a:solidFill>
              </p:grpSpPr>
              <p:sp>
                <p:nvSpPr>
                  <p:cNvPr id="21" name="Freeform 8">
                    <a:extLst>
                      <a:ext uri="{FF2B5EF4-FFF2-40B4-BE49-F238E27FC236}">
                        <a16:creationId xmlns:a16="http://schemas.microsoft.com/office/drawing/2014/main" id="{3F3EC979-D94E-C372-57ED-51C9C44C04DD}"/>
                      </a:ext>
                    </a:extLst>
                  </p:cNvPr>
                  <p:cNvSpPr>
                    <a:spLocks noEditPoints="1"/>
                  </p:cNvSpPr>
                  <p:nvPr/>
                </p:nvSpPr>
                <p:spPr bwMode="auto">
                  <a:xfrm>
                    <a:off x="12707938" y="1162050"/>
                    <a:ext cx="3022600" cy="4075113"/>
                  </a:xfrm>
                  <a:custGeom>
                    <a:avLst/>
                    <a:gdLst>
                      <a:gd name="T0" fmla="*/ 232 w 801"/>
                      <a:gd name="T1" fmla="*/ 73 h 1081"/>
                      <a:gd name="T2" fmla="*/ 232 w 801"/>
                      <a:gd name="T3" fmla="*/ 190 h 1081"/>
                      <a:gd name="T4" fmla="*/ 189 w 801"/>
                      <a:gd name="T5" fmla="*/ 204 h 1081"/>
                      <a:gd name="T6" fmla="*/ 166 w 801"/>
                      <a:gd name="T7" fmla="*/ 236 h 1081"/>
                      <a:gd name="T8" fmla="*/ 202 w 801"/>
                      <a:gd name="T9" fmla="*/ 252 h 1081"/>
                      <a:gd name="T10" fmla="*/ 419 w 801"/>
                      <a:gd name="T11" fmla="*/ 149 h 1081"/>
                      <a:gd name="T12" fmla="*/ 620 w 801"/>
                      <a:gd name="T13" fmla="*/ 28 h 1081"/>
                      <a:gd name="T14" fmla="*/ 731 w 801"/>
                      <a:gd name="T15" fmla="*/ 5 h 1081"/>
                      <a:gd name="T16" fmla="*/ 783 w 801"/>
                      <a:gd name="T17" fmla="*/ 46 h 1081"/>
                      <a:gd name="T18" fmla="*/ 770 w 801"/>
                      <a:gd name="T19" fmla="*/ 88 h 1081"/>
                      <a:gd name="T20" fmla="*/ 699 w 801"/>
                      <a:gd name="T21" fmla="*/ 125 h 1081"/>
                      <a:gd name="T22" fmla="*/ 551 w 801"/>
                      <a:gd name="T23" fmla="*/ 189 h 1081"/>
                      <a:gd name="T24" fmla="*/ 493 w 801"/>
                      <a:gd name="T25" fmla="*/ 229 h 1081"/>
                      <a:gd name="T26" fmla="*/ 438 w 801"/>
                      <a:gd name="T27" fmla="*/ 358 h 1081"/>
                      <a:gd name="T28" fmla="*/ 387 w 801"/>
                      <a:gd name="T29" fmla="*/ 597 h 1081"/>
                      <a:gd name="T30" fmla="*/ 367 w 801"/>
                      <a:gd name="T31" fmla="*/ 639 h 1081"/>
                      <a:gd name="T32" fmla="*/ 373 w 801"/>
                      <a:gd name="T33" fmla="*/ 676 h 1081"/>
                      <a:gd name="T34" fmla="*/ 410 w 801"/>
                      <a:gd name="T35" fmla="*/ 665 h 1081"/>
                      <a:gd name="T36" fmla="*/ 468 w 801"/>
                      <a:gd name="T37" fmla="*/ 490 h 1081"/>
                      <a:gd name="T38" fmla="*/ 471 w 801"/>
                      <a:gd name="T39" fmla="*/ 466 h 1081"/>
                      <a:gd name="T40" fmla="*/ 540 w 801"/>
                      <a:gd name="T41" fmla="*/ 584 h 1081"/>
                      <a:gd name="T42" fmla="*/ 554 w 801"/>
                      <a:gd name="T43" fmla="*/ 610 h 1081"/>
                      <a:gd name="T44" fmla="*/ 578 w 801"/>
                      <a:gd name="T45" fmla="*/ 609 h 1081"/>
                      <a:gd name="T46" fmla="*/ 589 w 801"/>
                      <a:gd name="T47" fmla="*/ 584 h 1081"/>
                      <a:gd name="T48" fmla="*/ 538 w 801"/>
                      <a:gd name="T49" fmla="*/ 463 h 1081"/>
                      <a:gd name="T50" fmla="*/ 480 w 801"/>
                      <a:gd name="T51" fmla="*/ 406 h 1081"/>
                      <a:gd name="T52" fmla="*/ 524 w 801"/>
                      <a:gd name="T53" fmla="*/ 382 h 1081"/>
                      <a:gd name="T54" fmla="*/ 739 w 801"/>
                      <a:gd name="T55" fmla="*/ 366 h 1081"/>
                      <a:gd name="T56" fmla="*/ 765 w 801"/>
                      <a:gd name="T57" fmla="*/ 372 h 1081"/>
                      <a:gd name="T58" fmla="*/ 788 w 801"/>
                      <a:gd name="T59" fmla="*/ 398 h 1081"/>
                      <a:gd name="T60" fmla="*/ 749 w 801"/>
                      <a:gd name="T61" fmla="*/ 764 h 1081"/>
                      <a:gd name="T62" fmla="*/ 536 w 801"/>
                      <a:gd name="T63" fmla="*/ 1052 h 1081"/>
                      <a:gd name="T64" fmla="*/ 438 w 801"/>
                      <a:gd name="T65" fmla="*/ 1067 h 1081"/>
                      <a:gd name="T66" fmla="*/ 129 w 801"/>
                      <a:gd name="T67" fmla="*/ 841 h 1081"/>
                      <a:gd name="T68" fmla="*/ 4 w 801"/>
                      <a:gd name="T69" fmla="*/ 505 h 1081"/>
                      <a:gd name="T70" fmla="*/ 19 w 801"/>
                      <a:gd name="T71" fmla="*/ 309 h 1081"/>
                      <a:gd name="T72" fmla="*/ 213 w 801"/>
                      <a:gd name="T73" fmla="*/ 81 h 1081"/>
                      <a:gd name="T74" fmla="*/ 232 w 801"/>
                      <a:gd name="T75" fmla="*/ 73 h 1081"/>
                      <a:gd name="T76" fmla="*/ 121 w 801"/>
                      <a:gd name="T77" fmla="*/ 580 h 1081"/>
                      <a:gd name="T78" fmla="*/ 99 w 801"/>
                      <a:gd name="T79" fmla="*/ 615 h 1081"/>
                      <a:gd name="T80" fmla="*/ 232 w 801"/>
                      <a:gd name="T81" fmla="*/ 844 h 1081"/>
                      <a:gd name="T82" fmla="*/ 270 w 801"/>
                      <a:gd name="T83" fmla="*/ 848 h 1081"/>
                      <a:gd name="T84" fmla="*/ 267 w 801"/>
                      <a:gd name="T85" fmla="*/ 809 h 1081"/>
                      <a:gd name="T86" fmla="*/ 226 w 801"/>
                      <a:gd name="T87" fmla="*/ 760 h 1081"/>
                      <a:gd name="T88" fmla="*/ 147 w 801"/>
                      <a:gd name="T89" fmla="*/ 603 h 1081"/>
                      <a:gd name="T90" fmla="*/ 121 w 801"/>
                      <a:gd name="T91" fmla="*/ 5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1081">
                        <a:moveTo>
                          <a:pt x="232" y="73"/>
                        </a:moveTo>
                        <a:cubicBezTo>
                          <a:pt x="232" y="112"/>
                          <a:pt x="232" y="150"/>
                          <a:pt x="232" y="190"/>
                        </a:cubicBezTo>
                        <a:cubicBezTo>
                          <a:pt x="219" y="195"/>
                          <a:pt x="204" y="199"/>
                          <a:pt x="189" y="204"/>
                        </a:cubicBezTo>
                        <a:cubicBezTo>
                          <a:pt x="170" y="209"/>
                          <a:pt x="162" y="221"/>
                          <a:pt x="166" y="236"/>
                        </a:cubicBezTo>
                        <a:cubicBezTo>
                          <a:pt x="170" y="251"/>
                          <a:pt x="184" y="257"/>
                          <a:pt x="202" y="252"/>
                        </a:cubicBezTo>
                        <a:cubicBezTo>
                          <a:pt x="281" y="230"/>
                          <a:pt x="353" y="196"/>
                          <a:pt x="419" y="149"/>
                        </a:cubicBezTo>
                        <a:cubicBezTo>
                          <a:pt x="483" y="104"/>
                          <a:pt x="548" y="60"/>
                          <a:pt x="620" y="28"/>
                        </a:cubicBezTo>
                        <a:cubicBezTo>
                          <a:pt x="655" y="13"/>
                          <a:pt x="691" y="0"/>
                          <a:pt x="731" y="5"/>
                        </a:cubicBezTo>
                        <a:cubicBezTo>
                          <a:pt x="757" y="8"/>
                          <a:pt x="774" y="22"/>
                          <a:pt x="783" y="46"/>
                        </a:cubicBezTo>
                        <a:cubicBezTo>
                          <a:pt x="790" y="64"/>
                          <a:pt x="787" y="78"/>
                          <a:pt x="770" y="88"/>
                        </a:cubicBezTo>
                        <a:cubicBezTo>
                          <a:pt x="747" y="102"/>
                          <a:pt x="723" y="114"/>
                          <a:pt x="699" y="125"/>
                        </a:cubicBezTo>
                        <a:cubicBezTo>
                          <a:pt x="650" y="146"/>
                          <a:pt x="600" y="166"/>
                          <a:pt x="551" y="189"/>
                        </a:cubicBezTo>
                        <a:cubicBezTo>
                          <a:pt x="530" y="199"/>
                          <a:pt x="511" y="214"/>
                          <a:pt x="493" y="229"/>
                        </a:cubicBezTo>
                        <a:cubicBezTo>
                          <a:pt x="453" y="263"/>
                          <a:pt x="444" y="309"/>
                          <a:pt x="438" y="358"/>
                        </a:cubicBezTo>
                        <a:cubicBezTo>
                          <a:pt x="428" y="439"/>
                          <a:pt x="417" y="520"/>
                          <a:pt x="387" y="597"/>
                        </a:cubicBezTo>
                        <a:cubicBezTo>
                          <a:pt x="382" y="612"/>
                          <a:pt x="374" y="625"/>
                          <a:pt x="367" y="639"/>
                        </a:cubicBezTo>
                        <a:cubicBezTo>
                          <a:pt x="359" y="654"/>
                          <a:pt x="361" y="668"/>
                          <a:pt x="373" y="676"/>
                        </a:cubicBezTo>
                        <a:cubicBezTo>
                          <a:pt x="385" y="684"/>
                          <a:pt x="400" y="680"/>
                          <a:pt x="410" y="665"/>
                        </a:cubicBezTo>
                        <a:cubicBezTo>
                          <a:pt x="445" y="612"/>
                          <a:pt x="464" y="553"/>
                          <a:pt x="468" y="490"/>
                        </a:cubicBezTo>
                        <a:cubicBezTo>
                          <a:pt x="469" y="483"/>
                          <a:pt x="470" y="476"/>
                          <a:pt x="471" y="466"/>
                        </a:cubicBezTo>
                        <a:cubicBezTo>
                          <a:pt x="508" y="499"/>
                          <a:pt x="535" y="535"/>
                          <a:pt x="540" y="584"/>
                        </a:cubicBezTo>
                        <a:cubicBezTo>
                          <a:pt x="541" y="593"/>
                          <a:pt x="547" y="605"/>
                          <a:pt x="554" y="610"/>
                        </a:cubicBezTo>
                        <a:cubicBezTo>
                          <a:pt x="559" y="614"/>
                          <a:pt x="573" y="613"/>
                          <a:pt x="578" y="609"/>
                        </a:cubicBezTo>
                        <a:cubicBezTo>
                          <a:pt x="585" y="604"/>
                          <a:pt x="589" y="592"/>
                          <a:pt x="589" y="584"/>
                        </a:cubicBezTo>
                        <a:cubicBezTo>
                          <a:pt x="588" y="537"/>
                          <a:pt x="569" y="497"/>
                          <a:pt x="538" y="463"/>
                        </a:cubicBezTo>
                        <a:cubicBezTo>
                          <a:pt x="521" y="444"/>
                          <a:pt x="501" y="427"/>
                          <a:pt x="480" y="406"/>
                        </a:cubicBezTo>
                        <a:cubicBezTo>
                          <a:pt x="494" y="398"/>
                          <a:pt x="508" y="389"/>
                          <a:pt x="524" y="382"/>
                        </a:cubicBezTo>
                        <a:cubicBezTo>
                          <a:pt x="593" y="350"/>
                          <a:pt x="666" y="350"/>
                          <a:pt x="739" y="366"/>
                        </a:cubicBezTo>
                        <a:cubicBezTo>
                          <a:pt x="748" y="367"/>
                          <a:pt x="756" y="371"/>
                          <a:pt x="765" y="372"/>
                        </a:cubicBezTo>
                        <a:cubicBezTo>
                          <a:pt x="782" y="373"/>
                          <a:pt x="787" y="383"/>
                          <a:pt x="788" y="398"/>
                        </a:cubicBezTo>
                        <a:cubicBezTo>
                          <a:pt x="801" y="523"/>
                          <a:pt x="792" y="645"/>
                          <a:pt x="749" y="764"/>
                        </a:cubicBezTo>
                        <a:cubicBezTo>
                          <a:pt x="707" y="881"/>
                          <a:pt x="636" y="977"/>
                          <a:pt x="536" y="1052"/>
                        </a:cubicBezTo>
                        <a:cubicBezTo>
                          <a:pt x="506" y="1074"/>
                          <a:pt x="473" y="1081"/>
                          <a:pt x="438" y="1067"/>
                        </a:cubicBezTo>
                        <a:cubicBezTo>
                          <a:pt x="317" y="1017"/>
                          <a:pt x="211" y="945"/>
                          <a:pt x="129" y="841"/>
                        </a:cubicBezTo>
                        <a:cubicBezTo>
                          <a:pt x="52" y="743"/>
                          <a:pt x="11" y="630"/>
                          <a:pt x="4" y="505"/>
                        </a:cubicBezTo>
                        <a:cubicBezTo>
                          <a:pt x="0" y="439"/>
                          <a:pt x="1" y="373"/>
                          <a:pt x="19" y="309"/>
                        </a:cubicBezTo>
                        <a:cubicBezTo>
                          <a:pt x="48" y="203"/>
                          <a:pt x="113" y="127"/>
                          <a:pt x="213" y="81"/>
                        </a:cubicBezTo>
                        <a:cubicBezTo>
                          <a:pt x="219" y="78"/>
                          <a:pt x="226" y="76"/>
                          <a:pt x="232" y="73"/>
                        </a:cubicBezTo>
                        <a:close/>
                        <a:moveTo>
                          <a:pt x="121" y="580"/>
                        </a:moveTo>
                        <a:cubicBezTo>
                          <a:pt x="102" y="580"/>
                          <a:pt x="93" y="594"/>
                          <a:pt x="99" y="615"/>
                        </a:cubicBezTo>
                        <a:cubicBezTo>
                          <a:pt x="124" y="702"/>
                          <a:pt x="169" y="778"/>
                          <a:pt x="232" y="844"/>
                        </a:cubicBezTo>
                        <a:cubicBezTo>
                          <a:pt x="244" y="857"/>
                          <a:pt x="259" y="858"/>
                          <a:pt x="270" y="848"/>
                        </a:cubicBezTo>
                        <a:cubicBezTo>
                          <a:pt x="280" y="837"/>
                          <a:pt x="279" y="823"/>
                          <a:pt x="267" y="809"/>
                        </a:cubicBezTo>
                        <a:cubicBezTo>
                          <a:pt x="253" y="793"/>
                          <a:pt x="239" y="777"/>
                          <a:pt x="226" y="760"/>
                        </a:cubicBezTo>
                        <a:cubicBezTo>
                          <a:pt x="190" y="713"/>
                          <a:pt x="164" y="660"/>
                          <a:pt x="147" y="603"/>
                        </a:cubicBezTo>
                        <a:cubicBezTo>
                          <a:pt x="143" y="590"/>
                          <a:pt x="137" y="579"/>
                          <a:pt x="121" y="580"/>
                        </a:cubicBezTo>
                        <a:close/>
                      </a:path>
                    </a:pathLst>
                  </a:custGeom>
                  <a:grpFill/>
                  <a:ln w="3175">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9">
                    <a:extLst>
                      <a:ext uri="{FF2B5EF4-FFF2-40B4-BE49-F238E27FC236}">
                        <a16:creationId xmlns:a16="http://schemas.microsoft.com/office/drawing/2014/main" id="{67A1648F-5720-C387-D2E2-FA6704953B53}"/>
                      </a:ext>
                    </a:extLst>
                  </p:cNvPr>
                  <p:cNvSpPr>
                    <a:spLocks/>
                  </p:cNvSpPr>
                  <p:nvPr/>
                </p:nvSpPr>
                <p:spPr bwMode="auto">
                  <a:xfrm>
                    <a:off x="13009563" y="149225"/>
                    <a:ext cx="939800" cy="1363663"/>
                  </a:xfrm>
                  <a:custGeom>
                    <a:avLst/>
                    <a:gdLst>
                      <a:gd name="T0" fmla="*/ 19 w 249"/>
                      <a:gd name="T1" fmla="*/ 362 h 362"/>
                      <a:gd name="T2" fmla="*/ 7 w 249"/>
                      <a:gd name="T3" fmla="*/ 267 h 362"/>
                      <a:gd name="T4" fmla="*/ 17 w 249"/>
                      <a:gd name="T5" fmla="*/ 85 h 362"/>
                      <a:gd name="T6" fmla="*/ 61 w 249"/>
                      <a:gd name="T7" fmla="*/ 14 h 362"/>
                      <a:gd name="T8" fmla="*/ 93 w 249"/>
                      <a:gd name="T9" fmla="*/ 2 h 362"/>
                      <a:gd name="T10" fmla="*/ 193 w 249"/>
                      <a:gd name="T11" fmla="*/ 1 h 362"/>
                      <a:gd name="T12" fmla="*/ 224 w 249"/>
                      <a:gd name="T13" fmla="*/ 32 h 362"/>
                      <a:gd name="T14" fmla="*/ 246 w 249"/>
                      <a:gd name="T15" fmla="*/ 141 h 362"/>
                      <a:gd name="T16" fmla="*/ 243 w 249"/>
                      <a:gd name="T17" fmla="*/ 159 h 362"/>
                      <a:gd name="T18" fmla="*/ 170 w 249"/>
                      <a:gd name="T19" fmla="*/ 273 h 362"/>
                      <a:gd name="T20" fmla="*/ 152 w 249"/>
                      <a:gd name="T21" fmla="*/ 290 h 362"/>
                      <a:gd name="T22" fmla="*/ 32 w 249"/>
                      <a:gd name="T23" fmla="*/ 352 h 362"/>
                      <a:gd name="T24" fmla="*/ 19 w 249"/>
                      <a:gd name="T25"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362">
                        <a:moveTo>
                          <a:pt x="19" y="362"/>
                        </a:moveTo>
                        <a:cubicBezTo>
                          <a:pt x="15" y="329"/>
                          <a:pt x="9" y="298"/>
                          <a:pt x="7" y="267"/>
                        </a:cubicBezTo>
                        <a:cubicBezTo>
                          <a:pt x="1" y="206"/>
                          <a:pt x="0" y="145"/>
                          <a:pt x="17" y="85"/>
                        </a:cubicBezTo>
                        <a:cubicBezTo>
                          <a:pt x="25" y="58"/>
                          <a:pt x="37" y="32"/>
                          <a:pt x="61" y="14"/>
                        </a:cubicBezTo>
                        <a:cubicBezTo>
                          <a:pt x="69" y="7"/>
                          <a:pt x="82" y="2"/>
                          <a:pt x="93" y="2"/>
                        </a:cubicBezTo>
                        <a:cubicBezTo>
                          <a:pt x="126" y="0"/>
                          <a:pt x="160" y="1"/>
                          <a:pt x="193" y="1"/>
                        </a:cubicBezTo>
                        <a:cubicBezTo>
                          <a:pt x="216" y="1"/>
                          <a:pt x="224" y="10"/>
                          <a:pt x="224" y="32"/>
                        </a:cubicBezTo>
                        <a:cubicBezTo>
                          <a:pt x="224" y="69"/>
                          <a:pt x="231" y="106"/>
                          <a:pt x="246" y="141"/>
                        </a:cubicBezTo>
                        <a:cubicBezTo>
                          <a:pt x="249" y="148"/>
                          <a:pt x="249" y="153"/>
                          <a:pt x="243" y="159"/>
                        </a:cubicBezTo>
                        <a:cubicBezTo>
                          <a:pt x="206" y="189"/>
                          <a:pt x="184" y="228"/>
                          <a:pt x="170" y="273"/>
                        </a:cubicBezTo>
                        <a:cubicBezTo>
                          <a:pt x="167" y="282"/>
                          <a:pt x="162" y="287"/>
                          <a:pt x="152" y="290"/>
                        </a:cubicBezTo>
                        <a:cubicBezTo>
                          <a:pt x="108" y="303"/>
                          <a:pt x="68" y="324"/>
                          <a:pt x="32" y="352"/>
                        </a:cubicBezTo>
                        <a:cubicBezTo>
                          <a:pt x="28" y="355"/>
                          <a:pt x="25" y="357"/>
                          <a:pt x="19" y="362"/>
                        </a:cubicBezTo>
                        <a:close/>
                      </a:path>
                    </a:pathLst>
                  </a:custGeom>
                  <a:grpFill/>
                  <a:ln w="3175">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10">
                    <a:extLst>
                      <a:ext uri="{FF2B5EF4-FFF2-40B4-BE49-F238E27FC236}">
                        <a16:creationId xmlns:a16="http://schemas.microsoft.com/office/drawing/2014/main" id="{2C78FAF3-600B-8AA3-6FCD-949B7FA8ABCD}"/>
                      </a:ext>
                    </a:extLst>
                  </p:cNvPr>
                  <p:cNvSpPr>
                    <a:spLocks/>
                  </p:cNvSpPr>
                  <p:nvPr/>
                </p:nvSpPr>
                <p:spPr bwMode="auto">
                  <a:xfrm>
                    <a:off x="13752513" y="434975"/>
                    <a:ext cx="1362075" cy="1379538"/>
                  </a:xfrm>
                  <a:custGeom>
                    <a:avLst/>
                    <a:gdLst>
                      <a:gd name="T0" fmla="*/ 331 w 361"/>
                      <a:gd name="T1" fmla="*/ 45 h 366"/>
                      <a:gd name="T2" fmla="*/ 348 w 361"/>
                      <a:gd name="T3" fmla="*/ 60 h 366"/>
                      <a:gd name="T4" fmla="*/ 329 w 361"/>
                      <a:gd name="T5" fmla="*/ 80 h 366"/>
                      <a:gd name="T6" fmla="*/ 328 w 361"/>
                      <a:gd name="T7" fmla="*/ 119 h 366"/>
                      <a:gd name="T8" fmla="*/ 361 w 361"/>
                      <a:gd name="T9" fmla="*/ 161 h 366"/>
                      <a:gd name="T10" fmla="*/ 90 w 361"/>
                      <a:gd name="T11" fmla="*/ 317 h 366"/>
                      <a:gd name="T12" fmla="*/ 5 w 361"/>
                      <a:gd name="T13" fmla="*/ 366 h 366"/>
                      <a:gd name="T14" fmla="*/ 53 w 361"/>
                      <a:gd name="T15" fmla="*/ 146 h 366"/>
                      <a:gd name="T16" fmla="*/ 129 w 361"/>
                      <a:gd name="T17" fmla="*/ 89 h 366"/>
                      <a:gd name="T18" fmla="*/ 153 w 361"/>
                      <a:gd name="T19" fmla="*/ 53 h 366"/>
                      <a:gd name="T20" fmla="*/ 153 w 361"/>
                      <a:gd name="T21" fmla="*/ 24 h 366"/>
                      <a:gd name="T22" fmla="*/ 171 w 361"/>
                      <a:gd name="T23" fmla="*/ 4 h 366"/>
                      <a:gd name="T24" fmla="*/ 188 w 361"/>
                      <a:gd name="T25" fmla="*/ 15 h 366"/>
                      <a:gd name="T26" fmla="*/ 252 w 361"/>
                      <a:gd name="T27" fmla="*/ 64 h 366"/>
                      <a:gd name="T28" fmla="*/ 319 w 361"/>
                      <a:gd name="T29" fmla="*/ 52 h 366"/>
                      <a:gd name="T30" fmla="*/ 331 w 361"/>
                      <a:gd name="T31" fmla="*/ 4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366">
                        <a:moveTo>
                          <a:pt x="331" y="45"/>
                        </a:moveTo>
                        <a:cubicBezTo>
                          <a:pt x="336" y="50"/>
                          <a:pt x="341" y="54"/>
                          <a:pt x="348" y="60"/>
                        </a:cubicBezTo>
                        <a:cubicBezTo>
                          <a:pt x="342" y="67"/>
                          <a:pt x="335" y="74"/>
                          <a:pt x="329" y="80"/>
                        </a:cubicBezTo>
                        <a:cubicBezTo>
                          <a:pt x="317" y="94"/>
                          <a:pt x="317" y="105"/>
                          <a:pt x="328" y="119"/>
                        </a:cubicBezTo>
                        <a:cubicBezTo>
                          <a:pt x="339" y="132"/>
                          <a:pt x="349" y="146"/>
                          <a:pt x="361" y="161"/>
                        </a:cubicBezTo>
                        <a:cubicBezTo>
                          <a:pt x="260" y="197"/>
                          <a:pt x="176" y="259"/>
                          <a:pt x="90" y="317"/>
                        </a:cubicBezTo>
                        <a:cubicBezTo>
                          <a:pt x="64" y="335"/>
                          <a:pt x="35" y="348"/>
                          <a:pt x="5" y="366"/>
                        </a:cubicBezTo>
                        <a:cubicBezTo>
                          <a:pt x="0" y="285"/>
                          <a:pt x="7" y="211"/>
                          <a:pt x="53" y="146"/>
                        </a:cubicBezTo>
                        <a:cubicBezTo>
                          <a:pt x="73" y="120"/>
                          <a:pt x="98" y="100"/>
                          <a:pt x="129" y="89"/>
                        </a:cubicBezTo>
                        <a:cubicBezTo>
                          <a:pt x="146" y="83"/>
                          <a:pt x="155" y="72"/>
                          <a:pt x="153" y="53"/>
                        </a:cubicBezTo>
                        <a:cubicBezTo>
                          <a:pt x="153" y="44"/>
                          <a:pt x="155" y="33"/>
                          <a:pt x="153" y="24"/>
                        </a:cubicBezTo>
                        <a:cubicBezTo>
                          <a:pt x="152" y="9"/>
                          <a:pt x="160" y="7"/>
                          <a:pt x="171" y="4"/>
                        </a:cubicBezTo>
                        <a:cubicBezTo>
                          <a:pt x="183" y="0"/>
                          <a:pt x="186" y="8"/>
                          <a:pt x="188" y="15"/>
                        </a:cubicBezTo>
                        <a:cubicBezTo>
                          <a:pt x="198" y="47"/>
                          <a:pt x="219" y="61"/>
                          <a:pt x="252" y="64"/>
                        </a:cubicBezTo>
                        <a:cubicBezTo>
                          <a:pt x="277" y="67"/>
                          <a:pt x="299" y="68"/>
                          <a:pt x="319" y="52"/>
                        </a:cubicBezTo>
                        <a:cubicBezTo>
                          <a:pt x="322" y="49"/>
                          <a:pt x="326" y="47"/>
                          <a:pt x="331" y="45"/>
                        </a:cubicBezTo>
                        <a:close/>
                      </a:path>
                    </a:pathLst>
                  </a:custGeom>
                  <a:grpFill/>
                  <a:ln w="3175">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11">
                    <a:extLst>
                      <a:ext uri="{FF2B5EF4-FFF2-40B4-BE49-F238E27FC236}">
                        <a16:creationId xmlns:a16="http://schemas.microsoft.com/office/drawing/2014/main" id="{CE608224-A9ED-E750-4B46-253DABC27AF3}"/>
                      </a:ext>
                    </a:extLst>
                  </p:cNvPr>
                  <p:cNvSpPr>
                    <a:spLocks/>
                  </p:cNvSpPr>
                  <p:nvPr/>
                </p:nvSpPr>
                <p:spPr bwMode="auto">
                  <a:xfrm>
                    <a:off x="14544676" y="2149475"/>
                    <a:ext cx="1543050" cy="350838"/>
                  </a:xfrm>
                  <a:custGeom>
                    <a:avLst/>
                    <a:gdLst>
                      <a:gd name="T0" fmla="*/ 0 w 409"/>
                      <a:gd name="T1" fmla="*/ 82 h 93"/>
                      <a:gd name="T2" fmla="*/ 10 w 409"/>
                      <a:gd name="T3" fmla="*/ 47 h 93"/>
                      <a:gd name="T4" fmla="*/ 60 w 409"/>
                      <a:gd name="T5" fmla="*/ 7 h 93"/>
                      <a:gd name="T6" fmla="*/ 334 w 409"/>
                      <a:gd name="T7" fmla="*/ 21 h 93"/>
                      <a:gd name="T8" fmla="*/ 387 w 409"/>
                      <a:gd name="T9" fmla="*/ 41 h 93"/>
                      <a:gd name="T10" fmla="*/ 402 w 409"/>
                      <a:gd name="T11" fmla="*/ 76 h 93"/>
                      <a:gd name="T12" fmla="*/ 365 w 409"/>
                      <a:gd name="T13" fmla="*/ 88 h 93"/>
                      <a:gd name="T14" fmla="*/ 241 w 409"/>
                      <a:gd name="T15" fmla="*/ 52 h 93"/>
                      <a:gd name="T16" fmla="*/ 0 w 409"/>
                      <a:gd name="T17" fmla="*/ 8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93">
                        <a:moveTo>
                          <a:pt x="0" y="82"/>
                        </a:moveTo>
                        <a:cubicBezTo>
                          <a:pt x="4" y="68"/>
                          <a:pt x="6" y="57"/>
                          <a:pt x="10" y="47"/>
                        </a:cubicBezTo>
                        <a:cubicBezTo>
                          <a:pt x="19" y="24"/>
                          <a:pt x="30" y="8"/>
                          <a:pt x="60" y="7"/>
                        </a:cubicBezTo>
                        <a:cubicBezTo>
                          <a:pt x="152" y="4"/>
                          <a:pt x="243" y="0"/>
                          <a:pt x="334" y="21"/>
                        </a:cubicBezTo>
                        <a:cubicBezTo>
                          <a:pt x="352" y="26"/>
                          <a:pt x="370" y="33"/>
                          <a:pt x="387" y="41"/>
                        </a:cubicBezTo>
                        <a:cubicBezTo>
                          <a:pt x="404" y="48"/>
                          <a:pt x="409" y="62"/>
                          <a:pt x="402" y="76"/>
                        </a:cubicBezTo>
                        <a:cubicBezTo>
                          <a:pt x="396" y="89"/>
                          <a:pt x="382" y="93"/>
                          <a:pt x="365" y="88"/>
                        </a:cubicBezTo>
                        <a:cubicBezTo>
                          <a:pt x="324" y="75"/>
                          <a:pt x="283" y="60"/>
                          <a:pt x="241" y="52"/>
                        </a:cubicBezTo>
                        <a:cubicBezTo>
                          <a:pt x="159" y="36"/>
                          <a:pt x="79" y="42"/>
                          <a:pt x="0" y="82"/>
                        </a:cubicBezTo>
                        <a:close/>
                      </a:path>
                    </a:pathLst>
                  </a:custGeom>
                  <a:grpFill/>
                  <a:ln w="3175">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12">
                    <a:extLst>
                      <a:ext uri="{FF2B5EF4-FFF2-40B4-BE49-F238E27FC236}">
                        <a16:creationId xmlns:a16="http://schemas.microsoft.com/office/drawing/2014/main" id="{D4F57CC3-CFA0-9BEE-B97D-10CF752424B5}"/>
                      </a:ext>
                    </a:extLst>
                  </p:cNvPr>
                  <p:cNvSpPr>
                    <a:spLocks/>
                  </p:cNvSpPr>
                  <p:nvPr/>
                </p:nvSpPr>
                <p:spPr bwMode="auto">
                  <a:xfrm>
                    <a:off x="15009813" y="1787525"/>
                    <a:ext cx="515938" cy="196850"/>
                  </a:xfrm>
                  <a:custGeom>
                    <a:avLst/>
                    <a:gdLst>
                      <a:gd name="T0" fmla="*/ 137 w 137"/>
                      <a:gd name="T1" fmla="*/ 52 h 52"/>
                      <a:gd name="T2" fmla="*/ 1 w 137"/>
                      <a:gd name="T3" fmla="*/ 52 h 52"/>
                      <a:gd name="T4" fmla="*/ 0 w 137"/>
                      <a:gd name="T5" fmla="*/ 49 h 52"/>
                      <a:gd name="T6" fmla="*/ 23 w 137"/>
                      <a:gd name="T7" fmla="*/ 39 h 52"/>
                      <a:gd name="T8" fmla="*/ 97 w 137"/>
                      <a:gd name="T9" fmla="*/ 8 h 52"/>
                      <a:gd name="T10" fmla="*/ 130 w 137"/>
                      <a:gd name="T11" fmla="*/ 25 h 52"/>
                      <a:gd name="T12" fmla="*/ 137 w 13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37" h="52">
                        <a:moveTo>
                          <a:pt x="137" y="52"/>
                        </a:moveTo>
                        <a:cubicBezTo>
                          <a:pt x="91" y="52"/>
                          <a:pt x="46" y="52"/>
                          <a:pt x="1" y="52"/>
                        </a:cubicBezTo>
                        <a:cubicBezTo>
                          <a:pt x="1" y="51"/>
                          <a:pt x="1" y="50"/>
                          <a:pt x="0" y="49"/>
                        </a:cubicBezTo>
                        <a:cubicBezTo>
                          <a:pt x="8" y="45"/>
                          <a:pt x="15" y="42"/>
                          <a:pt x="23" y="39"/>
                        </a:cubicBezTo>
                        <a:cubicBezTo>
                          <a:pt x="48" y="28"/>
                          <a:pt x="72" y="18"/>
                          <a:pt x="97" y="8"/>
                        </a:cubicBezTo>
                        <a:cubicBezTo>
                          <a:pt x="120" y="0"/>
                          <a:pt x="123" y="1"/>
                          <a:pt x="130" y="25"/>
                        </a:cubicBezTo>
                        <a:cubicBezTo>
                          <a:pt x="132" y="34"/>
                          <a:pt x="135" y="44"/>
                          <a:pt x="137" y="52"/>
                        </a:cubicBezTo>
                        <a:close/>
                      </a:path>
                    </a:pathLst>
                  </a:custGeom>
                  <a:grpFill/>
                  <a:ln w="3175">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18" name="TextBox 17">
                <a:extLst>
                  <a:ext uri="{FF2B5EF4-FFF2-40B4-BE49-F238E27FC236}">
                    <a16:creationId xmlns:a16="http://schemas.microsoft.com/office/drawing/2014/main" id="{5A2480B3-CE8F-FF80-66B9-FDE7330DC85D}"/>
                  </a:ext>
                </a:extLst>
              </p:cNvPr>
              <p:cNvSpPr txBox="1">
                <a:spLocks/>
              </p:cNvSpPr>
              <p:nvPr/>
            </p:nvSpPr>
            <p:spPr>
              <a:xfrm>
                <a:off x="4717561" y="2789420"/>
                <a:ext cx="2823882" cy="2222403"/>
              </a:xfrm>
              <a:prstGeom prst="rect">
                <a:avLst/>
              </a:prstGeom>
              <a:noFill/>
            </p:spPr>
            <p:txBody>
              <a:bodyPr wrap="square" lIns="182880" rIns="182880" rtlCol="0" anchor="ctr">
                <a:spAutoFit/>
              </a:bodyPr>
              <a:lstStyle/>
              <a:p>
                <a:pPr marL="0" marR="0" lvl="0" indent="0" algn="l" defTabSz="1219170" rtl="0" eaLnBrk="1" fontAlgn="auto" latinLnBrk="0" hangingPunct="1">
                  <a:lnSpc>
                    <a:spcPts val="2400"/>
                  </a:lnSpc>
                  <a:spcBef>
                    <a:spcPts val="0"/>
                  </a:spcBef>
                  <a:spcAft>
                    <a:spcPts val="0"/>
                  </a:spcAft>
                  <a:buClrTx/>
                  <a:buSzTx/>
                  <a:buFontTx/>
                  <a:buNone/>
                  <a:tabLst/>
                  <a:defRPr/>
                </a:pPr>
                <a:r>
                  <a:rPr kumimoji="0" lang="en-GB" sz="1800" b="1" i="0" u="none" strike="noStrike" kern="1200" cap="none" spc="0" normalizeH="0" baseline="0" noProof="0">
                    <a:ln>
                      <a:noFill/>
                    </a:ln>
                    <a:solidFill>
                      <a:srgbClr val="0D3759"/>
                    </a:solidFill>
                    <a:effectLst/>
                    <a:uLnTx/>
                    <a:uFillTx/>
                    <a:latin typeface="Arial" panose="020B0604020202020204"/>
                    <a:ea typeface="+mn-ea"/>
                    <a:cs typeface="+mn-cs"/>
                  </a:rPr>
                  <a:t>Aldosterone dysregulation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is associated with an</a:t>
                </a:r>
                <a:r>
                  <a:rPr kumimoji="0" lang="en-GB" sz="1800" b="0" i="0" u="none" strike="noStrike" kern="1200" cap="none" spc="0" normalizeH="0" baseline="0" noProof="0">
                    <a:ln>
                      <a:noFill/>
                    </a:ln>
                    <a:solidFill>
                      <a:srgbClr val="3F4444"/>
                    </a:solidFill>
                    <a:effectLst/>
                    <a:uLnTx/>
                    <a:uFillTx/>
                    <a:latin typeface="Arial" panose="020B0604020202020204"/>
                    <a:ea typeface="+mn-ea"/>
                    <a:cs typeface="+mn-cs"/>
                  </a:rPr>
                  <a:t> </a:t>
                </a:r>
                <a:r>
                  <a:rPr kumimoji="0" lang="en-GB" sz="1800" b="1" i="0" u="none" strike="noStrike" kern="1200" cap="none" spc="0" normalizeH="0" baseline="0" noProof="0">
                    <a:ln>
                      <a:noFill/>
                    </a:ln>
                    <a:solidFill>
                      <a:srgbClr val="0D3759"/>
                    </a:solidFill>
                    <a:effectLst/>
                    <a:uLnTx/>
                    <a:uFillTx/>
                    <a:latin typeface="Arial" panose="020B0604020202020204"/>
                    <a:ea typeface="+mn-ea"/>
                    <a:cs typeface="+mn-cs"/>
                  </a:rPr>
                  <a:t>increased risk of HTN</a:t>
                </a:r>
                <a:r>
                  <a:rPr kumimoji="0" lang="en-GB" sz="1800" b="1" i="0" u="none" strike="noStrike" kern="1200" cap="none" spc="0" normalizeH="0" baseline="0" noProof="0">
                    <a:ln>
                      <a:noFill/>
                    </a:ln>
                    <a:solidFill>
                      <a:srgbClr val="3F4444"/>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as well as</a:t>
                </a: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GB" sz="1800" b="1" i="0" u="none" strike="noStrike" kern="1200" cap="none" spc="0" normalizeH="0" baseline="0" noProof="0">
                    <a:ln>
                      <a:noFill/>
                    </a:ln>
                    <a:solidFill>
                      <a:srgbClr val="0D3759"/>
                    </a:solidFill>
                    <a:effectLst/>
                    <a:uLnTx/>
                    <a:uFillTx/>
                    <a:latin typeface="Arial" panose="020B0604020202020204"/>
                    <a:ea typeface="+mn-ea"/>
                    <a:cs typeface="+mn-cs"/>
                  </a:rPr>
                  <a:t>adverse    CV</a:t>
                </a:r>
                <a:r>
                  <a:rPr kumimoji="0" lang="en-GB" sz="1800" b="1" i="0" u="none" strike="noStrike" kern="1200" cap="none" spc="0" normalizeH="0" baseline="0" noProof="0">
                    <a:ln>
                      <a:noFill/>
                    </a:ln>
                    <a:solidFill>
                      <a:srgbClr val="3F4444"/>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and</a:t>
                </a:r>
                <a:r>
                  <a:rPr kumimoji="0" lang="en-GB" sz="1800" b="1" i="0" u="none" strike="noStrike" kern="1200" cap="none" spc="0" normalizeH="0" baseline="0" noProof="0">
                    <a:ln>
                      <a:noFill/>
                    </a:ln>
                    <a:solidFill>
                      <a:srgbClr val="3F4444"/>
                    </a:solidFill>
                    <a:effectLst/>
                    <a:uLnTx/>
                    <a:uFillTx/>
                    <a:latin typeface="Arial" panose="020B0604020202020204"/>
                    <a:ea typeface="+mn-ea"/>
                    <a:cs typeface="+mn-cs"/>
                  </a:rPr>
                  <a:t> </a:t>
                </a:r>
                <a:r>
                  <a:rPr kumimoji="0" lang="en-GB" sz="1800" b="1" i="0" u="none" strike="noStrike" kern="1200" cap="none" spc="0" normalizeH="0" baseline="0" noProof="0">
                    <a:ln>
                      <a:noFill/>
                    </a:ln>
                    <a:solidFill>
                      <a:srgbClr val="0D3759"/>
                    </a:solidFill>
                    <a:effectLst/>
                    <a:uLnTx/>
                    <a:uFillTx/>
                    <a:latin typeface="Arial" panose="020B0604020202020204"/>
                    <a:ea typeface="+mn-ea"/>
                    <a:cs typeface="+mn-cs"/>
                  </a:rPr>
                  <a:t>kidney disease </a:t>
                </a:r>
                <a:r>
                  <a:rPr kumimoji="0" lang="en-GB" sz="1800" b="1" i="0" u="none" strike="noStrike" kern="1200" cap="none" spc="0" normalizeH="0" baseline="0" noProof="0">
                    <a:ln>
                      <a:noFill/>
                    </a:ln>
                    <a:solidFill>
                      <a:schemeClr val="accent2"/>
                    </a:solidFill>
                    <a:effectLst/>
                    <a:uLnTx/>
                    <a:uFillTx/>
                    <a:latin typeface="Arial" panose="020B0604020202020204"/>
                    <a:ea typeface="+mn-ea"/>
                    <a:cs typeface="+mn-cs"/>
                  </a:rPr>
                  <a:t>outcomes</a:t>
                </a:r>
                <a:r>
                  <a:rPr lang="en-GB" b="1" baseline="30000">
                    <a:solidFill>
                      <a:schemeClr val="accent2"/>
                    </a:solidFill>
                    <a:latin typeface="Arial" panose="020B0604020202020204"/>
                  </a:rPr>
                  <a:t>3</a:t>
                </a:r>
                <a:r>
                  <a:rPr kumimoji="0" lang="en-GB" sz="1800" b="1" i="0" u="none" strike="noStrike" kern="1200" cap="none" spc="0" normalizeH="0" baseline="30000" noProof="0">
                    <a:ln>
                      <a:noFill/>
                    </a:ln>
                    <a:solidFill>
                      <a:schemeClr val="accent2"/>
                    </a:solidFill>
                    <a:effectLst/>
                    <a:uLnTx/>
                    <a:uFillTx/>
                    <a:latin typeface="Arial" panose="020B0604020202020204"/>
                    <a:ea typeface="+mn-ea"/>
                    <a:cs typeface="+mn-cs"/>
                  </a:rPr>
                  <a:t>-6</a:t>
                </a:r>
                <a:r>
                  <a:rPr kumimoji="0" lang="en-GB" sz="1800" b="1" i="0" u="none" strike="noStrike" kern="1200" cap="none" spc="0" normalizeH="0" baseline="0" noProof="0">
                    <a:ln>
                      <a:noFill/>
                    </a:ln>
                    <a:solidFill>
                      <a:schemeClr val="accent2"/>
                    </a:solidFill>
                    <a:effectLst/>
                    <a:uLnTx/>
                    <a:uFillTx/>
                    <a:latin typeface="Arial" panose="020B0604020202020204"/>
                    <a:ea typeface="+mn-ea"/>
                    <a:cs typeface="+mn-cs"/>
                  </a:rPr>
                  <a:t> </a:t>
                </a:r>
              </a:p>
            </p:txBody>
          </p:sp>
        </p:grpSp>
        <p:grpSp>
          <p:nvGrpSpPr>
            <p:cNvPr id="8" name="Group 7">
              <a:extLst>
                <a:ext uri="{FF2B5EF4-FFF2-40B4-BE49-F238E27FC236}">
                  <a16:creationId xmlns:a16="http://schemas.microsoft.com/office/drawing/2014/main" id="{2F0C7CBE-E747-DCF6-900D-6CBBE1E07428}"/>
                </a:ext>
              </a:extLst>
            </p:cNvPr>
            <p:cNvGrpSpPr/>
            <p:nvPr/>
          </p:nvGrpSpPr>
          <p:grpSpPr>
            <a:xfrm>
              <a:off x="8260080" y="1530095"/>
              <a:ext cx="3474720" cy="3860875"/>
              <a:chOff x="8260080" y="1530095"/>
              <a:chExt cx="3474720" cy="3860875"/>
            </a:xfrm>
          </p:grpSpPr>
          <p:sp>
            <p:nvSpPr>
              <p:cNvPr id="9" name="Rectangle: Rounded Corners 8">
                <a:extLst>
                  <a:ext uri="{FF2B5EF4-FFF2-40B4-BE49-F238E27FC236}">
                    <a16:creationId xmlns:a16="http://schemas.microsoft.com/office/drawing/2014/main" id="{4BEFE326-507A-7AEE-7884-486B4F10EC95}"/>
                  </a:ext>
                </a:extLst>
              </p:cNvPr>
              <p:cNvSpPr/>
              <p:nvPr/>
            </p:nvSpPr>
            <p:spPr>
              <a:xfrm>
                <a:off x="8260080" y="1987295"/>
                <a:ext cx="3474720" cy="3403675"/>
              </a:xfrm>
              <a:prstGeom prst="roundRect">
                <a:avLst>
                  <a:gd name="adj" fmla="val 2825"/>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07A63545-6BB7-FED8-E184-9EDBE54DBC28}"/>
                  </a:ext>
                </a:extLst>
              </p:cNvPr>
              <p:cNvSpPr/>
              <p:nvPr/>
            </p:nvSpPr>
            <p:spPr>
              <a:xfrm>
                <a:off x="8618999" y="1530095"/>
                <a:ext cx="914400" cy="914400"/>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D1E4FFC9-A91C-F30A-0535-86F9C23266C9}"/>
                  </a:ext>
                </a:extLst>
              </p:cNvPr>
              <p:cNvGrpSpPr>
                <a:grpSpLocks noChangeAspect="1"/>
              </p:cNvGrpSpPr>
              <p:nvPr/>
            </p:nvGrpSpPr>
            <p:grpSpPr>
              <a:xfrm>
                <a:off x="8847664" y="1758695"/>
                <a:ext cx="457071" cy="457200"/>
                <a:chOff x="13422313" y="727075"/>
                <a:chExt cx="5659437" cy="5661025"/>
              </a:xfrm>
            </p:grpSpPr>
            <p:sp>
              <p:nvSpPr>
                <p:cNvPr id="13" name="Freeform 13">
                  <a:extLst>
                    <a:ext uri="{FF2B5EF4-FFF2-40B4-BE49-F238E27FC236}">
                      <a16:creationId xmlns:a16="http://schemas.microsoft.com/office/drawing/2014/main" id="{A7F95280-BBA7-7B41-0F1B-F3950ED3CDEB}"/>
                    </a:ext>
                  </a:extLst>
                </p:cNvPr>
                <p:cNvSpPr>
                  <a:spLocks noEditPoints="1"/>
                </p:cNvSpPr>
                <p:nvPr/>
              </p:nvSpPr>
              <p:spPr bwMode="auto">
                <a:xfrm>
                  <a:off x="13422313" y="727075"/>
                  <a:ext cx="5659437" cy="5661025"/>
                </a:xfrm>
                <a:custGeom>
                  <a:avLst/>
                  <a:gdLst>
                    <a:gd name="T0" fmla="*/ 1501 w 1501"/>
                    <a:gd name="T1" fmla="*/ 818 h 1501"/>
                    <a:gd name="T2" fmla="*/ 1363 w 1501"/>
                    <a:gd name="T3" fmla="*/ 818 h 1501"/>
                    <a:gd name="T4" fmla="*/ 818 w 1501"/>
                    <a:gd name="T5" fmla="*/ 1364 h 1501"/>
                    <a:gd name="T6" fmla="*/ 818 w 1501"/>
                    <a:gd name="T7" fmla="*/ 1501 h 1501"/>
                    <a:gd name="T8" fmla="*/ 682 w 1501"/>
                    <a:gd name="T9" fmla="*/ 1501 h 1501"/>
                    <a:gd name="T10" fmla="*/ 682 w 1501"/>
                    <a:gd name="T11" fmla="*/ 1364 h 1501"/>
                    <a:gd name="T12" fmla="*/ 137 w 1501"/>
                    <a:gd name="T13" fmla="*/ 818 h 1501"/>
                    <a:gd name="T14" fmla="*/ 70 w 1501"/>
                    <a:gd name="T15" fmla="*/ 818 h 1501"/>
                    <a:gd name="T16" fmla="*/ 0 w 1501"/>
                    <a:gd name="T17" fmla="*/ 818 h 1501"/>
                    <a:gd name="T18" fmla="*/ 0 w 1501"/>
                    <a:gd name="T19" fmla="*/ 683 h 1501"/>
                    <a:gd name="T20" fmla="*/ 137 w 1501"/>
                    <a:gd name="T21" fmla="*/ 683 h 1501"/>
                    <a:gd name="T22" fmla="*/ 682 w 1501"/>
                    <a:gd name="T23" fmla="*/ 137 h 1501"/>
                    <a:gd name="T24" fmla="*/ 682 w 1501"/>
                    <a:gd name="T25" fmla="*/ 0 h 1501"/>
                    <a:gd name="T26" fmla="*/ 817 w 1501"/>
                    <a:gd name="T27" fmla="*/ 0 h 1501"/>
                    <a:gd name="T28" fmla="*/ 817 w 1501"/>
                    <a:gd name="T29" fmla="*/ 137 h 1501"/>
                    <a:gd name="T30" fmla="*/ 1363 w 1501"/>
                    <a:gd name="T31" fmla="*/ 683 h 1501"/>
                    <a:gd name="T32" fmla="*/ 1501 w 1501"/>
                    <a:gd name="T33" fmla="*/ 683 h 1501"/>
                    <a:gd name="T34" fmla="*/ 1501 w 1501"/>
                    <a:gd name="T35" fmla="*/ 818 h 1501"/>
                    <a:gd name="T36" fmla="*/ 1228 w 1501"/>
                    <a:gd name="T37" fmla="*/ 750 h 1501"/>
                    <a:gd name="T38" fmla="*/ 750 w 1501"/>
                    <a:gd name="T39" fmla="*/ 273 h 1501"/>
                    <a:gd name="T40" fmla="*/ 272 w 1501"/>
                    <a:gd name="T41" fmla="*/ 750 h 1501"/>
                    <a:gd name="T42" fmla="*/ 751 w 1501"/>
                    <a:gd name="T43" fmla="*/ 1228 h 1501"/>
                    <a:gd name="T44" fmla="*/ 1228 w 1501"/>
                    <a:gd name="T45" fmla="*/ 75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1" h="1501">
                      <a:moveTo>
                        <a:pt x="1501" y="818"/>
                      </a:moveTo>
                      <a:cubicBezTo>
                        <a:pt x="1455" y="818"/>
                        <a:pt x="1408" y="818"/>
                        <a:pt x="1363" y="818"/>
                      </a:cubicBezTo>
                      <a:cubicBezTo>
                        <a:pt x="1307" y="1126"/>
                        <a:pt x="1126" y="1307"/>
                        <a:pt x="818" y="1364"/>
                      </a:cubicBezTo>
                      <a:cubicBezTo>
                        <a:pt x="818" y="1408"/>
                        <a:pt x="818" y="1454"/>
                        <a:pt x="818" y="1501"/>
                      </a:cubicBezTo>
                      <a:cubicBezTo>
                        <a:pt x="772" y="1501"/>
                        <a:pt x="728" y="1501"/>
                        <a:pt x="682" y="1501"/>
                      </a:cubicBezTo>
                      <a:cubicBezTo>
                        <a:pt x="682" y="1454"/>
                        <a:pt x="682" y="1408"/>
                        <a:pt x="682" y="1364"/>
                      </a:cubicBezTo>
                      <a:cubicBezTo>
                        <a:pt x="374" y="1307"/>
                        <a:pt x="194" y="1126"/>
                        <a:pt x="137" y="818"/>
                      </a:cubicBezTo>
                      <a:cubicBezTo>
                        <a:pt x="116" y="818"/>
                        <a:pt x="93" y="818"/>
                        <a:pt x="70" y="818"/>
                      </a:cubicBezTo>
                      <a:cubicBezTo>
                        <a:pt x="47" y="818"/>
                        <a:pt x="24" y="818"/>
                        <a:pt x="0" y="818"/>
                      </a:cubicBezTo>
                      <a:cubicBezTo>
                        <a:pt x="0" y="773"/>
                        <a:pt x="0" y="728"/>
                        <a:pt x="0" y="683"/>
                      </a:cubicBezTo>
                      <a:cubicBezTo>
                        <a:pt x="46" y="683"/>
                        <a:pt x="92" y="683"/>
                        <a:pt x="137" y="683"/>
                      </a:cubicBezTo>
                      <a:cubicBezTo>
                        <a:pt x="193" y="375"/>
                        <a:pt x="373" y="195"/>
                        <a:pt x="682" y="137"/>
                      </a:cubicBezTo>
                      <a:cubicBezTo>
                        <a:pt x="682" y="93"/>
                        <a:pt x="682" y="46"/>
                        <a:pt x="682" y="0"/>
                      </a:cubicBezTo>
                      <a:cubicBezTo>
                        <a:pt x="727" y="0"/>
                        <a:pt x="772" y="0"/>
                        <a:pt x="817" y="0"/>
                      </a:cubicBezTo>
                      <a:cubicBezTo>
                        <a:pt x="817" y="46"/>
                        <a:pt x="817" y="93"/>
                        <a:pt x="817" y="137"/>
                      </a:cubicBezTo>
                      <a:cubicBezTo>
                        <a:pt x="1126" y="195"/>
                        <a:pt x="1307" y="375"/>
                        <a:pt x="1363" y="683"/>
                      </a:cubicBezTo>
                      <a:cubicBezTo>
                        <a:pt x="1408" y="683"/>
                        <a:pt x="1455" y="683"/>
                        <a:pt x="1501" y="683"/>
                      </a:cubicBezTo>
                      <a:cubicBezTo>
                        <a:pt x="1501" y="728"/>
                        <a:pt x="1501" y="773"/>
                        <a:pt x="1501" y="818"/>
                      </a:cubicBezTo>
                      <a:close/>
                      <a:moveTo>
                        <a:pt x="1228" y="750"/>
                      </a:moveTo>
                      <a:cubicBezTo>
                        <a:pt x="1227" y="486"/>
                        <a:pt x="1012" y="272"/>
                        <a:pt x="750" y="273"/>
                      </a:cubicBezTo>
                      <a:cubicBezTo>
                        <a:pt x="487" y="273"/>
                        <a:pt x="272" y="488"/>
                        <a:pt x="272" y="750"/>
                      </a:cubicBezTo>
                      <a:cubicBezTo>
                        <a:pt x="272" y="1013"/>
                        <a:pt x="489" y="1230"/>
                        <a:pt x="751" y="1228"/>
                      </a:cubicBezTo>
                      <a:cubicBezTo>
                        <a:pt x="1015" y="1227"/>
                        <a:pt x="1229" y="1012"/>
                        <a:pt x="1228" y="7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14">
                  <a:extLst>
                    <a:ext uri="{FF2B5EF4-FFF2-40B4-BE49-F238E27FC236}">
                      <a16:creationId xmlns:a16="http://schemas.microsoft.com/office/drawing/2014/main" id="{72A1E909-8FD5-AC32-9D7D-587180B1E81C}"/>
                    </a:ext>
                  </a:extLst>
                </p:cNvPr>
                <p:cNvSpPr>
                  <a:spLocks/>
                </p:cNvSpPr>
                <p:nvPr/>
              </p:nvSpPr>
              <p:spPr bwMode="auto">
                <a:xfrm>
                  <a:off x="15220950" y="2525713"/>
                  <a:ext cx="2058987" cy="2063750"/>
                </a:xfrm>
                <a:custGeom>
                  <a:avLst/>
                  <a:gdLst>
                    <a:gd name="T0" fmla="*/ 273 w 546"/>
                    <a:gd name="T1" fmla="*/ 546 h 547"/>
                    <a:gd name="T2" fmla="*/ 0 w 546"/>
                    <a:gd name="T3" fmla="*/ 273 h 547"/>
                    <a:gd name="T4" fmla="*/ 273 w 546"/>
                    <a:gd name="T5" fmla="*/ 1 h 547"/>
                    <a:gd name="T6" fmla="*/ 546 w 546"/>
                    <a:gd name="T7" fmla="*/ 273 h 547"/>
                    <a:gd name="T8" fmla="*/ 273 w 546"/>
                    <a:gd name="T9" fmla="*/ 546 h 547"/>
                  </a:gdLst>
                  <a:ahLst/>
                  <a:cxnLst>
                    <a:cxn ang="0">
                      <a:pos x="T0" y="T1"/>
                    </a:cxn>
                    <a:cxn ang="0">
                      <a:pos x="T2" y="T3"/>
                    </a:cxn>
                    <a:cxn ang="0">
                      <a:pos x="T4" y="T5"/>
                    </a:cxn>
                    <a:cxn ang="0">
                      <a:pos x="T6" y="T7"/>
                    </a:cxn>
                    <a:cxn ang="0">
                      <a:pos x="T8" y="T9"/>
                    </a:cxn>
                  </a:cxnLst>
                  <a:rect l="0" t="0" r="r" b="b"/>
                  <a:pathLst>
                    <a:path w="546" h="547">
                      <a:moveTo>
                        <a:pt x="273" y="546"/>
                      </a:moveTo>
                      <a:cubicBezTo>
                        <a:pt x="123" y="547"/>
                        <a:pt x="0" y="424"/>
                        <a:pt x="0" y="273"/>
                      </a:cubicBezTo>
                      <a:cubicBezTo>
                        <a:pt x="0" y="123"/>
                        <a:pt x="123" y="0"/>
                        <a:pt x="273" y="1"/>
                      </a:cubicBezTo>
                      <a:cubicBezTo>
                        <a:pt x="424" y="1"/>
                        <a:pt x="545" y="122"/>
                        <a:pt x="546" y="273"/>
                      </a:cubicBezTo>
                      <a:cubicBezTo>
                        <a:pt x="546" y="423"/>
                        <a:pt x="424" y="546"/>
                        <a:pt x="273" y="5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8836EF5E-A58F-74FC-54B8-F63E7797F933}"/>
                  </a:ext>
                </a:extLst>
              </p:cNvPr>
              <p:cNvSpPr txBox="1">
                <a:spLocks/>
              </p:cNvSpPr>
              <p:nvPr/>
            </p:nvSpPr>
            <p:spPr>
              <a:xfrm>
                <a:off x="8618999" y="2943309"/>
                <a:ext cx="2758406" cy="1606850"/>
              </a:xfrm>
              <a:prstGeom prst="rect">
                <a:avLst/>
              </a:prstGeom>
              <a:noFill/>
            </p:spPr>
            <p:txBody>
              <a:bodyPr wrap="square" lIns="182880" rIns="182880" rtlCol="0" anchor="ctr">
                <a:spAutoFit/>
              </a:bodyPr>
              <a:lstStyle/>
              <a:p>
                <a:pPr marL="0" marR="0" lvl="0" indent="0" algn="l" defTabSz="1219170" rtl="0" eaLnBrk="1" fontAlgn="auto" latinLnBrk="0" hangingPunct="1">
                  <a:lnSpc>
                    <a:spcPts val="2400"/>
                  </a:lnSpc>
                  <a:spcBef>
                    <a:spcPts val="0"/>
                  </a:spcBef>
                  <a:spcAft>
                    <a:spcPts val="0"/>
                  </a:spcAft>
                  <a:buClrTx/>
                  <a:buSzTx/>
                  <a:buFontTx/>
                  <a:buNone/>
                  <a:tabLst/>
                  <a:defRPr/>
                </a:pPr>
                <a:r>
                  <a:rPr lang="en-GB" b="1">
                    <a:solidFill>
                      <a:schemeClr val="accent3">
                        <a:lumMod val="50000"/>
                      </a:schemeClr>
                    </a:solidFill>
                    <a:latin typeface="Arial" panose="020B0604020202020204"/>
                  </a:rPr>
                  <a:t>Aldosterone</a:t>
                </a:r>
                <a:r>
                  <a:rPr lang="en-GB">
                    <a:solidFill>
                      <a:srgbClr val="000000"/>
                    </a:solidFill>
                    <a:latin typeface="Arial" panose="020B0604020202020204"/>
                  </a:rPr>
                  <a:t> may be an </a:t>
                </a:r>
                <a:r>
                  <a:rPr lang="en-GB" b="1">
                    <a:solidFill>
                      <a:schemeClr val="accent3">
                        <a:lumMod val="50000"/>
                      </a:schemeClr>
                    </a:solidFill>
                    <a:latin typeface="Arial" panose="020B0604020202020204"/>
                  </a:rPr>
                  <a:t>overlooked driver of elevated BP </a:t>
                </a:r>
                <a:r>
                  <a:rPr lang="en-GB">
                    <a:solidFill>
                      <a:srgbClr val="000000"/>
                    </a:solidFill>
                    <a:latin typeface="Arial" panose="020B0604020202020204"/>
                  </a:rPr>
                  <a:t>and related </a:t>
                </a:r>
                <a:r>
                  <a:rPr lang="en-GB" b="1">
                    <a:solidFill>
                      <a:schemeClr val="accent3">
                        <a:lumMod val="50000"/>
                      </a:schemeClr>
                    </a:solidFill>
                    <a:latin typeface="Arial" panose="020B0604020202020204"/>
                  </a:rPr>
                  <a:t>adverse outcomes</a:t>
                </a:r>
                <a:r>
                  <a:rPr lang="en-GB" b="1" baseline="30000">
                    <a:solidFill>
                      <a:schemeClr val="accent3">
                        <a:lumMod val="50000"/>
                      </a:schemeClr>
                    </a:solidFill>
                    <a:latin typeface="Arial" panose="020B0604020202020204"/>
                  </a:rPr>
                  <a:t>7,8,9</a:t>
                </a:r>
                <a:endParaRPr kumimoji="0" lang="en-GB" sz="1800" b="1" i="0" u="none" strike="noStrike" kern="1200" cap="none" spc="0" normalizeH="0" baseline="30000" noProof="0">
                  <a:ln>
                    <a:noFill/>
                  </a:ln>
                  <a:solidFill>
                    <a:schemeClr val="accent3">
                      <a:lumMod val="50000"/>
                    </a:schemeClr>
                  </a:solidFill>
                  <a:effectLst/>
                  <a:uLnTx/>
                  <a:uFillTx/>
                  <a:latin typeface="Arial" panose="020B0604020202020204"/>
                  <a:ea typeface="+mn-ea"/>
                  <a:cs typeface="+mn-cs"/>
                </a:endParaRPr>
              </a:p>
            </p:txBody>
          </p:sp>
        </p:grpSp>
      </p:grpSp>
      <p:sp>
        <p:nvSpPr>
          <p:cNvPr id="22" name="TextBox 21">
            <a:hlinkClick r:id="rId3" action="ppaction://hlinksldjump"/>
            <a:extLst>
              <a:ext uri="{FF2B5EF4-FFF2-40B4-BE49-F238E27FC236}">
                <a16:creationId xmlns:a16="http://schemas.microsoft.com/office/drawing/2014/main" id="{BE8234C0-ADDC-838E-CA67-B337C31BCBB2}"/>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
        <p:nvSpPr>
          <p:cNvPr id="23" name="Rectangle: Rounded Corners 22">
            <a:extLst>
              <a:ext uri="{FF2B5EF4-FFF2-40B4-BE49-F238E27FC236}">
                <a16:creationId xmlns:a16="http://schemas.microsoft.com/office/drawing/2014/main" id="{63F6CBFA-D67E-2E7C-79E7-6F5D35C3335D}"/>
              </a:ext>
            </a:extLst>
          </p:cNvPr>
          <p:cNvSpPr/>
          <p:nvPr/>
        </p:nvSpPr>
        <p:spPr>
          <a:xfrm>
            <a:off x="457199" y="5620723"/>
            <a:ext cx="11284518" cy="48248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tx1"/>
                </a:solidFill>
                <a:effectLst/>
                <a:uLnTx/>
                <a:uFillTx/>
                <a:latin typeface="Arial" panose="020B0604020202020204"/>
                <a:ea typeface="+mn-ea"/>
                <a:cs typeface="+mn-cs"/>
              </a:rPr>
              <a:t>Could </a:t>
            </a:r>
            <a:r>
              <a:rPr kumimoji="0" lang="en-US" b="1" i="0" u="none" strike="noStrike" kern="1200" cap="none" spc="0" normalizeH="0" baseline="0" noProof="0">
                <a:ln>
                  <a:noFill/>
                </a:ln>
                <a:solidFill>
                  <a:schemeClr val="tx1"/>
                </a:solidFill>
                <a:effectLst/>
                <a:uLnTx/>
                <a:uFillTx/>
                <a:latin typeface="Arial" panose="020B0604020202020204"/>
                <a:ea typeface="+mn-ea"/>
                <a:cs typeface="+mn-cs"/>
              </a:rPr>
              <a:t>targeting aldosterone </a:t>
            </a:r>
            <a:r>
              <a:rPr kumimoji="0" lang="en-US" b="0" i="0" u="none" strike="noStrike" kern="1200" cap="none" spc="0" normalizeH="0" baseline="0" noProof="0">
                <a:ln>
                  <a:noFill/>
                </a:ln>
                <a:solidFill>
                  <a:schemeClr val="tx1"/>
                </a:solidFill>
                <a:effectLst/>
                <a:uLnTx/>
                <a:uFillTx/>
                <a:latin typeface="Arial" panose="020B0604020202020204"/>
                <a:ea typeface="+mn-ea"/>
                <a:cs typeface="+mn-cs"/>
              </a:rPr>
              <a:t>represent a paradigm shift in the treatment of HTN?</a:t>
            </a:r>
            <a:endParaRPr kumimoji="0" lang="en-US" b="1"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85787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4036A40-FCF4-B90E-6476-E0C4DCE1B3A8}"/>
              </a:ext>
            </a:extLst>
          </p:cNvPr>
          <p:cNvSpPr txBox="1"/>
          <p:nvPr/>
        </p:nvSpPr>
        <p:spPr>
          <a:xfrm>
            <a:off x="0" y="372963"/>
            <a:ext cx="12192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To find scientifically balanced, evidence-based information about AstraZeneca drugs and other medical resources...</a:t>
            </a:r>
          </a:p>
        </p:txBody>
      </p:sp>
      <p:sp>
        <p:nvSpPr>
          <p:cNvPr id="40" name="TextBox 39">
            <a:extLst>
              <a:ext uri="{FF2B5EF4-FFF2-40B4-BE49-F238E27FC236}">
                <a16:creationId xmlns:a16="http://schemas.microsoft.com/office/drawing/2014/main" id="{167B2320-48C5-287F-80D4-226EA9E02075}"/>
              </a:ext>
            </a:extLst>
          </p:cNvPr>
          <p:cNvSpPr txBox="1"/>
          <p:nvPr/>
        </p:nvSpPr>
        <p:spPr>
          <a:xfrm>
            <a:off x="0" y="5829300"/>
            <a:ext cx="12192000" cy="646331"/>
          </a:xfrm>
          <a:prstGeom prst="rect">
            <a:avLst/>
          </a:prstGeom>
          <a:solidFill>
            <a:schemeClr val="accent1"/>
          </a:solidFill>
        </p:spPr>
        <p:txBody>
          <a:bodyPr wrap="square" lIns="0" r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Created by AstraZeneca healthcare professionals for healthcare professionals </a:t>
            </a:r>
          </a:p>
        </p:txBody>
      </p:sp>
      <p:grpSp>
        <p:nvGrpSpPr>
          <p:cNvPr id="10" name="Group 9">
            <a:extLst>
              <a:ext uri="{FF2B5EF4-FFF2-40B4-BE49-F238E27FC236}">
                <a16:creationId xmlns:a16="http://schemas.microsoft.com/office/drawing/2014/main" id="{E37DCB7B-E4B3-2FB1-B5C2-921B3134EA72}"/>
              </a:ext>
            </a:extLst>
          </p:cNvPr>
          <p:cNvGrpSpPr/>
          <p:nvPr/>
        </p:nvGrpSpPr>
        <p:grpSpPr>
          <a:xfrm>
            <a:off x="5318109" y="765302"/>
            <a:ext cx="6096723" cy="4594860"/>
            <a:chOff x="4815258" y="1884218"/>
            <a:chExt cx="5729369" cy="4318000"/>
          </a:xfrm>
        </p:grpSpPr>
        <p:pic>
          <p:nvPicPr>
            <p:cNvPr id="9" name="Picture 8" descr="A picture containing text, monitor, computer, desk&#10;&#10;Description automatically generated">
              <a:extLst>
                <a:ext uri="{FF2B5EF4-FFF2-40B4-BE49-F238E27FC236}">
                  <a16:creationId xmlns:a16="http://schemas.microsoft.com/office/drawing/2014/main" id="{AD300742-DF3C-124A-CE41-FA8222720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258" y="1884218"/>
              <a:ext cx="5729369" cy="4318000"/>
            </a:xfrm>
            <a:prstGeom prst="rect">
              <a:avLst/>
            </a:prstGeom>
          </p:spPr>
        </p:pic>
        <p:pic>
          <p:nvPicPr>
            <p:cNvPr id="5" name="Picture 4">
              <a:hlinkClick r:id="rId4"/>
              <a:extLst>
                <a:ext uri="{FF2B5EF4-FFF2-40B4-BE49-F238E27FC236}">
                  <a16:creationId xmlns:a16="http://schemas.microsoft.com/office/drawing/2014/main" id="{013D71EB-C3CB-F13A-4190-BDC7ED63C6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87" b="1116"/>
            <a:stretch/>
          </p:blipFill>
          <p:spPr>
            <a:xfrm>
              <a:off x="5190699" y="2232140"/>
              <a:ext cx="5022376" cy="2685861"/>
            </a:xfrm>
            <a:prstGeom prst="rect">
              <a:avLst/>
            </a:prstGeom>
          </p:spPr>
        </p:pic>
      </p:grpSp>
      <p:sp>
        <p:nvSpPr>
          <p:cNvPr id="14" name="TextBox 13">
            <a:extLst>
              <a:ext uri="{FF2B5EF4-FFF2-40B4-BE49-F238E27FC236}">
                <a16:creationId xmlns:a16="http://schemas.microsoft.com/office/drawing/2014/main" id="{CCAB21CB-295B-D7B5-8604-AA2FCB5A5D64}"/>
              </a:ext>
            </a:extLst>
          </p:cNvPr>
          <p:cNvSpPr txBox="1"/>
          <p:nvPr/>
        </p:nvSpPr>
        <p:spPr>
          <a:xfrm>
            <a:off x="1200423" y="838920"/>
            <a:ext cx="4325257" cy="175432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F134C"/>
                </a:solidFill>
                <a:effectLst/>
                <a:uLnTx/>
                <a:uFillTx/>
                <a:latin typeface="Arial" panose="020B0604020202020204"/>
                <a:ea typeface="+mn-ea"/>
                <a:cs typeface="+mn-cs"/>
              </a:rPr>
              <a:t>Visit AZmedical.com Today</a:t>
            </a:r>
          </a:p>
        </p:txBody>
      </p:sp>
      <p:grpSp>
        <p:nvGrpSpPr>
          <p:cNvPr id="29" name="Group 28">
            <a:extLst>
              <a:ext uri="{FF2B5EF4-FFF2-40B4-BE49-F238E27FC236}">
                <a16:creationId xmlns:a16="http://schemas.microsoft.com/office/drawing/2014/main" id="{9D829E77-28BA-8322-D402-2D9AB6E72187}"/>
              </a:ext>
            </a:extLst>
          </p:cNvPr>
          <p:cNvGrpSpPr/>
          <p:nvPr/>
        </p:nvGrpSpPr>
        <p:grpSpPr>
          <a:xfrm>
            <a:off x="8658503" y="3584476"/>
            <a:ext cx="3155842" cy="2184814"/>
            <a:chOff x="9050853" y="4370094"/>
            <a:chExt cx="2694141" cy="1865175"/>
          </a:xfrm>
        </p:grpSpPr>
        <p:sp>
          <p:nvSpPr>
            <p:cNvPr id="28" name="Rectangle 27">
              <a:extLst>
                <a:ext uri="{FF2B5EF4-FFF2-40B4-BE49-F238E27FC236}">
                  <a16:creationId xmlns:a16="http://schemas.microsoft.com/office/drawing/2014/main" id="{2EFB5C38-3F3F-D3AE-B1E0-83027E89686B}"/>
                </a:ext>
              </a:extLst>
            </p:cNvPr>
            <p:cNvSpPr/>
            <p:nvPr/>
          </p:nvSpPr>
          <p:spPr>
            <a:xfrm>
              <a:off x="9143308" y="4415905"/>
              <a:ext cx="2418733" cy="171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2E1414B7-ED35-6772-68A0-3A255A6DCA28}"/>
                </a:ext>
              </a:extLst>
            </p:cNvPr>
            <p:cNvGrpSpPr/>
            <p:nvPr/>
          </p:nvGrpSpPr>
          <p:grpSpPr>
            <a:xfrm>
              <a:off x="9050853" y="4370094"/>
              <a:ext cx="2694141" cy="1865175"/>
              <a:chOff x="1375825" y="1607419"/>
              <a:chExt cx="1741204" cy="1205449"/>
            </a:xfrm>
          </p:grpSpPr>
          <p:pic>
            <p:nvPicPr>
              <p:cNvPr id="23" name="Graphic 22">
                <a:hlinkClick r:id="rId4"/>
                <a:extLst>
                  <a:ext uri="{FF2B5EF4-FFF2-40B4-BE49-F238E27FC236}">
                    <a16:creationId xmlns:a16="http://schemas.microsoft.com/office/drawing/2014/main" id="{4480C003-48AB-00EE-8778-F0AFE09063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1643702" y="1339542"/>
                <a:ext cx="1205449" cy="1741204"/>
              </a:xfrm>
              <a:prstGeom prst="rect">
                <a:avLst/>
              </a:prstGeom>
            </p:spPr>
          </p:pic>
          <p:pic>
            <p:nvPicPr>
              <p:cNvPr id="24" name="Picture 23">
                <a:hlinkClick r:id="rId4"/>
                <a:extLst>
                  <a:ext uri="{FF2B5EF4-FFF2-40B4-BE49-F238E27FC236}">
                    <a16:creationId xmlns:a16="http://schemas.microsoft.com/office/drawing/2014/main" id="{8428071A-7D4F-4456-7B95-8887FDAFAA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25" b="-5214"/>
              <a:stretch/>
            </p:blipFill>
            <p:spPr>
              <a:xfrm>
                <a:off x="1531617" y="1845574"/>
                <a:ext cx="1430664" cy="796363"/>
              </a:xfrm>
              <a:prstGeom prst="rect">
                <a:avLst/>
              </a:prstGeom>
            </p:spPr>
          </p:pic>
        </p:grpSp>
      </p:grpSp>
      <p:grpSp>
        <p:nvGrpSpPr>
          <p:cNvPr id="34" name="Group 33">
            <a:extLst>
              <a:ext uri="{FF2B5EF4-FFF2-40B4-BE49-F238E27FC236}">
                <a16:creationId xmlns:a16="http://schemas.microsoft.com/office/drawing/2014/main" id="{CF13DEA3-27E6-72B9-9A71-1FD08100C2FF}"/>
              </a:ext>
            </a:extLst>
          </p:cNvPr>
          <p:cNvGrpSpPr/>
          <p:nvPr/>
        </p:nvGrpSpPr>
        <p:grpSpPr>
          <a:xfrm>
            <a:off x="10443564" y="3951627"/>
            <a:ext cx="1178789" cy="2369485"/>
            <a:chOff x="5175021" y="3683375"/>
            <a:chExt cx="942975" cy="1895475"/>
          </a:xfrm>
        </p:grpSpPr>
        <p:grpSp>
          <p:nvGrpSpPr>
            <p:cNvPr id="31" name="Group 30">
              <a:extLst>
                <a:ext uri="{FF2B5EF4-FFF2-40B4-BE49-F238E27FC236}">
                  <a16:creationId xmlns:a16="http://schemas.microsoft.com/office/drawing/2014/main" id="{01768B1F-376A-FE69-A5F5-69CA320A9E95}"/>
                </a:ext>
              </a:extLst>
            </p:cNvPr>
            <p:cNvGrpSpPr/>
            <p:nvPr/>
          </p:nvGrpSpPr>
          <p:grpSpPr>
            <a:xfrm>
              <a:off x="5175021" y="3683375"/>
              <a:ext cx="942975" cy="1895475"/>
              <a:chOff x="3035446" y="2481262"/>
              <a:chExt cx="942975" cy="1895475"/>
            </a:xfrm>
          </p:grpSpPr>
          <p:sp>
            <p:nvSpPr>
              <p:cNvPr id="30" name="Rectangle: Rounded Corners 29">
                <a:extLst>
                  <a:ext uri="{FF2B5EF4-FFF2-40B4-BE49-F238E27FC236}">
                    <a16:creationId xmlns:a16="http://schemas.microsoft.com/office/drawing/2014/main" id="{474BCB9E-AE3E-0C4C-3655-B36F18350638}"/>
                  </a:ext>
                </a:extLst>
              </p:cNvPr>
              <p:cNvSpPr/>
              <p:nvPr/>
            </p:nvSpPr>
            <p:spPr>
              <a:xfrm>
                <a:off x="3057505" y="2481262"/>
                <a:ext cx="898859" cy="18888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Graphic 26">
                <a:extLst>
                  <a:ext uri="{FF2B5EF4-FFF2-40B4-BE49-F238E27FC236}">
                    <a16:creationId xmlns:a16="http://schemas.microsoft.com/office/drawing/2014/main" id="{6C27463E-073B-C29F-181C-E827EE1DEB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35446" y="2481262"/>
                <a:ext cx="942975" cy="1895475"/>
              </a:xfrm>
              <a:prstGeom prst="roundRect">
                <a:avLst/>
              </a:prstGeom>
            </p:spPr>
          </p:pic>
        </p:grpSp>
        <p:pic>
          <p:nvPicPr>
            <p:cNvPr id="33" name="Picture 32">
              <a:hlinkClick r:id="rId4"/>
              <a:extLst>
                <a:ext uri="{FF2B5EF4-FFF2-40B4-BE49-F238E27FC236}">
                  <a16:creationId xmlns:a16="http://schemas.microsoft.com/office/drawing/2014/main" id="{4B92B7DD-BF29-F619-6081-5F13D56B2BA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897" r="3897"/>
            <a:stretch/>
          </p:blipFill>
          <p:spPr>
            <a:xfrm>
              <a:off x="5235594" y="3830713"/>
              <a:ext cx="831376" cy="1690601"/>
            </a:xfrm>
            <a:prstGeom prst="roundRect">
              <a:avLst>
                <a:gd name="adj" fmla="val 14855"/>
              </a:avLst>
            </a:prstGeom>
          </p:spPr>
        </p:pic>
      </p:grpSp>
      <p:pic>
        <p:nvPicPr>
          <p:cNvPr id="42" name="Picture 41" descr="Qr code&#10;&#10;Description automatically generated">
            <a:extLst>
              <a:ext uri="{FF2B5EF4-FFF2-40B4-BE49-F238E27FC236}">
                <a16:creationId xmlns:a16="http://schemas.microsoft.com/office/drawing/2014/main" id="{194E95D8-9E91-C48D-4CD6-823847D3E6A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9886" y="2593246"/>
            <a:ext cx="1986987" cy="1986987"/>
          </a:xfrm>
          <a:prstGeom prst="rect">
            <a:avLst/>
          </a:prstGeom>
        </p:spPr>
      </p:pic>
      <p:sp>
        <p:nvSpPr>
          <p:cNvPr id="44" name="Rectangle: Rounded Corners 43">
            <a:hlinkClick r:id="rId4"/>
            <a:extLst>
              <a:ext uri="{FF2B5EF4-FFF2-40B4-BE49-F238E27FC236}">
                <a16:creationId xmlns:a16="http://schemas.microsoft.com/office/drawing/2014/main" id="{485D7091-1257-F6EE-DD76-12EDFD8343D2}"/>
              </a:ext>
            </a:extLst>
          </p:cNvPr>
          <p:cNvSpPr/>
          <p:nvPr/>
        </p:nvSpPr>
        <p:spPr>
          <a:xfrm>
            <a:off x="1336663" y="4491318"/>
            <a:ext cx="2753432" cy="995908"/>
          </a:xfrm>
          <a:prstGeom prst="roundRect">
            <a:avLst/>
          </a:prstGeom>
          <a:solidFill>
            <a:schemeClr val="bg1">
              <a:lumMod val="85000"/>
            </a:schemeClr>
          </a:solid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descr="A picture containing icon&#10;&#10;Description automatically generated">
            <a:hlinkClick r:id="rId4"/>
            <a:extLst>
              <a:ext uri="{FF2B5EF4-FFF2-40B4-BE49-F238E27FC236}">
                <a16:creationId xmlns:a16="http://schemas.microsoft.com/office/drawing/2014/main" id="{4CA56C57-79A5-EC85-917C-024160FC62C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61411" y="4570744"/>
            <a:ext cx="2303936" cy="775779"/>
          </a:xfrm>
          <a:prstGeom prst="rect">
            <a:avLst/>
          </a:prstGeom>
        </p:spPr>
      </p:pic>
      <p:sp>
        <p:nvSpPr>
          <p:cNvPr id="4" name="Slide Number Placeholder 3">
            <a:extLst>
              <a:ext uri="{FF2B5EF4-FFF2-40B4-BE49-F238E27FC236}">
                <a16:creationId xmlns:a16="http://schemas.microsoft.com/office/drawing/2014/main" id="{682C7165-6E95-8EAB-4F6F-C859EEB585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432E5-F8E0-41AE-9A6B-AD730338B005}" type="slidenum">
              <a:rPr kumimoji="0" lang="en-US" sz="10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 name="Graphic 1">
            <a:extLst>
              <a:ext uri="{FF2B5EF4-FFF2-40B4-BE49-F238E27FC236}">
                <a16:creationId xmlns:a16="http://schemas.microsoft.com/office/drawing/2014/main" id="{16DE9767-CA33-19D9-AD5A-83CA30531A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778508" y="443305"/>
            <a:ext cx="121393" cy="194652"/>
          </a:xfrm>
          <a:prstGeom prst="rect">
            <a:avLst/>
          </a:prstGeom>
        </p:spPr>
      </p:pic>
      <p:pic>
        <p:nvPicPr>
          <p:cNvPr id="3" name="Graphic 2">
            <a:hlinkClick r:id="" action="ppaction://hlinkshowjump?jump=previousslide"/>
            <a:extLst>
              <a:ext uri="{FF2B5EF4-FFF2-40B4-BE49-F238E27FC236}">
                <a16:creationId xmlns:a16="http://schemas.microsoft.com/office/drawing/2014/main" id="{9EF10652-528C-B34A-67E0-7376F6127A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11090543" y="443305"/>
            <a:ext cx="121393" cy="194652"/>
          </a:xfrm>
          <a:prstGeom prst="rect">
            <a:avLst/>
          </a:prstGeom>
        </p:spPr>
      </p:pic>
      <p:sp>
        <p:nvSpPr>
          <p:cNvPr id="7" name="Oval 6">
            <a:hlinkClick r:id="rId18" action="ppaction://hlinksldjump"/>
            <a:extLst>
              <a:ext uri="{FF2B5EF4-FFF2-40B4-BE49-F238E27FC236}">
                <a16:creationId xmlns:a16="http://schemas.microsoft.com/office/drawing/2014/main" id="{D541CEFD-A966-2243-54A1-1B877ADF7F83}"/>
              </a:ext>
            </a:extLst>
          </p:cNvPr>
          <p:cNvSpPr/>
          <p:nvPr/>
        </p:nvSpPr>
        <p:spPr>
          <a:xfrm>
            <a:off x="11297342" y="342751"/>
            <a:ext cx="395759" cy="39575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reeform: Shape 7">
            <a:hlinkClick r:id="rId18" action="ppaction://hlinksldjump"/>
            <a:extLst>
              <a:ext uri="{FF2B5EF4-FFF2-40B4-BE49-F238E27FC236}">
                <a16:creationId xmlns:a16="http://schemas.microsoft.com/office/drawing/2014/main" id="{913B18BC-7B97-DC9B-DEF0-4262EB69B880}"/>
              </a:ext>
            </a:extLst>
          </p:cNvPr>
          <p:cNvSpPr/>
          <p:nvPr/>
        </p:nvSpPr>
        <p:spPr>
          <a:xfrm>
            <a:off x="11384048" y="435670"/>
            <a:ext cx="219120" cy="98925"/>
          </a:xfrm>
          <a:custGeom>
            <a:avLst/>
            <a:gdLst>
              <a:gd name="connsiteX0" fmla="*/ 4065867 w 4142567"/>
              <a:gd name="connsiteY0" fmla="*/ 1512298 h 1870215"/>
              <a:gd name="connsiteX1" fmla="*/ 3354111 w 4142567"/>
              <a:gd name="connsiteY1" fmla="*/ 953501 h 1870215"/>
              <a:gd name="connsiteX2" fmla="*/ 3354111 w 4142567"/>
              <a:gd name="connsiteY2" fmla="*/ 318051 h 1870215"/>
              <a:gd name="connsiteX3" fmla="*/ 3300723 w 4142567"/>
              <a:gd name="connsiteY3" fmla="*/ 264662 h 1870215"/>
              <a:gd name="connsiteX4" fmla="*/ 2893149 w 4142567"/>
              <a:gd name="connsiteY4" fmla="*/ 264662 h 1870215"/>
              <a:gd name="connsiteX5" fmla="*/ 2839761 w 4142567"/>
              <a:gd name="connsiteY5" fmla="*/ 318051 h 1870215"/>
              <a:gd name="connsiteX6" fmla="*/ 2839761 w 4142567"/>
              <a:gd name="connsiteY6" fmla="*/ 549660 h 1870215"/>
              <a:gd name="connsiteX7" fmla="*/ 2194154 w 4142567"/>
              <a:gd name="connsiteY7" fmla="*/ 42776 h 1870215"/>
              <a:gd name="connsiteX8" fmla="*/ 1946745 w 4142567"/>
              <a:gd name="connsiteY8" fmla="*/ 42776 h 1870215"/>
              <a:gd name="connsiteX9" fmla="*/ 81630 w 4142567"/>
              <a:gd name="connsiteY9" fmla="*/ 1507089 h 1870215"/>
              <a:gd name="connsiteX10" fmla="*/ 37443 w 4142567"/>
              <a:gd name="connsiteY10" fmla="*/ 1788701 h 1870215"/>
              <a:gd name="connsiteX11" fmla="*/ 322441 w 4142567"/>
              <a:gd name="connsiteY11" fmla="*/ 1827418 h 1870215"/>
              <a:gd name="connsiteX12" fmla="*/ 1987980 w 4142567"/>
              <a:gd name="connsiteY12" fmla="*/ 519797 h 1870215"/>
              <a:gd name="connsiteX13" fmla="*/ 2152919 w 4142567"/>
              <a:gd name="connsiteY13" fmla="*/ 519797 h 1870215"/>
              <a:gd name="connsiteX14" fmla="*/ 3818545 w 4142567"/>
              <a:gd name="connsiteY14" fmla="*/ 1827418 h 1870215"/>
              <a:gd name="connsiteX15" fmla="*/ 3942076 w 4142567"/>
              <a:gd name="connsiteY15" fmla="*/ 1870216 h 1870215"/>
              <a:gd name="connsiteX16" fmla="*/ 4099810 w 4142567"/>
              <a:gd name="connsiteY16" fmla="*/ 1793562 h 1870215"/>
              <a:gd name="connsiteX17" fmla="*/ 4065954 w 4142567"/>
              <a:gd name="connsiteY17" fmla="*/ 1512298 h 187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2567" h="1870215">
                <a:moveTo>
                  <a:pt x="4065867" y="1512298"/>
                </a:moveTo>
                <a:lnTo>
                  <a:pt x="3354111" y="953501"/>
                </a:lnTo>
                <a:lnTo>
                  <a:pt x="3354111" y="318051"/>
                </a:lnTo>
                <a:cubicBezTo>
                  <a:pt x="3354111" y="288535"/>
                  <a:pt x="3330151" y="264662"/>
                  <a:pt x="3300723" y="264662"/>
                </a:cubicBezTo>
                <a:lnTo>
                  <a:pt x="2893149" y="264662"/>
                </a:lnTo>
                <a:cubicBezTo>
                  <a:pt x="2863634" y="264662"/>
                  <a:pt x="2839761" y="288622"/>
                  <a:pt x="2839761" y="318051"/>
                </a:cubicBezTo>
                <a:lnTo>
                  <a:pt x="2839761" y="549660"/>
                </a:lnTo>
                <a:lnTo>
                  <a:pt x="2194154" y="42776"/>
                </a:lnTo>
                <a:cubicBezTo>
                  <a:pt x="2121494" y="-14259"/>
                  <a:pt x="2019318" y="-14259"/>
                  <a:pt x="1946745" y="42776"/>
                </a:cubicBezTo>
                <a:lnTo>
                  <a:pt x="81630" y="1507089"/>
                </a:lnTo>
                <a:cubicBezTo>
                  <a:pt x="-4660" y="1574888"/>
                  <a:pt x="-27664" y="1700415"/>
                  <a:pt x="37443" y="1788701"/>
                </a:cubicBezTo>
                <a:cubicBezTo>
                  <a:pt x="104808" y="1880025"/>
                  <a:pt x="233808" y="1896953"/>
                  <a:pt x="322441" y="1827418"/>
                </a:cubicBezTo>
                <a:lnTo>
                  <a:pt x="1987980" y="519797"/>
                </a:lnTo>
                <a:cubicBezTo>
                  <a:pt x="2036420" y="481774"/>
                  <a:pt x="2104479" y="481774"/>
                  <a:pt x="2152919" y="519797"/>
                </a:cubicBezTo>
                <a:lnTo>
                  <a:pt x="3818545" y="1827418"/>
                </a:lnTo>
                <a:cubicBezTo>
                  <a:pt x="3855266" y="1856239"/>
                  <a:pt x="3898845" y="1870216"/>
                  <a:pt x="3942076" y="1870216"/>
                </a:cubicBezTo>
                <a:cubicBezTo>
                  <a:pt x="4001454" y="1870216"/>
                  <a:pt x="4060311" y="1843912"/>
                  <a:pt x="4099810" y="1793562"/>
                </a:cubicBezTo>
                <a:cubicBezTo>
                  <a:pt x="4168130" y="1706579"/>
                  <a:pt x="4152938" y="1580617"/>
                  <a:pt x="4065954" y="1512298"/>
                </a:cubicBez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Freeform: Shape 10">
            <a:hlinkClick r:id="rId18" action="ppaction://hlinksldjump"/>
            <a:extLst>
              <a:ext uri="{FF2B5EF4-FFF2-40B4-BE49-F238E27FC236}">
                <a16:creationId xmlns:a16="http://schemas.microsoft.com/office/drawing/2014/main" id="{CD41A3C3-463D-542A-03E9-1B1ABD7F2AC8}"/>
              </a:ext>
            </a:extLst>
          </p:cNvPr>
          <p:cNvSpPr/>
          <p:nvPr/>
        </p:nvSpPr>
        <p:spPr>
          <a:xfrm>
            <a:off x="11410806" y="472057"/>
            <a:ext cx="165594" cy="147720"/>
          </a:xfrm>
          <a:custGeom>
            <a:avLst/>
            <a:gdLst>
              <a:gd name="connsiteX0" fmla="*/ 1482891 w 3130633"/>
              <a:gd name="connsiteY0" fmla="*/ 28517 h 2792725"/>
              <a:gd name="connsiteX1" fmla="*/ 20400 w 3130633"/>
              <a:gd name="connsiteY1" fmla="*/ 1176494 h 2792725"/>
              <a:gd name="connsiteX2" fmla="*/ 0 w 3130633"/>
              <a:gd name="connsiteY2" fmla="*/ 1218510 h 2792725"/>
              <a:gd name="connsiteX3" fmla="*/ 0 w 3130633"/>
              <a:gd name="connsiteY3" fmla="*/ 2739337 h 2792725"/>
              <a:gd name="connsiteX4" fmla="*/ 53388 w 3130633"/>
              <a:gd name="connsiteY4" fmla="*/ 2792725 h 2792725"/>
              <a:gd name="connsiteX5" fmla="*/ 1125841 w 3130633"/>
              <a:gd name="connsiteY5" fmla="*/ 2792725 h 2792725"/>
              <a:gd name="connsiteX6" fmla="*/ 1179229 w 3130633"/>
              <a:gd name="connsiteY6" fmla="*/ 2739337 h 2792725"/>
              <a:gd name="connsiteX7" fmla="*/ 1179229 w 3130633"/>
              <a:gd name="connsiteY7" fmla="*/ 1703518 h 2792725"/>
              <a:gd name="connsiteX8" fmla="*/ 1232617 w 3130633"/>
              <a:gd name="connsiteY8" fmla="*/ 1650130 h 2792725"/>
              <a:gd name="connsiteX9" fmla="*/ 1898017 w 3130633"/>
              <a:gd name="connsiteY9" fmla="*/ 1650130 h 2792725"/>
              <a:gd name="connsiteX10" fmla="*/ 1951405 w 3130633"/>
              <a:gd name="connsiteY10" fmla="*/ 1703518 h 2792725"/>
              <a:gd name="connsiteX11" fmla="*/ 1951405 w 3130633"/>
              <a:gd name="connsiteY11" fmla="*/ 2739337 h 2792725"/>
              <a:gd name="connsiteX12" fmla="*/ 2004793 w 3130633"/>
              <a:gd name="connsiteY12" fmla="*/ 2792725 h 2792725"/>
              <a:gd name="connsiteX13" fmla="*/ 3077246 w 3130633"/>
              <a:gd name="connsiteY13" fmla="*/ 2792725 h 2792725"/>
              <a:gd name="connsiteX14" fmla="*/ 3130634 w 3130633"/>
              <a:gd name="connsiteY14" fmla="*/ 2739337 h 2792725"/>
              <a:gd name="connsiteX15" fmla="*/ 3130634 w 3130633"/>
              <a:gd name="connsiteY15" fmla="*/ 1218510 h 2792725"/>
              <a:gd name="connsiteX16" fmla="*/ 3110233 w 3130633"/>
              <a:gd name="connsiteY16" fmla="*/ 1176494 h 2792725"/>
              <a:gd name="connsiteX17" fmla="*/ 1647743 w 3130633"/>
              <a:gd name="connsiteY17" fmla="*/ 28517 h 2792725"/>
              <a:gd name="connsiteX18" fmla="*/ 1482804 w 3130633"/>
              <a:gd name="connsiteY18" fmla="*/ 28517 h 27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30633" h="2792725">
                <a:moveTo>
                  <a:pt x="1482891" y="28517"/>
                </a:moveTo>
                <a:lnTo>
                  <a:pt x="20400" y="1176494"/>
                </a:lnTo>
                <a:cubicBezTo>
                  <a:pt x="7466" y="1186651"/>
                  <a:pt x="0" y="1202103"/>
                  <a:pt x="0" y="1218510"/>
                </a:cubicBezTo>
                <a:lnTo>
                  <a:pt x="0" y="2739337"/>
                </a:lnTo>
                <a:cubicBezTo>
                  <a:pt x="0" y="2768852"/>
                  <a:pt x="23960" y="2792725"/>
                  <a:pt x="53388" y="2792725"/>
                </a:cubicBezTo>
                <a:lnTo>
                  <a:pt x="1125841" y="2792725"/>
                </a:lnTo>
                <a:cubicBezTo>
                  <a:pt x="1155356" y="2792725"/>
                  <a:pt x="1179229" y="2768766"/>
                  <a:pt x="1179229" y="2739337"/>
                </a:cubicBezTo>
                <a:lnTo>
                  <a:pt x="1179229" y="1703518"/>
                </a:lnTo>
                <a:cubicBezTo>
                  <a:pt x="1179229" y="1674003"/>
                  <a:pt x="1203188" y="1650130"/>
                  <a:pt x="1232617" y="1650130"/>
                </a:cubicBezTo>
                <a:lnTo>
                  <a:pt x="1898017" y="1650130"/>
                </a:lnTo>
                <a:cubicBezTo>
                  <a:pt x="1927532" y="1650130"/>
                  <a:pt x="1951405" y="1674090"/>
                  <a:pt x="1951405" y="1703518"/>
                </a:cubicBezTo>
                <a:lnTo>
                  <a:pt x="1951405" y="2739337"/>
                </a:lnTo>
                <a:cubicBezTo>
                  <a:pt x="1951405" y="2768852"/>
                  <a:pt x="1975365" y="2792725"/>
                  <a:pt x="2004793" y="2792725"/>
                </a:cubicBezTo>
                <a:lnTo>
                  <a:pt x="3077246" y="2792725"/>
                </a:lnTo>
                <a:cubicBezTo>
                  <a:pt x="3106761" y="2792725"/>
                  <a:pt x="3130634" y="2768766"/>
                  <a:pt x="3130634" y="2739337"/>
                </a:cubicBezTo>
                <a:lnTo>
                  <a:pt x="3130634" y="1218510"/>
                </a:lnTo>
                <a:cubicBezTo>
                  <a:pt x="3130634" y="1202103"/>
                  <a:pt x="3123081" y="1186651"/>
                  <a:pt x="3110233" y="1176494"/>
                </a:cubicBezTo>
                <a:lnTo>
                  <a:pt x="1647743" y="28517"/>
                </a:lnTo>
                <a:cubicBezTo>
                  <a:pt x="1599303" y="-9506"/>
                  <a:pt x="1531244" y="-9506"/>
                  <a:pt x="1482804" y="28517"/>
                </a:cubicBezTo>
                <a:close/>
              </a:path>
            </a:pathLst>
          </a:custGeom>
          <a:solidFill>
            <a:schemeClr val="accent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36568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9A06-B17F-88C6-3194-D4735B2AD72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4DED5812-C422-4EB6-07B1-C96AB9EDB8DA}"/>
              </a:ext>
            </a:extLst>
          </p:cNvPr>
          <p:cNvSpPr/>
          <p:nvPr/>
        </p:nvSpPr>
        <p:spPr>
          <a:xfrm>
            <a:off x="0" y="1615440"/>
            <a:ext cx="12192000" cy="4521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A00BD213-5E5D-277B-75BA-C07A01C3A8F2}"/>
              </a:ext>
            </a:extLst>
          </p:cNvPr>
          <p:cNvSpPr>
            <a:spLocks noGrp="1"/>
          </p:cNvSpPr>
          <p:nvPr>
            <p:ph type="title"/>
          </p:nvPr>
        </p:nvSpPr>
        <p:spPr>
          <a:xfrm>
            <a:off x="457199" y="228601"/>
            <a:ext cx="9256285" cy="800100"/>
          </a:xfrm>
        </p:spPr>
        <p:txBody>
          <a:bodyPr>
            <a:noAutofit/>
          </a:bodyPr>
          <a:lstStyle/>
          <a:p>
            <a:r>
              <a:rPr lang="en-US" sz="2500" spc="-10"/>
              <a:t>Aldosterone as an Underlying Driver of Hypertension &amp; Adverse Cardiovascular &amp; Kidney Outcomes</a:t>
            </a:r>
          </a:p>
        </p:txBody>
      </p:sp>
      <p:sp>
        <p:nvSpPr>
          <p:cNvPr id="3" name="Slide Number Placeholder 2">
            <a:extLst>
              <a:ext uri="{FF2B5EF4-FFF2-40B4-BE49-F238E27FC236}">
                <a16:creationId xmlns:a16="http://schemas.microsoft.com/office/drawing/2014/main" id="{DEF44680-891B-C20D-4C87-FF3BC7E725FE}"/>
              </a:ext>
            </a:extLst>
          </p:cNvPr>
          <p:cNvSpPr>
            <a:spLocks noGrp="1"/>
          </p:cNvSpPr>
          <p:nvPr>
            <p:ph type="sldNum" sz="quarter" idx="12"/>
          </p:nvPr>
        </p:nvSpPr>
        <p:spPr/>
        <p:txBody>
          <a:bodyPr/>
          <a:lstStyle/>
          <a:p>
            <a:fld id="{CC7432E5-F8E0-41AE-9A6B-AD730338B005}" type="slidenum">
              <a:rPr lang="en-US" smtClean="0"/>
              <a:pPr/>
              <a:t>3</a:t>
            </a:fld>
            <a:endParaRPr lang="en-US"/>
          </a:p>
        </p:txBody>
      </p:sp>
      <p:sp>
        <p:nvSpPr>
          <p:cNvPr id="4" name="Text Placeholder 3">
            <a:extLst>
              <a:ext uri="{FF2B5EF4-FFF2-40B4-BE49-F238E27FC236}">
                <a16:creationId xmlns:a16="http://schemas.microsoft.com/office/drawing/2014/main" id="{3C118903-EFF6-7EDA-FFF3-688614084C2E}"/>
              </a:ext>
            </a:extLst>
          </p:cNvPr>
          <p:cNvSpPr>
            <a:spLocks noGrp="1"/>
          </p:cNvSpPr>
          <p:nvPr>
            <p:ph type="body" sz="quarter" idx="13"/>
          </p:nvPr>
        </p:nvSpPr>
        <p:spPr/>
        <p:txBody>
          <a:bodyPr/>
          <a:lstStyle/>
          <a:p>
            <a:r>
              <a:rPr lang="en-US"/>
              <a:t>HTN = hypertension.</a:t>
            </a:r>
          </a:p>
        </p:txBody>
      </p:sp>
      <p:grpSp>
        <p:nvGrpSpPr>
          <p:cNvPr id="29" name="Group 28">
            <a:extLst>
              <a:ext uri="{FF2B5EF4-FFF2-40B4-BE49-F238E27FC236}">
                <a16:creationId xmlns:a16="http://schemas.microsoft.com/office/drawing/2014/main" id="{B48D7598-A801-CAF5-100B-C9F4BFCF3C37}"/>
              </a:ext>
            </a:extLst>
          </p:cNvPr>
          <p:cNvGrpSpPr/>
          <p:nvPr/>
        </p:nvGrpSpPr>
        <p:grpSpPr>
          <a:xfrm>
            <a:off x="1468656" y="2150230"/>
            <a:ext cx="2602361" cy="3451621"/>
            <a:chOff x="1468655" y="2099324"/>
            <a:chExt cx="2602361" cy="3451621"/>
          </a:xfrm>
        </p:grpSpPr>
        <p:sp>
          <p:nvSpPr>
            <p:cNvPr id="8" name="Rectangle: Rounded Corners 7">
              <a:hlinkClick r:id="rId3" action="ppaction://hlinksldjump"/>
              <a:extLst>
                <a:ext uri="{FF2B5EF4-FFF2-40B4-BE49-F238E27FC236}">
                  <a16:creationId xmlns:a16="http://schemas.microsoft.com/office/drawing/2014/main" id="{F2E1CD19-B475-0626-8F22-E270527896C4}"/>
                </a:ext>
              </a:extLst>
            </p:cNvPr>
            <p:cNvSpPr/>
            <p:nvPr/>
          </p:nvSpPr>
          <p:spPr>
            <a:xfrm>
              <a:off x="1468655" y="2507042"/>
              <a:ext cx="2602361" cy="2760600"/>
            </a:xfrm>
            <a:prstGeom prst="roundRect">
              <a:avLst>
                <a:gd name="adj" fmla="val 3541"/>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algn="ctr">
                <a:lnSpc>
                  <a:spcPts val="2160"/>
                </a:lnSpc>
              </a:pP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Unmet Needs </a:t>
              </a:r>
              <a:b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b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in HTN</a:t>
              </a:r>
            </a:p>
          </p:txBody>
        </p:sp>
        <p:grpSp>
          <p:nvGrpSpPr>
            <p:cNvPr id="58" name="Group 57">
              <a:extLst>
                <a:ext uri="{FF2B5EF4-FFF2-40B4-BE49-F238E27FC236}">
                  <a16:creationId xmlns:a16="http://schemas.microsoft.com/office/drawing/2014/main" id="{FC0C823D-5DC9-8363-7A60-11598241F110}"/>
                </a:ext>
              </a:extLst>
            </p:cNvPr>
            <p:cNvGrpSpPr/>
            <p:nvPr/>
          </p:nvGrpSpPr>
          <p:grpSpPr>
            <a:xfrm>
              <a:off x="2478516" y="4968307"/>
              <a:ext cx="582638" cy="582638"/>
              <a:chOff x="2478517" y="4946791"/>
              <a:chExt cx="582638" cy="582638"/>
            </a:xfrm>
          </p:grpSpPr>
          <p:sp>
            <p:nvSpPr>
              <p:cNvPr id="16" name="Oval 15">
                <a:hlinkClick r:id="rId3" action="ppaction://hlinksldjump"/>
                <a:extLst>
                  <a:ext uri="{FF2B5EF4-FFF2-40B4-BE49-F238E27FC236}">
                    <a16:creationId xmlns:a16="http://schemas.microsoft.com/office/drawing/2014/main" id="{0C1AA164-CB4F-1A1D-29FC-BBEC6F2CEF34}"/>
                  </a:ext>
                </a:extLst>
              </p:cNvPr>
              <p:cNvSpPr/>
              <p:nvPr/>
            </p:nvSpPr>
            <p:spPr>
              <a:xfrm>
                <a:off x="2478517" y="4946791"/>
                <a:ext cx="582638" cy="5826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a:p>
            </p:txBody>
          </p:sp>
          <p:grpSp>
            <p:nvGrpSpPr>
              <p:cNvPr id="52" name="Group 51">
                <a:extLst>
                  <a:ext uri="{FF2B5EF4-FFF2-40B4-BE49-F238E27FC236}">
                    <a16:creationId xmlns:a16="http://schemas.microsoft.com/office/drawing/2014/main" id="{72A44D64-9572-50C8-072F-864B106EBA1E}"/>
                  </a:ext>
                </a:extLst>
              </p:cNvPr>
              <p:cNvGrpSpPr>
                <a:grpSpLocks noChangeAspect="1"/>
              </p:cNvGrpSpPr>
              <p:nvPr/>
            </p:nvGrpSpPr>
            <p:grpSpPr>
              <a:xfrm>
                <a:off x="2616822" y="5095076"/>
                <a:ext cx="306028" cy="286065"/>
                <a:chOff x="12439650" y="930275"/>
                <a:chExt cx="6035676" cy="5641975"/>
              </a:xfrm>
              <a:solidFill>
                <a:schemeClr val="bg1"/>
              </a:solidFill>
            </p:grpSpPr>
            <p:sp>
              <p:nvSpPr>
                <p:cNvPr id="53" name="Freeform 5">
                  <a:hlinkClick r:id="rId3" action="ppaction://hlinksldjump"/>
                  <a:extLst>
                    <a:ext uri="{FF2B5EF4-FFF2-40B4-BE49-F238E27FC236}">
                      <a16:creationId xmlns:a16="http://schemas.microsoft.com/office/drawing/2014/main" id="{F7CF27F1-8D48-9874-44A6-B71A550E1802}"/>
                    </a:ext>
                  </a:extLst>
                </p:cNvPr>
                <p:cNvSpPr>
                  <a:spLocks/>
                </p:cNvSpPr>
                <p:nvPr/>
              </p:nvSpPr>
              <p:spPr bwMode="auto">
                <a:xfrm>
                  <a:off x="13476291" y="1741489"/>
                  <a:ext cx="4999035" cy="4830761"/>
                </a:xfrm>
                <a:custGeom>
                  <a:avLst/>
                  <a:gdLst>
                    <a:gd name="T0" fmla="*/ 415 w 1326"/>
                    <a:gd name="T1" fmla="*/ 365 h 1281"/>
                    <a:gd name="T2" fmla="*/ 611 w 1326"/>
                    <a:gd name="T3" fmla="*/ 305 h 1281"/>
                    <a:gd name="T4" fmla="*/ 820 w 1326"/>
                    <a:gd name="T5" fmla="*/ 242 h 1281"/>
                    <a:gd name="T6" fmla="*/ 866 w 1326"/>
                    <a:gd name="T7" fmla="*/ 189 h 1281"/>
                    <a:gd name="T8" fmla="*/ 1038 w 1326"/>
                    <a:gd name="T9" fmla="*/ 226 h 1281"/>
                    <a:gd name="T10" fmla="*/ 1189 w 1326"/>
                    <a:gd name="T11" fmla="*/ 486 h 1281"/>
                    <a:gd name="T12" fmla="*/ 1238 w 1326"/>
                    <a:gd name="T13" fmla="*/ 573 h 1281"/>
                    <a:gd name="T14" fmla="*/ 1099 w 1326"/>
                    <a:gd name="T15" fmla="*/ 1080 h 1281"/>
                    <a:gd name="T16" fmla="*/ 862 w 1326"/>
                    <a:gd name="T17" fmla="*/ 1217 h 1281"/>
                    <a:gd name="T18" fmla="*/ 485 w 1326"/>
                    <a:gd name="T19" fmla="*/ 1202 h 1281"/>
                    <a:gd name="T20" fmla="*/ 60 w 1326"/>
                    <a:gd name="T21" fmla="*/ 958 h 1281"/>
                    <a:gd name="T22" fmla="*/ 30 w 1326"/>
                    <a:gd name="T23" fmla="*/ 834 h 1281"/>
                    <a:gd name="T24" fmla="*/ 281 w 1326"/>
                    <a:gd name="T25" fmla="*/ 773 h 1281"/>
                    <a:gd name="T26" fmla="*/ 397 w 1326"/>
                    <a:gd name="T27" fmla="*/ 836 h 1281"/>
                    <a:gd name="T28" fmla="*/ 389 w 1326"/>
                    <a:gd name="T29" fmla="*/ 821 h 1281"/>
                    <a:gd name="T30" fmla="*/ 28 w 1326"/>
                    <a:gd name="T31" fmla="*/ 198 h 1281"/>
                    <a:gd name="T32" fmla="*/ 17 w 1326"/>
                    <a:gd name="T33" fmla="*/ 81 h 1281"/>
                    <a:gd name="T34" fmla="*/ 125 w 1326"/>
                    <a:gd name="T35" fmla="*/ 3 h 1281"/>
                    <a:gd name="T36" fmla="*/ 240 w 1326"/>
                    <a:gd name="T37" fmla="*/ 64 h 1281"/>
                    <a:gd name="T38" fmla="*/ 375 w 1326"/>
                    <a:gd name="T39" fmla="*/ 297 h 1281"/>
                    <a:gd name="T40" fmla="*/ 415 w 1326"/>
                    <a:gd name="T41" fmla="*/ 365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6" h="1281">
                      <a:moveTo>
                        <a:pt x="415" y="365"/>
                      </a:moveTo>
                      <a:cubicBezTo>
                        <a:pt x="444" y="291"/>
                        <a:pt x="532" y="252"/>
                        <a:pt x="611" y="305"/>
                      </a:cubicBezTo>
                      <a:cubicBezTo>
                        <a:pt x="635" y="215"/>
                        <a:pt x="744" y="174"/>
                        <a:pt x="820" y="242"/>
                      </a:cubicBezTo>
                      <a:cubicBezTo>
                        <a:pt x="836" y="224"/>
                        <a:pt x="848" y="203"/>
                        <a:pt x="866" y="189"/>
                      </a:cubicBezTo>
                      <a:cubicBezTo>
                        <a:pt x="922" y="145"/>
                        <a:pt x="1001" y="163"/>
                        <a:pt x="1038" y="226"/>
                      </a:cubicBezTo>
                      <a:cubicBezTo>
                        <a:pt x="1089" y="312"/>
                        <a:pt x="1139" y="399"/>
                        <a:pt x="1189" y="486"/>
                      </a:cubicBezTo>
                      <a:cubicBezTo>
                        <a:pt x="1206" y="515"/>
                        <a:pt x="1223" y="543"/>
                        <a:pt x="1238" y="573"/>
                      </a:cubicBezTo>
                      <a:cubicBezTo>
                        <a:pt x="1326" y="753"/>
                        <a:pt x="1268" y="971"/>
                        <a:pt x="1099" y="1080"/>
                      </a:cubicBezTo>
                      <a:cubicBezTo>
                        <a:pt x="1023" y="1130"/>
                        <a:pt x="943" y="1176"/>
                        <a:pt x="862" y="1217"/>
                      </a:cubicBezTo>
                      <a:cubicBezTo>
                        <a:pt x="735" y="1281"/>
                        <a:pt x="608" y="1272"/>
                        <a:pt x="485" y="1202"/>
                      </a:cubicBezTo>
                      <a:cubicBezTo>
                        <a:pt x="343" y="1121"/>
                        <a:pt x="202" y="1040"/>
                        <a:pt x="60" y="958"/>
                      </a:cubicBezTo>
                      <a:cubicBezTo>
                        <a:pt x="12" y="931"/>
                        <a:pt x="1" y="880"/>
                        <a:pt x="30" y="834"/>
                      </a:cubicBezTo>
                      <a:cubicBezTo>
                        <a:pt x="86" y="748"/>
                        <a:pt x="192" y="722"/>
                        <a:pt x="281" y="773"/>
                      </a:cubicBezTo>
                      <a:cubicBezTo>
                        <a:pt x="319" y="794"/>
                        <a:pt x="356" y="816"/>
                        <a:pt x="397" y="836"/>
                      </a:cubicBezTo>
                      <a:cubicBezTo>
                        <a:pt x="394" y="831"/>
                        <a:pt x="392" y="826"/>
                        <a:pt x="389" y="821"/>
                      </a:cubicBezTo>
                      <a:cubicBezTo>
                        <a:pt x="269" y="614"/>
                        <a:pt x="149" y="406"/>
                        <a:pt x="28" y="198"/>
                      </a:cubicBezTo>
                      <a:cubicBezTo>
                        <a:pt x="6" y="161"/>
                        <a:pt x="0" y="122"/>
                        <a:pt x="17" y="81"/>
                      </a:cubicBezTo>
                      <a:cubicBezTo>
                        <a:pt x="36" y="33"/>
                        <a:pt x="73" y="7"/>
                        <a:pt x="125" y="3"/>
                      </a:cubicBezTo>
                      <a:cubicBezTo>
                        <a:pt x="175" y="0"/>
                        <a:pt x="215" y="21"/>
                        <a:pt x="240" y="64"/>
                      </a:cubicBezTo>
                      <a:cubicBezTo>
                        <a:pt x="286" y="142"/>
                        <a:pt x="330" y="220"/>
                        <a:pt x="375" y="297"/>
                      </a:cubicBezTo>
                      <a:cubicBezTo>
                        <a:pt x="388" y="319"/>
                        <a:pt x="401" y="341"/>
                        <a:pt x="415"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Freeform 6">
                  <a:hlinkClick r:id="rId3" action="ppaction://hlinksldjump"/>
                  <a:extLst>
                    <a:ext uri="{FF2B5EF4-FFF2-40B4-BE49-F238E27FC236}">
                      <a16:creationId xmlns:a16="http://schemas.microsoft.com/office/drawing/2014/main" id="{E6C3B4F4-C8D5-F480-428B-31F65FBA903F}"/>
                    </a:ext>
                  </a:extLst>
                </p:cNvPr>
                <p:cNvSpPr>
                  <a:spLocks/>
                </p:cNvSpPr>
                <p:nvPr/>
              </p:nvSpPr>
              <p:spPr bwMode="auto">
                <a:xfrm>
                  <a:off x="12439650" y="930275"/>
                  <a:ext cx="2816225" cy="2324100"/>
                </a:xfrm>
                <a:custGeom>
                  <a:avLst/>
                  <a:gdLst>
                    <a:gd name="T0" fmla="*/ 408 w 747"/>
                    <a:gd name="T1" fmla="*/ 0 h 616"/>
                    <a:gd name="T2" fmla="*/ 742 w 747"/>
                    <a:gd name="T3" fmla="*/ 268 h 616"/>
                    <a:gd name="T4" fmla="*/ 726 w 747"/>
                    <a:gd name="T5" fmla="*/ 322 h 616"/>
                    <a:gd name="T6" fmla="*/ 677 w 747"/>
                    <a:gd name="T7" fmla="*/ 324 h 616"/>
                    <a:gd name="T8" fmla="*/ 653 w 747"/>
                    <a:gd name="T9" fmla="*/ 286 h 616"/>
                    <a:gd name="T10" fmla="*/ 575 w 747"/>
                    <a:gd name="T11" fmla="*/ 154 h 616"/>
                    <a:gd name="T12" fmla="*/ 297 w 747"/>
                    <a:gd name="T13" fmla="*/ 116 h 616"/>
                    <a:gd name="T14" fmla="*/ 156 w 747"/>
                    <a:gd name="T15" fmla="*/ 360 h 616"/>
                    <a:gd name="T16" fmla="*/ 236 w 747"/>
                    <a:gd name="T17" fmla="*/ 528 h 616"/>
                    <a:gd name="T18" fmla="*/ 257 w 747"/>
                    <a:gd name="T19" fmla="*/ 570 h 616"/>
                    <a:gd name="T20" fmla="*/ 229 w 747"/>
                    <a:gd name="T21" fmla="*/ 608 h 616"/>
                    <a:gd name="T22" fmla="*/ 181 w 747"/>
                    <a:gd name="T23" fmla="*/ 599 h 616"/>
                    <a:gd name="T24" fmla="*/ 95 w 747"/>
                    <a:gd name="T25" fmla="*/ 482 h 616"/>
                    <a:gd name="T26" fmla="*/ 370 w 747"/>
                    <a:gd name="T27" fmla="*/ 3 h 616"/>
                    <a:gd name="T28" fmla="*/ 408 w 747"/>
                    <a:gd name="T2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616">
                      <a:moveTo>
                        <a:pt x="408" y="0"/>
                      </a:moveTo>
                      <a:cubicBezTo>
                        <a:pt x="568" y="1"/>
                        <a:pt x="707" y="112"/>
                        <a:pt x="742" y="268"/>
                      </a:cubicBezTo>
                      <a:cubicBezTo>
                        <a:pt x="747" y="290"/>
                        <a:pt x="745" y="308"/>
                        <a:pt x="726" y="322"/>
                      </a:cubicBezTo>
                      <a:cubicBezTo>
                        <a:pt x="712" y="333"/>
                        <a:pt x="692" y="334"/>
                        <a:pt x="677" y="324"/>
                      </a:cubicBezTo>
                      <a:cubicBezTo>
                        <a:pt x="662" y="316"/>
                        <a:pt x="657" y="302"/>
                        <a:pt x="653" y="286"/>
                      </a:cubicBezTo>
                      <a:cubicBezTo>
                        <a:pt x="641" y="234"/>
                        <a:pt x="615" y="190"/>
                        <a:pt x="575" y="154"/>
                      </a:cubicBezTo>
                      <a:cubicBezTo>
                        <a:pt x="499" y="87"/>
                        <a:pt x="389" y="72"/>
                        <a:pt x="297" y="116"/>
                      </a:cubicBezTo>
                      <a:cubicBezTo>
                        <a:pt x="204" y="161"/>
                        <a:pt x="148" y="258"/>
                        <a:pt x="156" y="360"/>
                      </a:cubicBezTo>
                      <a:cubicBezTo>
                        <a:pt x="160" y="426"/>
                        <a:pt x="187" y="482"/>
                        <a:pt x="236" y="528"/>
                      </a:cubicBezTo>
                      <a:cubicBezTo>
                        <a:pt x="249" y="539"/>
                        <a:pt x="258" y="552"/>
                        <a:pt x="257" y="570"/>
                      </a:cubicBezTo>
                      <a:cubicBezTo>
                        <a:pt x="255" y="588"/>
                        <a:pt x="246" y="601"/>
                        <a:pt x="229" y="608"/>
                      </a:cubicBezTo>
                      <a:cubicBezTo>
                        <a:pt x="212" y="616"/>
                        <a:pt x="195" y="612"/>
                        <a:pt x="181" y="599"/>
                      </a:cubicBezTo>
                      <a:cubicBezTo>
                        <a:pt x="143" y="566"/>
                        <a:pt x="115" y="527"/>
                        <a:pt x="95" y="482"/>
                      </a:cubicBezTo>
                      <a:cubicBezTo>
                        <a:pt x="0" y="270"/>
                        <a:pt x="140" y="29"/>
                        <a:pt x="370" y="3"/>
                      </a:cubicBezTo>
                      <a:cubicBezTo>
                        <a:pt x="383" y="2"/>
                        <a:pt x="395" y="1"/>
                        <a:pt x="4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9" name="Rectangle: Rounded Corners 8">
              <a:hlinkClick r:id="rId3" action="ppaction://hlinksldjump"/>
              <a:extLst>
                <a:ext uri="{FF2B5EF4-FFF2-40B4-BE49-F238E27FC236}">
                  <a16:creationId xmlns:a16="http://schemas.microsoft.com/office/drawing/2014/main" id="{B956E159-510C-449B-F34E-4D283CB8D3EC}"/>
                </a:ext>
              </a:extLst>
            </p:cNvPr>
            <p:cNvSpPr/>
            <p:nvPr/>
          </p:nvSpPr>
          <p:spPr>
            <a:xfrm>
              <a:off x="1800127" y="2099324"/>
              <a:ext cx="1939416" cy="804151"/>
            </a:xfrm>
            <a:prstGeom prst="roundRect">
              <a:avLst>
                <a:gd name="adj" fmla="val 1199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8" name="Group 27">
            <a:extLst>
              <a:ext uri="{FF2B5EF4-FFF2-40B4-BE49-F238E27FC236}">
                <a16:creationId xmlns:a16="http://schemas.microsoft.com/office/drawing/2014/main" id="{42943FD6-686D-79CE-ABD9-7CC03DCD0F1A}"/>
              </a:ext>
            </a:extLst>
          </p:cNvPr>
          <p:cNvGrpSpPr/>
          <p:nvPr/>
        </p:nvGrpSpPr>
        <p:grpSpPr>
          <a:xfrm>
            <a:off x="8120984" y="2150230"/>
            <a:ext cx="2602361" cy="3451621"/>
            <a:chOff x="8120983" y="2099324"/>
            <a:chExt cx="2602361" cy="3451621"/>
          </a:xfrm>
        </p:grpSpPr>
        <p:sp>
          <p:nvSpPr>
            <p:cNvPr id="14" name="Rectangle: Rounded Corners 13">
              <a:hlinkClick r:id="rId4" action="ppaction://hlinksldjump"/>
              <a:extLst>
                <a:ext uri="{FF2B5EF4-FFF2-40B4-BE49-F238E27FC236}">
                  <a16:creationId xmlns:a16="http://schemas.microsoft.com/office/drawing/2014/main" id="{552276C6-F40B-0BA4-C422-9E7C19F9237F}"/>
                </a:ext>
              </a:extLst>
            </p:cNvPr>
            <p:cNvSpPr/>
            <p:nvPr/>
          </p:nvSpPr>
          <p:spPr>
            <a:xfrm>
              <a:off x="8120983" y="2507042"/>
              <a:ext cx="2602361" cy="2760600"/>
            </a:xfrm>
            <a:prstGeom prst="roundRect">
              <a:avLst>
                <a:gd name="adj" fmla="val 3541"/>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1219170" rtl="0" eaLnBrk="1" fontAlgn="auto" latinLnBrk="0" hangingPunct="1">
                <a:lnSpc>
                  <a:spcPts val="2160"/>
                </a:lnSpc>
                <a:spcBef>
                  <a:spcPts val="0"/>
                </a:spcBef>
                <a:buClr>
                  <a:srgbClr val="000000"/>
                </a:buClr>
                <a:buSzTx/>
                <a:buFontTx/>
                <a:buNone/>
                <a:tabLst/>
                <a:defRPr/>
              </a:pP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A New Era</a:t>
              </a:r>
              <a:b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b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 in HTN</a:t>
              </a:r>
            </a:p>
          </p:txBody>
        </p:sp>
        <p:sp>
          <p:nvSpPr>
            <p:cNvPr id="15" name="Rectangle: Rounded Corners 14">
              <a:hlinkClick r:id="rId4" action="ppaction://hlinksldjump"/>
              <a:extLst>
                <a:ext uri="{FF2B5EF4-FFF2-40B4-BE49-F238E27FC236}">
                  <a16:creationId xmlns:a16="http://schemas.microsoft.com/office/drawing/2014/main" id="{3ECD0F13-8F11-B85C-4225-B18C5D602769}"/>
                </a:ext>
              </a:extLst>
            </p:cNvPr>
            <p:cNvSpPr/>
            <p:nvPr/>
          </p:nvSpPr>
          <p:spPr>
            <a:xfrm>
              <a:off x="8452456" y="2099324"/>
              <a:ext cx="1939416" cy="804151"/>
            </a:xfrm>
            <a:prstGeom prst="roundRect">
              <a:avLst>
                <a:gd name="adj" fmla="val 1199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0" name="Group 59">
              <a:extLst>
                <a:ext uri="{FF2B5EF4-FFF2-40B4-BE49-F238E27FC236}">
                  <a16:creationId xmlns:a16="http://schemas.microsoft.com/office/drawing/2014/main" id="{F27026C4-F1BF-93DA-E3CA-DE3060A859BB}"/>
                </a:ext>
              </a:extLst>
            </p:cNvPr>
            <p:cNvGrpSpPr/>
            <p:nvPr/>
          </p:nvGrpSpPr>
          <p:grpSpPr>
            <a:xfrm>
              <a:off x="9130845" y="4968307"/>
              <a:ext cx="582638" cy="582638"/>
              <a:chOff x="9130845" y="4946791"/>
              <a:chExt cx="582638" cy="582638"/>
            </a:xfrm>
          </p:grpSpPr>
          <p:sp>
            <p:nvSpPr>
              <p:cNvPr id="23" name="Oval 22">
                <a:hlinkClick r:id="rId4" action="ppaction://hlinksldjump"/>
                <a:extLst>
                  <a:ext uri="{FF2B5EF4-FFF2-40B4-BE49-F238E27FC236}">
                    <a16:creationId xmlns:a16="http://schemas.microsoft.com/office/drawing/2014/main" id="{49F409F6-78B6-AFE8-C408-919B331F037B}"/>
                  </a:ext>
                </a:extLst>
              </p:cNvPr>
              <p:cNvSpPr/>
              <p:nvPr/>
            </p:nvSpPr>
            <p:spPr>
              <a:xfrm>
                <a:off x="9130845" y="4946791"/>
                <a:ext cx="582638" cy="5826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446A0C31-FA00-4FC7-6A4D-9692A409E858}"/>
                  </a:ext>
                </a:extLst>
              </p:cNvPr>
              <p:cNvGrpSpPr>
                <a:grpSpLocks noChangeAspect="1"/>
              </p:cNvGrpSpPr>
              <p:nvPr/>
            </p:nvGrpSpPr>
            <p:grpSpPr>
              <a:xfrm>
                <a:off x="9269150" y="5095076"/>
                <a:ext cx="306028" cy="286065"/>
                <a:chOff x="12439650" y="930275"/>
                <a:chExt cx="6035676" cy="5641976"/>
              </a:xfrm>
              <a:solidFill>
                <a:schemeClr val="bg1"/>
              </a:solidFill>
            </p:grpSpPr>
            <p:sp>
              <p:nvSpPr>
                <p:cNvPr id="47" name="Freeform 5">
                  <a:hlinkClick r:id="rId4" action="ppaction://hlinksldjump"/>
                  <a:extLst>
                    <a:ext uri="{FF2B5EF4-FFF2-40B4-BE49-F238E27FC236}">
                      <a16:creationId xmlns:a16="http://schemas.microsoft.com/office/drawing/2014/main" id="{98CA5697-6843-C87F-1D51-63BE545E9515}"/>
                    </a:ext>
                  </a:extLst>
                </p:cNvPr>
                <p:cNvSpPr>
                  <a:spLocks/>
                </p:cNvSpPr>
                <p:nvPr/>
              </p:nvSpPr>
              <p:spPr bwMode="auto">
                <a:xfrm>
                  <a:off x="13476288" y="1741488"/>
                  <a:ext cx="4999038" cy="4830763"/>
                </a:xfrm>
                <a:custGeom>
                  <a:avLst/>
                  <a:gdLst>
                    <a:gd name="T0" fmla="*/ 415 w 1326"/>
                    <a:gd name="T1" fmla="*/ 365 h 1281"/>
                    <a:gd name="T2" fmla="*/ 611 w 1326"/>
                    <a:gd name="T3" fmla="*/ 305 h 1281"/>
                    <a:gd name="T4" fmla="*/ 820 w 1326"/>
                    <a:gd name="T5" fmla="*/ 242 h 1281"/>
                    <a:gd name="T6" fmla="*/ 866 w 1326"/>
                    <a:gd name="T7" fmla="*/ 189 h 1281"/>
                    <a:gd name="T8" fmla="*/ 1038 w 1326"/>
                    <a:gd name="T9" fmla="*/ 226 h 1281"/>
                    <a:gd name="T10" fmla="*/ 1189 w 1326"/>
                    <a:gd name="T11" fmla="*/ 486 h 1281"/>
                    <a:gd name="T12" fmla="*/ 1238 w 1326"/>
                    <a:gd name="T13" fmla="*/ 573 h 1281"/>
                    <a:gd name="T14" fmla="*/ 1099 w 1326"/>
                    <a:gd name="T15" fmla="*/ 1080 h 1281"/>
                    <a:gd name="T16" fmla="*/ 862 w 1326"/>
                    <a:gd name="T17" fmla="*/ 1217 h 1281"/>
                    <a:gd name="T18" fmla="*/ 485 w 1326"/>
                    <a:gd name="T19" fmla="*/ 1202 h 1281"/>
                    <a:gd name="T20" fmla="*/ 60 w 1326"/>
                    <a:gd name="T21" fmla="*/ 958 h 1281"/>
                    <a:gd name="T22" fmla="*/ 30 w 1326"/>
                    <a:gd name="T23" fmla="*/ 834 h 1281"/>
                    <a:gd name="T24" fmla="*/ 281 w 1326"/>
                    <a:gd name="T25" fmla="*/ 773 h 1281"/>
                    <a:gd name="T26" fmla="*/ 397 w 1326"/>
                    <a:gd name="T27" fmla="*/ 836 h 1281"/>
                    <a:gd name="T28" fmla="*/ 389 w 1326"/>
                    <a:gd name="T29" fmla="*/ 821 h 1281"/>
                    <a:gd name="T30" fmla="*/ 28 w 1326"/>
                    <a:gd name="T31" fmla="*/ 198 h 1281"/>
                    <a:gd name="T32" fmla="*/ 17 w 1326"/>
                    <a:gd name="T33" fmla="*/ 81 h 1281"/>
                    <a:gd name="T34" fmla="*/ 125 w 1326"/>
                    <a:gd name="T35" fmla="*/ 3 h 1281"/>
                    <a:gd name="T36" fmla="*/ 240 w 1326"/>
                    <a:gd name="T37" fmla="*/ 64 h 1281"/>
                    <a:gd name="T38" fmla="*/ 375 w 1326"/>
                    <a:gd name="T39" fmla="*/ 297 h 1281"/>
                    <a:gd name="T40" fmla="*/ 415 w 1326"/>
                    <a:gd name="T41" fmla="*/ 365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6" h="1281">
                      <a:moveTo>
                        <a:pt x="415" y="365"/>
                      </a:moveTo>
                      <a:cubicBezTo>
                        <a:pt x="444" y="291"/>
                        <a:pt x="532" y="252"/>
                        <a:pt x="611" y="305"/>
                      </a:cubicBezTo>
                      <a:cubicBezTo>
                        <a:pt x="635" y="215"/>
                        <a:pt x="744" y="174"/>
                        <a:pt x="820" y="242"/>
                      </a:cubicBezTo>
                      <a:cubicBezTo>
                        <a:pt x="836" y="224"/>
                        <a:pt x="848" y="203"/>
                        <a:pt x="866" y="189"/>
                      </a:cubicBezTo>
                      <a:cubicBezTo>
                        <a:pt x="922" y="145"/>
                        <a:pt x="1001" y="163"/>
                        <a:pt x="1038" y="226"/>
                      </a:cubicBezTo>
                      <a:cubicBezTo>
                        <a:pt x="1089" y="312"/>
                        <a:pt x="1139" y="399"/>
                        <a:pt x="1189" y="486"/>
                      </a:cubicBezTo>
                      <a:cubicBezTo>
                        <a:pt x="1206" y="515"/>
                        <a:pt x="1223" y="543"/>
                        <a:pt x="1238" y="573"/>
                      </a:cubicBezTo>
                      <a:cubicBezTo>
                        <a:pt x="1326" y="753"/>
                        <a:pt x="1268" y="971"/>
                        <a:pt x="1099" y="1080"/>
                      </a:cubicBezTo>
                      <a:cubicBezTo>
                        <a:pt x="1023" y="1130"/>
                        <a:pt x="943" y="1176"/>
                        <a:pt x="862" y="1217"/>
                      </a:cubicBezTo>
                      <a:cubicBezTo>
                        <a:pt x="735" y="1281"/>
                        <a:pt x="608" y="1272"/>
                        <a:pt x="485" y="1202"/>
                      </a:cubicBezTo>
                      <a:cubicBezTo>
                        <a:pt x="343" y="1121"/>
                        <a:pt x="202" y="1040"/>
                        <a:pt x="60" y="958"/>
                      </a:cubicBezTo>
                      <a:cubicBezTo>
                        <a:pt x="12" y="931"/>
                        <a:pt x="1" y="880"/>
                        <a:pt x="30" y="834"/>
                      </a:cubicBezTo>
                      <a:cubicBezTo>
                        <a:pt x="86" y="748"/>
                        <a:pt x="192" y="722"/>
                        <a:pt x="281" y="773"/>
                      </a:cubicBezTo>
                      <a:cubicBezTo>
                        <a:pt x="319" y="794"/>
                        <a:pt x="356" y="816"/>
                        <a:pt x="397" y="836"/>
                      </a:cubicBezTo>
                      <a:cubicBezTo>
                        <a:pt x="394" y="831"/>
                        <a:pt x="392" y="826"/>
                        <a:pt x="389" y="821"/>
                      </a:cubicBezTo>
                      <a:cubicBezTo>
                        <a:pt x="269" y="614"/>
                        <a:pt x="149" y="406"/>
                        <a:pt x="28" y="198"/>
                      </a:cubicBezTo>
                      <a:cubicBezTo>
                        <a:pt x="6" y="161"/>
                        <a:pt x="0" y="122"/>
                        <a:pt x="17" y="81"/>
                      </a:cubicBezTo>
                      <a:cubicBezTo>
                        <a:pt x="36" y="33"/>
                        <a:pt x="73" y="7"/>
                        <a:pt x="125" y="3"/>
                      </a:cubicBezTo>
                      <a:cubicBezTo>
                        <a:pt x="175" y="0"/>
                        <a:pt x="215" y="21"/>
                        <a:pt x="240" y="64"/>
                      </a:cubicBezTo>
                      <a:cubicBezTo>
                        <a:pt x="286" y="142"/>
                        <a:pt x="330" y="220"/>
                        <a:pt x="375" y="297"/>
                      </a:cubicBezTo>
                      <a:cubicBezTo>
                        <a:pt x="388" y="319"/>
                        <a:pt x="401" y="341"/>
                        <a:pt x="415"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8" name="Freeform 6">
                  <a:hlinkClick r:id="rId4" action="ppaction://hlinksldjump"/>
                  <a:extLst>
                    <a:ext uri="{FF2B5EF4-FFF2-40B4-BE49-F238E27FC236}">
                      <a16:creationId xmlns:a16="http://schemas.microsoft.com/office/drawing/2014/main" id="{F2D090ED-DF1E-D169-984F-927E5D201ACE}"/>
                    </a:ext>
                  </a:extLst>
                </p:cNvPr>
                <p:cNvSpPr>
                  <a:spLocks/>
                </p:cNvSpPr>
                <p:nvPr/>
              </p:nvSpPr>
              <p:spPr bwMode="auto">
                <a:xfrm>
                  <a:off x="12439650" y="930275"/>
                  <a:ext cx="2816225" cy="2324100"/>
                </a:xfrm>
                <a:custGeom>
                  <a:avLst/>
                  <a:gdLst>
                    <a:gd name="T0" fmla="*/ 408 w 747"/>
                    <a:gd name="T1" fmla="*/ 0 h 616"/>
                    <a:gd name="T2" fmla="*/ 742 w 747"/>
                    <a:gd name="T3" fmla="*/ 268 h 616"/>
                    <a:gd name="T4" fmla="*/ 726 w 747"/>
                    <a:gd name="T5" fmla="*/ 322 h 616"/>
                    <a:gd name="T6" fmla="*/ 677 w 747"/>
                    <a:gd name="T7" fmla="*/ 324 h 616"/>
                    <a:gd name="T8" fmla="*/ 653 w 747"/>
                    <a:gd name="T9" fmla="*/ 286 h 616"/>
                    <a:gd name="T10" fmla="*/ 575 w 747"/>
                    <a:gd name="T11" fmla="*/ 154 h 616"/>
                    <a:gd name="T12" fmla="*/ 297 w 747"/>
                    <a:gd name="T13" fmla="*/ 116 h 616"/>
                    <a:gd name="T14" fmla="*/ 156 w 747"/>
                    <a:gd name="T15" fmla="*/ 360 h 616"/>
                    <a:gd name="T16" fmla="*/ 236 w 747"/>
                    <a:gd name="T17" fmla="*/ 528 h 616"/>
                    <a:gd name="T18" fmla="*/ 257 w 747"/>
                    <a:gd name="T19" fmla="*/ 570 h 616"/>
                    <a:gd name="T20" fmla="*/ 229 w 747"/>
                    <a:gd name="T21" fmla="*/ 608 h 616"/>
                    <a:gd name="T22" fmla="*/ 181 w 747"/>
                    <a:gd name="T23" fmla="*/ 599 h 616"/>
                    <a:gd name="T24" fmla="*/ 95 w 747"/>
                    <a:gd name="T25" fmla="*/ 482 h 616"/>
                    <a:gd name="T26" fmla="*/ 370 w 747"/>
                    <a:gd name="T27" fmla="*/ 3 h 616"/>
                    <a:gd name="T28" fmla="*/ 408 w 747"/>
                    <a:gd name="T2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616">
                      <a:moveTo>
                        <a:pt x="408" y="0"/>
                      </a:moveTo>
                      <a:cubicBezTo>
                        <a:pt x="568" y="1"/>
                        <a:pt x="707" y="112"/>
                        <a:pt x="742" y="268"/>
                      </a:cubicBezTo>
                      <a:cubicBezTo>
                        <a:pt x="747" y="290"/>
                        <a:pt x="745" y="308"/>
                        <a:pt x="726" y="322"/>
                      </a:cubicBezTo>
                      <a:cubicBezTo>
                        <a:pt x="712" y="333"/>
                        <a:pt x="692" y="334"/>
                        <a:pt x="677" y="324"/>
                      </a:cubicBezTo>
                      <a:cubicBezTo>
                        <a:pt x="662" y="316"/>
                        <a:pt x="657" y="302"/>
                        <a:pt x="653" y="286"/>
                      </a:cubicBezTo>
                      <a:cubicBezTo>
                        <a:pt x="641" y="234"/>
                        <a:pt x="615" y="190"/>
                        <a:pt x="575" y="154"/>
                      </a:cubicBezTo>
                      <a:cubicBezTo>
                        <a:pt x="499" y="87"/>
                        <a:pt x="389" y="72"/>
                        <a:pt x="297" y="116"/>
                      </a:cubicBezTo>
                      <a:cubicBezTo>
                        <a:pt x="204" y="161"/>
                        <a:pt x="148" y="258"/>
                        <a:pt x="156" y="360"/>
                      </a:cubicBezTo>
                      <a:cubicBezTo>
                        <a:pt x="160" y="426"/>
                        <a:pt x="187" y="482"/>
                        <a:pt x="236" y="528"/>
                      </a:cubicBezTo>
                      <a:cubicBezTo>
                        <a:pt x="249" y="539"/>
                        <a:pt x="258" y="552"/>
                        <a:pt x="257" y="570"/>
                      </a:cubicBezTo>
                      <a:cubicBezTo>
                        <a:pt x="255" y="588"/>
                        <a:pt x="246" y="601"/>
                        <a:pt x="229" y="608"/>
                      </a:cubicBezTo>
                      <a:cubicBezTo>
                        <a:pt x="212" y="616"/>
                        <a:pt x="195" y="612"/>
                        <a:pt x="181" y="599"/>
                      </a:cubicBezTo>
                      <a:cubicBezTo>
                        <a:pt x="143" y="566"/>
                        <a:pt x="115" y="527"/>
                        <a:pt x="95" y="482"/>
                      </a:cubicBezTo>
                      <a:cubicBezTo>
                        <a:pt x="0" y="270"/>
                        <a:pt x="140" y="29"/>
                        <a:pt x="370" y="3"/>
                      </a:cubicBezTo>
                      <a:cubicBezTo>
                        <a:pt x="383" y="2"/>
                        <a:pt x="395" y="1"/>
                        <a:pt x="4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pic>
          <p:nvPicPr>
            <p:cNvPr id="6" name="Graphic 5">
              <a:hlinkClick r:id="rId4" action="ppaction://hlinksldjump"/>
              <a:extLst>
                <a:ext uri="{FF2B5EF4-FFF2-40B4-BE49-F238E27FC236}">
                  <a16:creationId xmlns:a16="http://schemas.microsoft.com/office/drawing/2014/main" id="{87C4AF07-5D63-9BD7-E0F1-B33DF3A36F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7119" y="2209826"/>
              <a:ext cx="490090" cy="583146"/>
            </a:xfrm>
            <a:prstGeom prst="rect">
              <a:avLst/>
            </a:prstGeom>
            <a:effectLst>
              <a:outerShdw blurRad="63500" sx="102000" sy="102000" algn="ctr" rotWithShape="0">
                <a:prstClr val="black">
                  <a:alpha val="40000"/>
                </a:prstClr>
              </a:outerShdw>
            </a:effectLst>
          </p:spPr>
        </p:pic>
      </p:grpSp>
      <p:grpSp>
        <p:nvGrpSpPr>
          <p:cNvPr id="89" name="Group 88">
            <a:extLst>
              <a:ext uri="{FF2B5EF4-FFF2-40B4-BE49-F238E27FC236}">
                <a16:creationId xmlns:a16="http://schemas.microsoft.com/office/drawing/2014/main" id="{E3336DED-F76F-0802-C636-1C6D997AF414}"/>
              </a:ext>
            </a:extLst>
          </p:cNvPr>
          <p:cNvGrpSpPr/>
          <p:nvPr/>
        </p:nvGrpSpPr>
        <p:grpSpPr>
          <a:xfrm>
            <a:off x="4794821" y="2150230"/>
            <a:ext cx="2602361" cy="3451621"/>
            <a:chOff x="4794821" y="2150230"/>
            <a:chExt cx="2602361" cy="3451621"/>
          </a:xfrm>
        </p:grpSpPr>
        <p:sp>
          <p:nvSpPr>
            <p:cNvPr id="11" name="Rectangle: Rounded Corners 10">
              <a:hlinkClick r:id="rId7" action="ppaction://hlinksldjump"/>
              <a:extLst>
                <a:ext uri="{FF2B5EF4-FFF2-40B4-BE49-F238E27FC236}">
                  <a16:creationId xmlns:a16="http://schemas.microsoft.com/office/drawing/2014/main" id="{3D7C743E-F075-4B1F-4973-B9B5D527FFC5}"/>
                </a:ext>
              </a:extLst>
            </p:cNvPr>
            <p:cNvSpPr/>
            <p:nvPr/>
          </p:nvSpPr>
          <p:spPr>
            <a:xfrm>
              <a:off x="4794821" y="2557948"/>
              <a:ext cx="2602361" cy="2760600"/>
            </a:xfrm>
            <a:prstGeom prst="roundRect">
              <a:avLst>
                <a:gd name="adj" fmla="val 3541"/>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marL="0" marR="0" lvl="0" indent="0" algn="ctr" defTabSz="1219170" rtl="0" eaLnBrk="1" fontAlgn="auto" latinLnBrk="0" hangingPunct="1">
                <a:lnSpc>
                  <a:spcPts val="2160"/>
                </a:lnSpc>
                <a:spcBef>
                  <a:spcPts val="0"/>
                </a:spcBef>
                <a:buClr>
                  <a:srgbClr val="000000"/>
                </a:buClr>
                <a:buSzTx/>
                <a:buFontTx/>
                <a:buNone/>
                <a:tabLst/>
                <a:defRPr/>
              </a:pP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Aldosterone: </a:t>
              </a:r>
              <a:b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br>
              <a:r>
                <a:rPr kumimoji="0" lang="en-GB" b="1" i="0" u="none" strike="noStrike" kern="1200" cap="none" spc="0" normalizeH="0" baseline="0" noProof="0">
                  <a:ln>
                    <a:noFill/>
                  </a:ln>
                  <a:solidFill>
                    <a:schemeClr val="tx1"/>
                  </a:solidFill>
                  <a:effectLst/>
                  <a:uLnTx/>
                  <a:uFillTx/>
                  <a:ea typeface="+mn-ea"/>
                  <a:cs typeface="+mn-cs"/>
                  <a:sym typeface="Wingdings" panose="05000000000000000000" pitchFamily="2" charset="2"/>
                </a:rPr>
                <a:t>An Under-Recognized Driver of HTN </a:t>
              </a:r>
            </a:p>
          </p:txBody>
        </p:sp>
        <p:grpSp>
          <p:nvGrpSpPr>
            <p:cNvPr id="59" name="Group 58">
              <a:extLst>
                <a:ext uri="{FF2B5EF4-FFF2-40B4-BE49-F238E27FC236}">
                  <a16:creationId xmlns:a16="http://schemas.microsoft.com/office/drawing/2014/main" id="{637E7482-E3E3-A9F4-61A7-0F8BAF263320}"/>
                </a:ext>
              </a:extLst>
            </p:cNvPr>
            <p:cNvGrpSpPr/>
            <p:nvPr/>
          </p:nvGrpSpPr>
          <p:grpSpPr>
            <a:xfrm>
              <a:off x="5804682" y="5019213"/>
              <a:ext cx="582638" cy="582638"/>
              <a:chOff x="5804681" y="4946791"/>
              <a:chExt cx="582638" cy="582638"/>
            </a:xfrm>
          </p:grpSpPr>
          <p:sp>
            <p:nvSpPr>
              <p:cNvPr id="17" name="Oval 16">
                <a:hlinkClick r:id="rId7" action="ppaction://hlinksldjump"/>
                <a:extLst>
                  <a:ext uri="{FF2B5EF4-FFF2-40B4-BE49-F238E27FC236}">
                    <a16:creationId xmlns:a16="http://schemas.microsoft.com/office/drawing/2014/main" id="{C8C53249-BAB9-866C-ED57-071C9287DA2A}"/>
                  </a:ext>
                </a:extLst>
              </p:cNvPr>
              <p:cNvSpPr/>
              <p:nvPr/>
            </p:nvSpPr>
            <p:spPr>
              <a:xfrm>
                <a:off x="5804681" y="4946791"/>
                <a:ext cx="582638" cy="58263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0B743705-833F-390F-6370-2081C8350FD3}"/>
                  </a:ext>
                </a:extLst>
              </p:cNvPr>
              <p:cNvGrpSpPr>
                <a:grpSpLocks noChangeAspect="1"/>
              </p:cNvGrpSpPr>
              <p:nvPr/>
            </p:nvGrpSpPr>
            <p:grpSpPr>
              <a:xfrm>
                <a:off x="5942986" y="5095076"/>
                <a:ext cx="306028" cy="286065"/>
                <a:chOff x="12439650" y="930275"/>
                <a:chExt cx="6035676" cy="5641976"/>
              </a:xfrm>
              <a:solidFill>
                <a:schemeClr val="bg1"/>
              </a:solidFill>
            </p:grpSpPr>
            <p:sp>
              <p:nvSpPr>
                <p:cNvPr id="50" name="Freeform 5">
                  <a:hlinkClick r:id="rId7" action="ppaction://hlinksldjump"/>
                  <a:extLst>
                    <a:ext uri="{FF2B5EF4-FFF2-40B4-BE49-F238E27FC236}">
                      <a16:creationId xmlns:a16="http://schemas.microsoft.com/office/drawing/2014/main" id="{027123CE-3F36-6863-FC36-DBED4CA1B202}"/>
                    </a:ext>
                  </a:extLst>
                </p:cNvPr>
                <p:cNvSpPr>
                  <a:spLocks/>
                </p:cNvSpPr>
                <p:nvPr/>
              </p:nvSpPr>
              <p:spPr bwMode="auto">
                <a:xfrm>
                  <a:off x="13476288" y="1741488"/>
                  <a:ext cx="4999038" cy="4830763"/>
                </a:xfrm>
                <a:custGeom>
                  <a:avLst/>
                  <a:gdLst>
                    <a:gd name="T0" fmla="*/ 415 w 1326"/>
                    <a:gd name="T1" fmla="*/ 365 h 1281"/>
                    <a:gd name="T2" fmla="*/ 611 w 1326"/>
                    <a:gd name="T3" fmla="*/ 305 h 1281"/>
                    <a:gd name="T4" fmla="*/ 820 w 1326"/>
                    <a:gd name="T5" fmla="*/ 242 h 1281"/>
                    <a:gd name="T6" fmla="*/ 866 w 1326"/>
                    <a:gd name="T7" fmla="*/ 189 h 1281"/>
                    <a:gd name="T8" fmla="*/ 1038 w 1326"/>
                    <a:gd name="T9" fmla="*/ 226 h 1281"/>
                    <a:gd name="T10" fmla="*/ 1189 w 1326"/>
                    <a:gd name="T11" fmla="*/ 486 h 1281"/>
                    <a:gd name="T12" fmla="*/ 1238 w 1326"/>
                    <a:gd name="T13" fmla="*/ 573 h 1281"/>
                    <a:gd name="T14" fmla="*/ 1099 w 1326"/>
                    <a:gd name="T15" fmla="*/ 1080 h 1281"/>
                    <a:gd name="T16" fmla="*/ 862 w 1326"/>
                    <a:gd name="T17" fmla="*/ 1217 h 1281"/>
                    <a:gd name="T18" fmla="*/ 485 w 1326"/>
                    <a:gd name="T19" fmla="*/ 1202 h 1281"/>
                    <a:gd name="T20" fmla="*/ 60 w 1326"/>
                    <a:gd name="T21" fmla="*/ 958 h 1281"/>
                    <a:gd name="T22" fmla="*/ 30 w 1326"/>
                    <a:gd name="T23" fmla="*/ 834 h 1281"/>
                    <a:gd name="T24" fmla="*/ 281 w 1326"/>
                    <a:gd name="T25" fmla="*/ 773 h 1281"/>
                    <a:gd name="T26" fmla="*/ 397 w 1326"/>
                    <a:gd name="T27" fmla="*/ 836 h 1281"/>
                    <a:gd name="T28" fmla="*/ 389 w 1326"/>
                    <a:gd name="T29" fmla="*/ 821 h 1281"/>
                    <a:gd name="T30" fmla="*/ 28 w 1326"/>
                    <a:gd name="T31" fmla="*/ 198 h 1281"/>
                    <a:gd name="T32" fmla="*/ 17 w 1326"/>
                    <a:gd name="T33" fmla="*/ 81 h 1281"/>
                    <a:gd name="T34" fmla="*/ 125 w 1326"/>
                    <a:gd name="T35" fmla="*/ 3 h 1281"/>
                    <a:gd name="T36" fmla="*/ 240 w 1326"/>
                    <a:gd name="T37" fmla="*/ 64 h 1281"/>
                    <a:gd name="T38" fmla="*/ 375 w 1326"/>
                    <a:gd name="T39" fmla="*/ 297 h 1281"/>
                    <a:gd name="T40" fmla="*/ 415 w 1326"/>
                    <a:gd name="T41" fmla="*/ 365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6" h="1281">
                      <a:moveTo>
                        <a:pt x="415" y="365"/>
                      </a:moveTo>
                      <a:cubicBezTo>
                        <a:pt x="444" y="291"/>
                        <a:pt x="532" y="252"/>
                        <a:pt x="611" y="305"/>
                      </a:cubicBezTo>
                      <a:cubicBezTo>
                        <a:pt x="635" y="215"/>
                        <a:pt x="744" y="174"/>
                        <a:pt x="820" y="242"/>
                      </a:cubicBezTo>
                      <a:cubicBezTo>
                        <a:pt x="836" y="224"/>
                        <a:pt x="848" y="203"/>
                        <a:pt x="866" y="189"/>
                      </a:cubicBezTo>
                      <a:cubicBezTo>
                        <a:pt x="922" y="145"/>
                        <a:pt x="1001" y="163"/>
                        <a:pt x="1038" y="226"/>
                      </a:cubicBezTo>
                      <a:cubicBezTo>
                        <a:pt x="1089" y="312"/>
                        <a:pt x="1139" y="399"/>
                        <a:pt x="1189" y="486"/>
                      </a:cubicBezTo>
                      <a:cubicBezTo>
                        <a:pt x="1206" y="515"/>
                        <a:pt x="1223" y="543"/>
                        <a:pt x="1238" y="573"/>
                      </a:cubicBezTo>
                      <a:cubicBezTo>
                        <a:pt x="1326" y="753"/>
                        <a:pt x="1268" y="971"/>
                        <a:pt x="1099" y="1080"/>
                      </a:cubicBezTo>
                      <a:cubicBezTo>
                        <a:pt x="1023" y="1130"/>
                        <a:pt x="943" y="1176"/>
                        <a:pt x="862" y="1217"/>
                      </a:cubicBezTo>
                      <a:cubicBezTo>
                        <a:pt x="735" y="1281"/>
                        <a:pt x="608" y="1272"/>
                        <a:pt x="485" y="1202"/>
                      </a:cubicBezTo>
                      <a:cubicBezTo>
                        <a:pt x="343" y="1121"/>
                        <a:pt x="202" y="1040"/>
                        <a:pt x="60" y="958"/>
                      </a:cubicBezTo>
                      <a:cubicBezTo>
                        <a:pt x="12" y="931"/>
                        <a:pt x="1" y="880"/>
                        <a:pt x="30" y="834"/>
                      </a:cubicBezTo>
                      <a:cubicBezTo>
                        <a:pt x="86" y="748"/>
                        <a:pt x="192" y="722"/>
                        <a:pt x="281" y="773"/>
                      </a:cubicBezTo>
                      <a:cubicBezTo>
                        <a:pt x="319" y="794"/>
                        <a:pt x="356" y="816"/>
                        <a:pt x="397" y="836"/>
                      </a:cubicBezTo>
                      <a:cubicBezTo>
                        <a:pt x="394" y="831"/>
                        <a:pt x="392" y="826"/>
                        <a:pt x="389" y="821"/>
                      </a:cubicBezTo>
                      <a:cubicBezTo>
                        <a:pt x="269" y="614"/>
                        <a:pt x="149" y="406"/>
                        <a:pt x="28" y="198"/>
                      </a:cubicBezTo>
                      <a:cubicBezTo>
                        <a:pt x="6" y="161"/>
                        <a:pt x="0" y="122"/>
                        <a:pt x="17" y="81"/>
                      </a:cubicBezTo>
                      <a:cubicBezTo>
                        <a:pt x="36" y="33"/>
                        <a:pt x="73" y="7"/>
                        <a:pt x="125" y="3"/>
                      </a:cubicBezTo>
                      <a:cubicBezTo>
                        <a:pt x="175" y="0"/>
                        <a:pt x="215" y="21"/>
                        <a:pt x="240" y="64"/>
                      </a:cubicBezTo>
                      <a:cubicBezTo>
                        <a:pt x="286" y="142"/>
                        <a:pt x="330" y="220"/>
                        <a:pt x="375" y="297"/>
                      </a:cubicBezTo>
                      <a:cubicBezTo>
                        <a:pt x="388" y="319"/>
                        <a:pt x="401" y="341"/>
                        <a:pt x="415"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Freeform 6">
                  <a:hlinkClick r:id="rId7" action="ppaction://hlinksldjump"/>
                  <a:extLst>
                    <a:ext uri="{FF2B5EF4-FFF2-40B4-BE49-F238E27FC236}">
                      <a16:creationId xmlns:a16="http://schemas.microsoft.com/office/drawing/2014/main" id="{D8CB3A7F-0008-CF6C-EC06-08092F10B0BE}"/>
                    </a:ext>
                  </a:extLst>
                </p:cNvPr>
                <p:cNvSpPr>
                  <a:spLocks/>
                </p:cNvSpPr>
                <p:nvPr/>
              </p:nvSpPr>
              <p:spPr bwMode="auto">
                <a:xfrm>
                  <a:off x="12439650" y="930275"/>
                  <a:ext cx="2816225" cy="2324100"/>
                </a:xfrm>
                <a:custGeom>
                  <a:avLst/>
                  <a:gdLst>
                    <a:gd name="T0" fmla="*/ 408 w 747"/>
                    <a:gd name="T1" fmla="*/ 0 h 616"/>
                    <a:gd name="T2" fmla="*/ 742 w 747"/>
                    <a:gd name="T3" fmla="*/ 268 h 616"/>
                    <a:gd name="T4" fmla="*/ 726 w 747"/>
                    <a:gd name="T5" fmla="*/ 322 h 616"/>
                    <a:gd name="T6" fmla="*/ 677 w 747"/>
                    <a:gd name="T7" fmla="*/ 324 h 616"/>
                    <a:gd name="T8" fmla="*/ 653 w 747"/>
                    <a:gd name="T9" fmla="*/ 286 h 616"/>
                    <a:gd name="T10" fmla="*/ 575 w 747"/>
                    <a:gd name="T11" fmla="*/ 154 h 616"/>
                    <a:gd name="T12" fmla="*/ 297 w 747"/>
                    <a:gd name="T13" fmla="*/ 116 h 616"/>
                    <a:gd name="T14" fmla="*/ 156 w 747"/>
                    <a:gd name="T15" fmla="*/ 360 h 616"/>
                    <a:gd name="T16" fmla="*/ 236 w 747"/>
                    <a:gd name="T17" fmla="*/ 528 h 616"/>
                    <a:gd name="T18" fmla="*/ 257 w 747"/>
                    <a:gd name="T19" fmla="*/ 570 h 616"/>
                    <a:gd name="T20" fmla="*/ 229 w 747"/>
                    <a:gd name="T21" fmla="*/ 608 h 616"/>
                    <a:gd name="T22" fmla="*/ 181 w 747"/>
                    <a:gd name="T23" fmla="*/ 599 h 616"/>
                    <a:gd name="T24" fmla="*/ 95 w 747"/>
                    <a:gd name="T25" fmla="*/ 482 h 616"/>
                    <a:gd name="T26" fmla="*/ 370 w 747"/>
                    <a:gd name="T27" fmla="*/ 3 h 616"/>
                    <a:gd name="T28" fmla="*/ 408 w 747"/>
                    <a:gd name="T2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616">
                      <a:moveTo>
                        <a:pt x="408" y="0"/>
                      </a:moveTo>
                      <a:cubicBezTo>
                        <a:pt x="568" y="1"/>
                        <a:pt x="707" y="112"/>
                        <a:pt x="742" y="268"/>
                      </a:cubicBezTo>
                      <a:cubicBezTo>
                        <a:pt x="747" y="290"/>
                        <a:pt x="745" y="308"/>
                        <a:pt x="726" y="322"/>
                      </a:cubicBezTo>
                      <a:cubicBezTo>
                        <a:pt x="712" y="333"/>
                        <a:pt x="692" y="334"/>
                        <a:pt x="677" y="324"/>
                      </a:cubicBezTo>
                      <a:cubicBezTo>
                        <a:pt x="662" y="316"/>
                        <a:pt x="657" y="302"/>
                        <a:pt x="653" y="286"/>
                      </a:cubicBezTo>
                      <a:cubicBezTo>
                        <a:pt x="641" y="234"/>
                        <a:pt x="615" y="190"/>
                        <a:pt x="575" y="154"/>
                      </a:cubicBezTo>
                      <a:cubicBezTo>
                        <a:pt x="499" y="87"/>
                        <a:pt x="389" y="72"/>
                        <a:pt x="297" y="116"/>
                      </a:cubicBezTo>
                      <a:cubicBezTo>
                        <a:pt x="204" y="161"/>
                        <a:pt x="148" y="258"/>
                        <a:pt x="156" y="360"/>
                      </a:cubicBezTo>
                      <a:cubicBezTo>
                        <a:pt x="160" y="426"/>
                        <a:pt x="187" y="482"/>
                        <a:pt x="236" y="528"/>
                      </a:cubicBezTo>
                      <a:cubicBezTo>
                        <a:pt x="249" y="539"/>
                        <a:pt x="258" y="552"/>
                        <a:pt x="257" y="570"/>
                      </a:cubicBezTo>
                      <a:cubicBezTo>
                        <a:pt x="255" y="588"/>
                        <a:pt x="246" y="601"/>
                        <a:pt x="229" y="608"/>
                      </a:cubicBezTo>
                      <a:cubicBezTo>
                        <a:pt x="212" y="616"/>
                        <a:pt x="195" y="612"/>
                        <a:pt x="181" y="599"/>
                      </a:cubicBezTo>
                      <a:cubicBezTo>
                        <a:pt x="143" y="566"/>
                        <a:pt x="115" y="527"/>
                        <a:pt x="95" y="482"/>
                      </a:cubicBezTo>
                      <a:cubicBezTo>
                        <a:pt x="0" y="270"/>
                        <a:pt x="140" y="29"/>
                        <a:pt x="370" y="3"/>
                      </a:cubicBezTo>
                      <a:cubicBezTo>
                        <a:pt x="383" y="2"/>
                        <a:pt x="395" y="1"/>
                        <a:pt x="4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grpSp>
          <p:nvGrpSpPr>
            <p:cNvPr id="88" name="Group 87">
              <a:extLst>
                <a:ext uri="{FF2B5EF4-FFF2-40B4-BE49-F238E27FC236}">
                  <a16:creationId xmlns:a16="http://schemas.microsoft.com/office/drawing/2014/main" id="{5B2D4FC8-C528-DA7B-3CE9-CC5A348F65BA}"/>
                </a:ext>
              </a:extLst>
            </p:cNvPr>
            <p:cNvGrpSpPr/>
            <p:nvPr/>
          </p:nvGrpSpPr>
          <p:grpSpPr>
            <a:xfrm>
              <a:off x="5126293" y="2150230"/>
              <a:ext cx="1939416" cy="804151"/>
              <a:chOff x="5126293" y="2150230"/>
              <a:chExt cx="1939416" cy="804151"/>
            </a:xfrm>
          </p:grpSpPr>
          <p:sp>
            <p:nvSpPr>
              <p:cNvPr id="12" name="Rectangle: Rounded Corners 11">
                <a:hlinkClick r:id="rId7" action="ppaction://hlinksldjump"/>
                <a:extLst>
                  <a:ext uri="{FF2B5EF4-FFF2-40B4-BE49-F238E27FC236}">
                    <a16:creationId xmlns:a16="http://schemas.microsoft.com/office/drawing/2014/main" id="{533DD45E-BAA8-076D-07F8-422482E58EE7}"/>
                  </a:ext>
                </a:extLst>
              </p:cNvPr>
              <p:cNvSpPr/>
              <p:nvPr/>
            </p:nvSpPr>
            <p:spPr>
              <a:xfrm>
                <a:off x="5126293" y="2150230"/>
                <a:ext cx="1939416" cy="804151"/>
              </a:xfrm>
              <a:prstGeom prst="roundRect">
                <a:avLst>
                  <a:gd name="adj" fmla="val 1199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7" name="Group 86">
                <a:extLst>
                  <a:ext uri="{FF2B5EF4-FFF2-40B4-BE49-F238E27FC236}">
                    <a16:creationId xmlns:a16="http://schemas.microsoft.com/office/drawing/2014/main" id="{297CEE30-E58D-BF3A-0231-7CE48155488C}"/>
                  </a:ext>
                </a:extLst>
              </p:cNvPr>
              <p:cNvGrpSpPr/>
              <p:nvPr/>
            </p:nvGrpSpPr>
            <p:grpSpPr>
              <a:xfrm>
                <a:off x="5630610" y="2284170"/>
                <a:ext cx="935545" cy="525160"/>
                <a:chOff x="5630610" y="2284170"/>
                <a:chExt cx="935545" cy="525160"/>
              </a:xfrm>
            </p:grpSpPr>
            <p:pic>
              <p:nvPicPr>
                <p:cNvPr id="34" name="Graphic 33">
                  <a:hlinkClick r:id="rId7" action="ppaction://hlinksldjump"/>
                  <a:extLst>
                    <a:ext uri="{FF2B5EF4-FFF2-40B4-BE49-F238E27FC236}">
                      <a16:creationId xmlns:a16="http://schemas.microsoft.com/office/drawing/2014/main" id="{E0B686CF-85B8-3A64-A30E-56A25FFBFB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0610" y="2284170"/>
                  <a:ext cx="460760" cy="457126"/>
                </a:xfrm>
                <a:prstGeom prst="rect">
                  <a:avLst/>
                </a:prstGeom>
                <a:effectLst>
                  <a:outerShdw blurRad="63500" sx="102000" sy="102000" algn="ctr" rotWithShape="0">
                    <a:prstClr val="black">
                      <a:alpha val="40000"/>
                    </a:prstClr>
                  </a:outerShdw>
                </a:effectLst>
              </p:spPr>
            </p:pic>
            <p:sp>
              <p:nvSpPr>
                <p:cNvPr id="56" name="Oval 55">
                  <a:extLst>
                    <a:ext uri="{FF2B5EF4-FFF2-40B4-BE49-F238E27FC236}">
                      <a16:creationId xmlns:a16="http://schemas.microsoft.com/office/drawing/2014/main" id="{D3EA572A-E594-851C-4DF4-2537B162F414}"/>
                    </a:ext>
                  </a:extLst>
                </p:cNvPr>
                <p:cNvSpPr/>
                <p:nvPr/>
              </p:nvSpPr>
              <p:spPr>
                <a:xfrm>
                  <a:off x="6019412" y="2418207"/>
                  <a:ext cx="179210" cy="26037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76860D02-0160-E9C8-2B2C-C623531E16B2}"/>
                    </a:ext>
                  </a:extLst>
                </p:cNvPr>
                <p:cNvGrpSpPr/>
                <p:nvPr/>
              </p:nvGrpSpPr>
              <p:grpSpPr>
                <a:xfrm>
                  <a:off x="6052758" y="2331058"/>
                  <a:ext cx="513397" cy="478272"/>
                  <a:chOff x="6047996" y="2331058"/>
                  <a:chExt cx="513397" cy="478272"/>
                </a:xfrm>
                <a:effectLst>
                  <a:outerShdw blurRad="63500" sx="102000" sy="102000" algn="ctr" rotWithShape="0">
                    <a:prstClr val="black">
                      <a:alpha val="40000"/>
                    </a:prstClr>
                  </a:outerShdw>
                </a:effectLst>
              </p:grpSpPr>
              <p:sp>
                <p:nvSpPr>
                  <p:cNvPr id="57" name="Arrow: U-Turn 56">
                    <a:extLst>
                      <a:ext uri="{FF2B5EF4-FFF2-40B4-BE49-F238E27FC236}">
                        <a16:creationId xmlns:a16="http://schemas.microsoft.com/office/drawing/2014/main" id="{85FF4C8D-4152-4612-8945-8F10B726F22D}"/>
                      </a:ext>
                    </a:extLst>
                  </p:cNvPr>
                  <p:cNvSpPr/>
                  <p:nvPr/>
                </p:nvSpPr>
                <p:spPr>
                  <a:xfrm rot="10800000">
                    <a:off x="6078945" y="2571880"/>
                    <a:ext cx="345939" cy="237450"/>
                  </a:xfrm>
                  <a:prstGeom prst="uturnArrow">
                    <a:avLst>
                      <a:gd name="adj1" fmla="val 9169"/>
                      <a:gd name="adj2" fmla="val 13311"/>
                      <a:gd name="adj3" fmla="val 1230"/>
                      <a:gd name="adj4" fmla="val 43750"/>
                      <a:gd name="adj5" fmla="val 8406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7101E3B8-9A75-DACA-2B66-225A68BC393B}"/>
                      </a:ext>
                    </a:extLst>
                  </p:cNvPr>
                  <p:cNvSpPr/>
                  <p:nvPr/>
                </p:nvSpPr>
                <p:spPr>
                  <a:xfrm>
                    <a:off x="6047996" y="2452987"/>
                    <a:ext cx="128441" cy="1866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D4FF934F-11EA-BB71-506F-055E0B2BBADC}"/>
                      </a:ext>
                    </a:extLst>
                  </p:cNvPr>
                  <p:cNvGrpSpPr/>
                  <p:nvPr/>
                </p:nvGrpSpPr>
                <p:grpSpPr>
                  <a:xfrm>
                    <a:off x="6264863" y="2331058"/>
                    <a:ext cx="296530" cy="311286"/>
                    <a:chOff x="16250570" y="4301680"/>
                    <a:chExt cx="1471740" cy="1544973"/>
                  </a:xfrm>
                </p:grpSpPr>
                <p:sp>
                  <p:nvSpPr>
                    <p:cNvPr id="63" name="Rectangle: Rounded Corners 62">
                      <a:extLst>
                        <a:ext uri="{FF2B5EF4-FFF2-40B4-BE49-F238E27FC236}">
                          <a16:creationId xmlns:a16="http://schemas.microsoft.com/office/drawing/2014/main" id="{FE3A5521-82BC-67C7-A403-4D8B619491B3}"/>
                        </a:ext>
                      </a:extLst>
                    </p:cNvPr>
                    <p:cNvSpPr/>
                    <p:nvPr/>
                  </p:nvSpPr>
                  <p:spPr>
                    <a:xfrm>
                      <a:off x="16250570" y="4301680"/>
                      <a:ext cx="1471740" cy="154497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53BF34F-3669-C799-C3E1-5D325F5D29E4}"/>
                        </a:ext>
                      </a:extLst>
                    </p:cNvPr>
                    <p:cNvSpPr/>
                    <p:nvPr/>
                  </p:nvSpPr>
                  <p:spPr>
                    <a:xfrm>
                      <a:off x="16392080" y="4479806"/>
                      <a:ext cx="1188720" cy="1188720"/>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1A3AA077-8EDC-78EB-8746-94AD03C59073}"/>
                        </a:ext>
                      </a:extLst>
                    </p:cNvPr>
                    <p:cNvGrpSpPr/>
                    <p:nvPr/>
                  </p:nvGrpSpPr>
                  <p:grpSpPr>
                    <a:xfrm>
                      <a:off x="16511861" y="4611070"/>
                      <a:ext cx="949159" cy="926193"/>
                      <a:chOff x="16537331" y="4569051"/>
                      <a:chExt cx="949159" cy="926193"/>
                    </a:xfrm>
                  </p:grpSpPr>
                  <p:sp>
                    <p:nvSpPr>
                      <p:cNvPr id="66" name="Oval 65">
                        <a:extLst>
                          <a:ext uri="{FF2B5EF4-FFF2-40B4-BE49-F238E27FC236}">
                            <a16:creationId xmlns:a16="http://schemas.microsoft.com/office/drawing/2014/main" id="{386D376C-BE8D-A330-8B47-CD5D6E55B0ED}"/>
                          </a:ext>
                        </a:extLst>
                      </p:cNvPr>
                      <p:cNvSpPr/>
                      <p:nvPr/>
                    </p:nvSpPr>
                    <p:spPr>
                      <a:xfrm>
                        <a:off x="16537331" y="4569051"/>
                        <a:ext cx="949159" cy="926193"/>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70C122F-0EE5-9A0D-2146-5C6FE789BCF6}"/>
                          </a:ext>
                        </a:extLst>
                      </p:cNvPr>
                      <p:cNvSpPr/>
                      <p:nvPr/>
                    </p:nvSpPr>
                    <p:spPr>
                      <a:xfrm>
                        <a:off x="16958979" y="470071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F618E56-73E7-36EA-BB59-52D96608ED48}"/>
                          </a:ext>
                        </a:extLst>
                      </p:cNvPr>
                      <p:cNvSpPr/>
                      <p:nvPr/>
                    </p:nvSpPr>
                    <p:spPr>
                      <a:xfrm>
                        <a:off x="17272326" y="4990125"/>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16C9B5-4F06-BCC7-CDD6-8613171D6BE4}"/>
                          </a:ext>
                        </a:extLst>
                      </p:cNvPr>
                      <p:cNvSpPr/>
                      <p:nvPr/>
                    </p:nvSpPr>
                    <p:spPr>
                      <a:xfrm>
                        <a:off x="16958979" y="5298408"/>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32A89BF-24CC-B0FE-10E9-54346E43E884}"/>
                          </a:ext>
                        </a:extLst>
                      </p:cNvPr>
                      <p:cNvSpPr/>
                      <p:nvPr/>
                    </p:nvSpPr>
                    <p:spPr>
                      <a:xfrm>
                        <a:off x="16636722" y="499012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6D6902F-9CA4-0CE2-E965-E1693E7F0B28}"/>
                          </a:ext>
                        </a:extLst>
                      </p:cNvPr>
                      <p:cNvSpPr/>
                      <p:nvPr/>
                    </p:nvSpPr>
                    <p:spPr>
                      <a:xfrm>
                        <a:off x="17160809" y="4786118"/>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6758113-004A-6E23-A9E6-4B5EE6E0CF86}"/>
                          </a:ext>
                        </a:extLst>
                      </p:cNvPr>
                      <p:cNvSpPr/>
                      <p:nvPr/>
                    </p:nvSpPr>
                    <p:spPr>
                      <a:xfrm>
                        <a:off x="17160809" y="5195796"/>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250C2D6-E0C0-356F-ED74-B0D2D1D02EF4}"/>
                          </a:ext>
                        </a:extLst>
                      </p:cNvPr>
                      <p:cNvSpPr/>
                      <p:nvPr/>
                    </p:nvSpPr>
                    <p:spPr>
                      <a:xfrm>
                        <a:off x="16743313" y="5187233"/>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87DADB9-E2B2-8635-5516-79528012B79C}"/>
                          </a:ext>
                        </a:extLst>
                      </p:cNvPr>
                      <p:cNvSpPr/>
                      <p:nvPr/>
                    </p:nvSpPr>
                    <p:spPr>
                      <a:xfrm>
                        <a:off x="16760919" y="4786117"/>
                        <a:ext cx="91440" cy="9144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A2AF1E5-87BC-2091-7038-BF0966A030D1}"/>
                          </a:ext>
                        </a:extLst>
                      </p:cNvPr>
                      <p:cNvSpPr/>
                      <p:nvPr/>
                    </p:nvSpPr>
                    <p:spPr>
                      <a:xfrm>
                        <a:off x="16984825" y="4832949"/>
                        <a:ext cx="59964" cy="2276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C771505-776F-6677-B9E5-CF100F8F1322}"/>
                          </a:ext>
                        </a:extLst>
                      </p:cNvPr>
                      <p:cNvSpPr/>
                      <p:nvPr/>
                    </p:nvSpPr>
                    <p:spPr>
                      <a:xfrm>
                        <a:off x="16921483" y="4969769"/>
                        <a:ext cx="188649" cy="16023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3" name="Rectangle 82">
                <a:hlinkClick r:id="rId7" action="ppaction://hlinksldjump"/>
                <a:extLst>
                  <a:ext uri="{FF2B5EF4-FFF2-40B4-BE49-F238E27FC236}">
                    <a16:creationId xmlns:a16="http://schemas.microsoft.com/office/drawing/2014/main" id="{FFD8B104-4F34-4E7A-E16E-10A8B65EAA26}"/>
                  </a:ext>
                </a:extLst>
              </p:cNvPr>
              <p:cNvSpPr/>
              <p:nvPr/>
            </p:nvSpPr>
            <p:spPr>
              <a:xfrm>
                <a:off x="5391150" y="2254382"/>
                <a:ext cx="1509713" cy="583146"/>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0" name="Graphic 9" descr="Magnifying glass with solid fill">
            <a:extLst>
              <a:ext uri="{FF2B5EF4-FFF2-40B4-BE49-F238E27FC236}">
                <a16:creationId xmlns:a16="http://schemas.microsoft.com/office/drawing/2014/main" id="{EB5C67F9-E858-B34D-01B4-52C05285D4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68295" y="2267453"/>
            <a:ext cx="582638" cy="582638"/>
          </a:xfrm>
          <a:prstGeom prst="rect">
            <a:avLst/>
          </a:prstGeom>
        </p:spPr>
      </p:pic>
      <p:sp>
        <p:nvSpPr>
          <p:cNvPr id="5" name="TextBox 4">
            <a:hlinkClick r:id="rId12" action="ppaction://hlinksldjump"/>
            <a:extLst>
              <a:ext uri="{FF2B5EF4-FFF2-40B4-BE49-F238E27FC236}">
                <a16:creationId xmlns:a16="http://schemas.microsoft.com/office/drawing/2014/main" id="{7CE8AF66-718A-5421-B44B-CD61DADF92C2}"/>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0469661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05AF-3E57-281C-E412-51BBA61805A4}"/>
              </a:ext>
            </a:extLst>
          </p:cNvPr>
          <p:cNvSpPr>
            <a:spLocks noGrp="1"/>
          </p:cNvSpPr>
          <p:nvPr>
            <p:ph type="title"/>
          </p:nvPr>
        </p:nvSpPr>
        <p:spPr/>
        <p:txBody>
          <a:bodyPr>
            <a:normAutofit/>
          </a:bodyPr>
          <a:lstStyle/>
          <a:p>
            <a:r>
              <a:rPr lang="en-US"/>
              <a:t>Unmet Needs in HTN</a:t>
            </a:r>
          </a:p>
        </p:txBody>
      </p:sp>
      <p:sp>
        <p:nvSpPr>
          <p:cNvPr id="4" name="Text Placeholder 3">
            <a:extLst>
              <a:ext uri="{FF2B5EF4-FFF2-40B4-BE49-F238E27FC236}">
                <a16:creationId xmlns:a16="http://schemas.microsoft.com/office/drawing/2014/main" id="{5FE111DE-377F-2180-5FF6-D2EF43F23C9C}"/>
              </a:ext>
            </a:extLst>
          </p:cNvPr>
          <p:cNvSpPr>
            <a:spLocks noGrp="1"/>
          </p:cNvSpPr>
          <p:nvPr>
            <p:ph type="body" sz="quarter" idx="12"/>
          </p:nvPr>
        </p:nvSpPr>
        <p:spPr/>
        <p:txBody>
          <a:bodyPr/>
          <a:lstStyle/>
          <a:p>
            <a:r>
              <a:rPr lang="en-US"/>
              <a:t>HTN = hypertension.</a:t>
            </a:r>
          </a:p>
        </p:txBody>
      </p:sp>
      <p:sp>
        <p:nvSpPr>
          <p:cNvPr id="3" name="TextBox 2">
            <a:hlinkClick r:id="rId3" action="ppaction://hlinksldjump"/>
            <a:extLst>
              <a:ext uri="{FF2B5EF4-FFF2-40B4-BE49-F238E27FC236}">
                <a16:creationId xmlns:a16="http://schemas.microsoft.com/office/drawing/2014/main" id="{7E303AC1-F655-2053-0B60-0EBFB4045067}"/>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9028718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4E92F-AF0A-3F1E-8BDF-404532F1AB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0FD41F-2FB1-89A7-EF0D-849D3E12C6B0}"/>
              </a:ext>
            </a:extLst>
          </p:cNvPr>
          <p:cNvSpPr>
            <a:spLocks noGrp="1"/>
          </p:cNvSpPr>
          <p:nvPr>
            <p:ph type="title"/>
          </p:nvPr>
        </p:nvSpPr>
        <p:spPr>
          <a:xfrm>
            <a:off x="457200" y="228601"/>
            <a:ext cx="10529336" cy="800100"/>
          </a:xfrm>
        </p:spPr>
        <p:txBody>
          <a:bodyPr>
            <a:normAutofit fontScale="90000"/>
          </a:bodyPr>
          <a:lstStyle/>
          <a:p>
            <a:r>
              <a:rPr lang="en-GB"/>
              <a:t>HTN has a High Global Prevalence and is Associated with Poor Health Outcomes</a:t>
            </a:r>
            <a:r>
              <a:rPr lang="en-GB" baseline="30000"/>
              <a:t>1–5 </a:t>
            </a:r>
            <a:endParaRPr lang="en-US" baseline="30000"/>
          </a:p>
        </p:txBody>
      </p:sp>
      <p:sp>
        <p:nvSpPr>
          <p:cNvPr id="10" name="Text Placeholder 9">
            <a:extLst>
              <a:ext uri="{FF2B5EF4-FFF2-40B4-BE49-F238E27FC236}">
                <a16:creationId xmlns:a16="http://schemas.microsoft.com/office/drawing/2014/main" id="{C5CF9F34-6BB7-3E52-D77E-26533BA6CDA2}"/>
              </a:ext>
            </a:extLst>
          </p:cNvPr>
          <p:cNvSpPr>
            <a:spLocks noGrp="1"/>
          </p:cNvSpPr>
          <p:nvPr>
            <p:ph type="body" sz="quarter" idx="13"/>
          </p:nvPr>
        </p:nvSpPr>
        <p:spPr>
          <a:xfrm>
            <a:off x="457200" y="5852160"/>
            <a:ext cx="10952480" cy="1005840"/>
          </a:xfrm>
        </p:spPr>
        <p:txBody>
          <a:bodyPr/>
          <a:lstStyle/>
          <a:p>
            <a:r>
              <a:rPr lang="en-US" sz="900" baseline="30000" err="1"/>
              <a:t>a</a:t>
            </a:r>
            <a:r>
              <a:rPr lang="en-US" sz="900" err="1"/>
              <a:t>Estimated</a:t>
            </a:r>
            <a:r>
              <a:rPr lang="en-US" sz="900"/>
              <a:t> prevalence of HTN in 2019 was 652 million in men and 626 million in women aged 30–79 years of age; </a:t>
            </a:r>
            <a:r>
              <a:rPr lang="en-US" sz="900" baseline="30000"/>
              <a:t>b</a:t>
            </a:r>
            <a:r>
              <a:rPr lang="en-US" sz="900"/>
              <a:t>Data were collected from patients aged ≥30 years, registered at 225 primary care practices between January 1997 and March 2010. HTN was defined as having a baseline BP ≥140/90 mm Hg, having a recorded diagnosis of HTN, or receiving repeated prescriptions (≥2 months) for BP-lowering medications; </a:t>
            </a:r>
            <a:r>
              <a:rPr lang="en-US" sz="900" baseline="30000" err="1"/>
              <a:t>c</a:t>
            </a:r>
            <a:r>
              <a:rPr lang="en-US" sz="900" err="1"/>
              <a:t>The</a:t>
            </a:r>
            <a:r>
              <a:rPr lang="en-US" sz="900"/>
              <a:t> lifetime risk of total CVD at 30 years of age was 63.3% (95% CI, 62.9–63.8) in people with HTN and 46.1% (95% CI, 45.5–46.8) in those with healthy BP (absolute difference, 17.2% [95% CI, 13.9–20.5]); </a:t>
            </a:r>
            <a:r>
              <a:rPr lang="en-US" sz="900" baseline="30000" err="1"/>
              <a:t>d</a:t>
            </a:r>
            <a:r>
              <a:rPr lang="en-US" sz="900" err="1"/>
              <a:t>Data</a:t>
            </a:r>
            <a:r>
              <a:rPr lang="en-US" sz="900"/>
              <a:t> presented from 10,813 adults with CKD across 49 states of America and the District of Columbia; </a:t>
            </a:r>
            <a:r>
              <a:rPr lang="en-US" sz="900" baseline="30000" err="1"/>
              <a:t>e</a:t>
            </a:r>
            <a:r>
              <a:rPr lang="en-US" sz="900" err="1"/>
              <a:t>Above</a:t>
            </a:r>
            <a:r>
              <a:rPr lang="en-US" sz="900"/>
              <a:t> 120 mm Hg; </a:t>
            </a:r>
            <a:r>
              <a:rPr lang="en-US" sz="900" baseline="30000" err="1"/>
              <a:t>f</a:t>
            </a:r>
            <a:r>
              <a:rPr lang="en-US" sz="900" err="1"/>
              <a:t>Retrospective</a:t>
            </a:r>
            <a:r>
              <a:rPr lang="en-US" sz="900"/>
              <a:t> cohort study of patients with HTN (median follow up 44 months), using a disease registry from Kaiser Permanente Colorado from January 2000 to December 2007 (N=43,305). Cox proportional hazards models were used to assess the relationship between incident CKD (defined as eGFR &lt;60 mL/min/1.73 m</a:t>
            </a:r>
            <a:r>
              <a:rPr lang="en-US" sz="900" baseline="30000"/>
              <a:t>2</a:t>
            </a:r>
            <a:r>
              <a:rPr lang="en-US" sz="900"/>
              <a:t> persisting for &gt;3 months) and potential risk factors for CKD, including SBP. SBP was tracked over time and averaged in 6-month intervals to account for changes/trends (time-varying SBP). To assess the effect of SBP on eGFR decline, time-weighted average SBP for all measurements before the follow-up date was included as a covariate; </a:t>
            </a:r>
            <a:r>
              <a:rPr lang="en-US" sz="900" baseline="30000" err="1"/>
              <a:t>g</a:t>
            </a:r>
            <a:r>
              <a:rPr lang="en-US" altLang="en-US" sz="900" err="1">
                <a:solidFill>
                  <a:srgbClr val="000000"/>
                </a:solidFill>
                <a:latin typeface="Arial" panose="020B0604020202020204" pitchFamily="34" charset="0"/>
                <a:ea typeface="Calibri" panose="020F0502020204030204" pitchFamily="34" charset="0"/>
                <a:cs typeface="Arial" panose="020B0604020202020204" pitchFamily="34" charset="0"/>
              </a:rPr>
              <a:t>Based</a:t>
            </a:r>
            <a:r>
              <a:rPr lang="en-US" altLang="en-US" sz="900">
                <a:solidFill>
                  <a:srgbClr val="000000"/>
                </a:solidFill>
                <a:latin typeface="Arial" panose="020B0604020202020204" pitchFamily="34" charset="0"/>
                <a:ea typeface="Calibri" panose="020F0502020204030204" pitchFamily="34" charset="0"/>
                <a:cs typeface="Arial" panose="020B0604020202020204" pitchFamily="34" charset="0"/>
              </a:rPr>
              <a:t> on a systemic analysis of 87 risk factors in 204 countries and territories. </a:t>
            </a:r>
            <a:endParaRPr lang="en-US" sz="900"/>
          </a:p>
        </p:txBody>
      </p:sp>
      <p:sp>
        <p:nvSpPr>
          <p:cNvPr id="11" name="Slide Number Placeholder 2">
            <a:extLst>
              <a:ext uri="{FF2B5EF4-FFF2-40B4-BE49-F238E27FC236}">
                <a16:creationId xmlns:a16="http://schemas.microsoft.com/office/drawing/2014/main" id="{322DC4AD-B7FB-861E-D258-579929BDE865}"/>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5</a:t>
            </a:fld>
            <a:endParaRPr lang="en-US"/>
          </a:p>
        </p:txBody>
      </p:sp>
      <p:grpSp>
        <p:nvGrpSpPr>
          <p:cNvPr id="34" name="Group 33">
            <a:extLst>
              <a:ext uri="{FF2B5EF4-FFF2-40B4-BE49-F238E27FC236}">
                <a16:creationId xmlns:a16="http://schemas.microsoft.com/office/drawing/2014/main" id="{6E6DF40C-4418-7DB1-E35B-E4503CBC49F8}"/>
              </a:ext>
            </a:extLst>
          </p:cNvPr>
          <p:cNvGrpSpPr/>
          <p:nvPr/>
        </p:nvGrpSpPr>
        <p:grpSpPr>
          <a:xfrm>
            <a:off x="3257605" y="1238151"/>
            <a:ext cx="5762969" cy="1127468"/>
            <a:chOff x="3208311" y="1295260"/>
            <a:chExt cx="5762969" cy="1127468"/>
          </a:xfrm>
        </p:grpSpPr>
        <p:grpSp>
          <p:nvGrpSpPr>
            <p:cNvPr id="33" name="Group 32">
              <a:extLst>
                <a:ext uri="{FF2B5EF4-FFF2-40B4-BE49-F238E27FC236}">
                  <a16:creationId xmlns:a16="http://schemas.microsoft.com/office/drawing/2014/main" id="{ECD6973B-5746-1B12-3CAB-D9A3E6F1C1A8}"/>
                </a:ext>
              </a:extLst>
            </p:cNvPr>
            <p:cNvGrpSpPr/>
            <p:nvPr/>
          </p:nvGrpSpPr>
          <p:grpSpPr>
            <a:xfrm>
              <a:off x="3208311" y="1295260"/>
              <a:ext cx="5762969" cy="1127468"/>
              <a:chOff x="3208311" y="1295260"/>
              <a:chExt cx="5762969" cy="1127468"/>
            </a:xfrm>
          </p:grpSpPr>
          <p:sp>
            <p:nvSpPr>
              <p:cNvPr id="61" name="Rectangle: Rounded Corners 60">
                <a:extLst>
                  <a:ext uri="{FF2B5EF4-FFF2-40B4-BE49-F238E27FC236}">
                    <a16:creationId xmlns:a16="http://schemas.microsoft.com/office/drawing/2014/main" id="{E761A288-0903-F4F3-01A8-7E838035D43E}"/>
                  </a:ext>
                </a:extLst>
              </p:cNvPr>
              <p:cNvSpPr/>
              <p:nvPr/>
            </p:nvSpPr>
            <p:spPr>
              <a:xfrm>
                <a:off x="3335943" y="1400868"/>
                <a:ext cx="5635337" cy="916252"/>
              </a:xfrm>
              <a:prstGeom prst="roundRect">
                <a:avLst>
                  <a:gd name="adj" fmla="val 50000"/>
                </a:avLst>
              </a:prstGeom>
              <a:solidFill>
                <a:schemeClr val="accent2"/>
              </a:solidFill>
              <a:ln>
                <a:solidFill>
                  <a:schemeClr val="bg1">
                    <a:lumMod val="8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lstStyle/>
              <a:p>
                <a:pPr algn="ctr">
                  <a:lnSpc>
                    <a:spcPts val="2160"/>
                  </a:lnSpc>
                </a:pPr>
                <a:endParaRPr lang="en-IN" b="1">
                  <a:solidFill>
                    <a:schemeClr val="tx1"/>
                  </a:solidFill>
                </a:endParaRPr>
              </a:p>
            </p:txBody>
          </p:sp>
          <p:grpSp>
            <p:nvGrpSpPr>
              <p:cNvPr id="32" name="Group 31">
                <a:extLst>
                  <a:ext uri="{FF2B5EF4-FFF2-40B4-BE49-F238E27FC236}">
                    <a16:creationId xmlns:a16="http://schemas.microsoft.com/office/drawing/2014/main" id="{9C648411-B388-8B66-D674-631AD4EB4F4E}"/>
                  </a:ext>
                </a:extLst>
              </p:cNvPr>
              <p:cNvGrpSpPr/>
              <p:nvPr/>
            </p:nvGrpSpPr>
            <p:grpSpPr>
              <a:xfrm>
                <a:off x="3208311" y="1295260"/>
                <a:ext cx="1127470" cy="1127468"/>
                <a:chOff x="3208311" y="1295260"/>
                <a:chExt cx="1127470" cy="1127468"/>
              </a:xfrm>
            </p:grpSpPr>
            <p:sp>
              <p:nvSpPr>
                <p:cNvPr id="16" name="Oval 15">
                  <a:extLst>
                    <a:ext uri="{FF2B5EF4-FFF2-40B4-BE49-F238E27FC236}">
                      <a16:creationId xmlns:a16="http://schemas.microsoft.com/office/drawing/2014/main" id="{84C8B18C-70CF-0A22-6468-2D090421354D}"/>
                    </a:ext>
                  </a:extLst>
                </p:cNvPr>
                <p:cNvSpPr/>
                <p:nvPr/>
              </p:nvSpPr>
              <p:spPr>
                <a:xfrm>
                  <a:off x="3208311" y="1295260"/>
                  <a:ext cx="1127470" cy="112746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Graphic 12">
                  <a:extLst>
                    <a:ext uri="{FF2B5EF4-FFF2-40B4-BE49-F238E27FC236}">
                      <a16:creationId xmlns:a16="http://schemas.microsoft.com/office/drawing/2014/main" id="{71D47818-A530-2233-8D3A-F620C05F31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2409" y="1339358"/>
                  <a:ext cx="1039275" cy="1039273"/>
                </a:xfrm>
                <a:prstGeom prst="rect">
                  <a:avLst/>
                </a:prstGeom>
                <a:effectLst>
                  <a:outerShdw blurRad="63500" sx="102000" sy="102000" algn="ctr" rotWithShape="0">
                    <a:prstClr val="black">
                      <a:alpha val="40000"/>
                    </a:prstClr>
                  </a:outerShdw>
                </a:effectLst>
              </p:spPr>
            </p:pic>
          </p:grpSp>
        </p:grpSp>
        <p:sp>
          <p:nvSpPr>
            <p:cNvPr id="4" name="TextBox 3">
              <a:extLst>
                <a:ext uri="{FF2B5EF4-FFF2-40B4-BE49-F238E27FC236}">
                  <a16:creationId xmlns:a16="http://schemas.microsoft.com/office/drawing/2014/main" id="{41153FB8-3E94-8ACC-B875-ECA80C162639}"/>
                </a:ext>
              </a:extLst>
            </p:cNvPr>
            <p:cNvSpPr txBox="1">
              <a:spLocks/>
            </p:cNvSpPr>
            <p:nvPr/>
          </p:nvSpPr>
          <p:spPr>
            <a:xfrm>
              <a:off x="5175008" y="1489662"/>
              <a:ext cx="3707762" cy="7386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2800" b="1">
                  <a:solidFill>
                    <a:schemeClr val="bg1"/>
                  </a:solidFill>
                  <a:sym typeface="Wingdings" panose="05000000000000000000" pitchFamily="2" charset="2"/>
                </a:rPr>
                <a:t>~1.28 billion</a:t>
              </a:r>
            </a:p>
            <a:p>
              <a:pPr algn="l"/>
              <a:r>
                <a:rPr lang="en-GB" sz="2000" b="1">
                  <a:solidFill>
                    <a:schemeClr val="bg1"/>
                  </a:solidFill>
                  <a:sym typeface="Wingdings" panose="05000000000000000000" pitchFamily="2" charset="2"/>
                </a:rPr>
                <a:t>a</a:t>
              </a:r>
              <a:r>
                <a:rPr kumimoji="0" lang="en-GB" sz="2000" b="1" i="0" u="none" strike="noStrike" kern="1200" cap="none" spc="0" normalizeH="0" baseline="0" noProof="0">
                  <a:ln>
                    <a:noFill/>
                  </a:ln>
                  <a:solidFill>
                    <a:schemeClr val="bg1"/>
                  </a:solidFill>
                  <a:effectLst/>
                  <a:uLnTx/>
                  <a:uFillTx/>
                  <a:ea typeface="+mn-ea"/>
                  <a:cs typeface="+mn-cs"/>
                  <a:sym typeface="Wingdings" panose="05000000000000000000" pitchFamily="2" charset="2"/>
                </a:rPr>
                <a:t>dults worldwide have HTN</a:t>
              </a:r>
              <a:r>
                <a:rPr lang="en-GB" sz="2000" b="1" baseline="30000">
                  <a:solidFill>
                    <a:schemeClr val="bg1"/>
                  </a:solidFill>
                  <a:sym typeface="Wingdings" panose="05000000000000000000" pitchFamily="2" charset="2"/>
                </a:rPr>
                <a:t>3</a:t>
              </a:r>
              <a:r>
                <a:rPr kumimoji="0" lang="en-GB" sz="2000" b="1" i="0" u="none" strike="noStrike" kern="1200" cap="none" spc="0" normalizeH="0" baseline="30000" noProof="0">
                  <a:ln>
                    <a:noFill/>
                  </a:ln>
                  <a:solidFill>
                    <a:schemeClr val="bg1"/>
                  </a:solidFill>
                  <a:effectLst/>
                  <a:uLnTx/>
                  <a:uFillTx/>
                  <a:ea typeface="+mn-ea"/>
                  <a:cs typeface="+mn-cs"/>
                  <a:sym typeface="Wingdings" panose="05000000000000000000" pitchFamily="2" charset="2"/>
                </a:rPr>
                <a:t>,a</a:t>
              </a:r>
            </a:p>
          </p:txBody>
        </p:sp>
        <p:grpSp>
          <p:nvGrpSpPr>
            <p:cNvPr id="7" name="Group 6">
              <a:extLst>
                <a:ext uri="{FF2B5EF4-FFF2-40B4-BE49-F238E27FC236}">
                  <a16:creationId xmlns:a16="http://schemas.microsoft.com/office/drawing/2014/main" id="{00DBB697-56FD-2744-93CB-D1164EFE40A4}"/>
                </a:ext>
              </a:extLst>
            </p:cNvPr>
            <p:cNvGrpSpPr/>
            <p:nvPr/>
          </p:nvGrpSpPr>
          <p:grpSpPr>
            <a:xfrm>
              <a:off x="4576135" y="1549876"/>
              <a:ext cx="358537" cy="618231"/>
              <a:chOff x="4730075" y="1445397"/>
              <a:chExt cx="503814" cy="868740"/>
            </a:xfrm>
          </p:grpSpPr>
          <p:grpSp>
            <p:nvGrpSpPr>
              <p:cNvPr id="8" name="Group 7">
                <a:extLst>
                  <a:ext uri="{FF2B5EF4-FFF2-40B4-BE49-F238E27FC236}">
                    <a16:creationId xmlns:a16="http://schemas.microsoft.com/office/drawing/2014/main" id="{54B26FD9-5BF3-6326-6030-B1BE6E34DCCE}"/>
                  </a:ext>
                </a:extLst>
              </p:cNvPr>
              <p:cNvGrpSpPr/>
              <p:nvPr/>
            </p:nvGrpSpPr>
            <p:grpSpPr>
              <a:xfrm>
                <a:off x="4730075" y="1445397"/>
                <a:ext cx="503814" cy="868740"/>
                <a:chOff x="5239761" y="1412037"/>
                <a:chExt cx="503814" cy="868740"/>
              </a:xfrm>
            </p:grpSpPr>
            <p:sp>
              <p:nvSpPr>
                <p:cNvPr id="12" name="Freeform: Shape 11">
                  <a:extLst>
                    <a:ext uri="{FF2B5EF4-FFF2-40B4-BE49-F238E27FC236}">
                      <a16:creationId xmlns:a16="http://schemas.microsoft.com/office/drawing/2014/main" id="{DDE1DD00-DB64-D0B3-BFCD-33E992926BC7}"/>
                    </a:ext>
                  </a:extLst>
                </p:cNvPr>
                <p:cNvSpPr/>
                <p:nvPr/>
              </p:nvSpPr>
              <p:spPr>
                <a:xfrm>
                  <a:off x="5401007" y="1412037"/>
                  <a:ext cx="181322" cy="181322"/>
                </a:xfrm>
                <a:custGeom>
                  <a:avLst/>
                  <a:gdLst>
                    <a:gd name="connsiteX0" fmla="*/ 86600 w 181322"/>
                    <a:gd name="connsiteY0" fmla="*/ 93 h 181322"/>
                    <a:gd name="connsiteX1" fmla="*/ 93 w 181322"/>
                    <a:gd name="connsiteY1" fmla="*/ 94723 h 181322"/>
                    <a:gd name="connsiteX2" fmla="*/ 94723 w 181322"/>
                    <a:gd name="connsiteY2" fmla="*/ 181229 h 181322"/>
                    <a:gd name="connsiteX3" fmla="*/ 181230 w 181322"/>
                    <a:gd name="connsiteY3" fmla="*/ 86600 h 181322"/>
                    <a:gd name="connsiteX4" fmla="*/ 86600 w 181322"/>
                    <a:gd name="connsiteY4" fmla="*/ 93 h 181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22" h="181322">
                      <a:moveTo>
                        <a:pt x="86600" y="93"/>
                      </a:moveTo>
                      <a:cubicBezTo>
                        <a:pt x="36583" y="2338"/>
                        <a:pt x="-2152" y="44706"/>
                        <a:pt x="93" y="94723"/>
                      </a:cubicBezTo>
                      <a:cubicBezTo>
                        <a:pt x="2338" y="144739"/>
                        <a:pt x="44706" y="183475"/>
                        <a:pt x="94723" y="181229"/>
                      </a:cubicBezTo>
                      <a:cubicBezTo>
                        <a:pt x="144739" y="178984"/>
                        <a:pt x="183475" y="136616"/>
                        <a:pt x="181230" y="86600"/>
                      </a:cubicBezTo>
                      <a:cubicBezTo>
                        <a:pt x="179003" y="36601"/>
                        <a:pt x="136634" y="-2152"/>
                        <a:pt x="86600" y="93"/>
                      </a:cubicBezTo>
                      <a:close/>
                    </a:path>
                  </a:pathLst>
                </a:custGeom>
                <a:solidFill>
                  <a:schemeClr val="bg1">
                    <a:lumMod val="85000"/>
                  </a:schemeClr>
                </a:solidFill>
                <a:ln w="1806"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AA9B377F-CCBC-A8CC-F573-EAD3BEA08B75}"/>
                    </a:ext>
                  </a:extLst>
                </p:cNvPr>
                <p:cNvSpPr/>
                <p:nvPr/>
              </p:nvSpPr>
              <p:spPr>
                <a:xfrm>
                  <a:off x="5239761" y="1614770"/>
                  <a:ext cx="503814" cy="666007"/>
                </a:xfrm>
                <a:custGeom>
                  <a:avLst/>
                  <a:gdLst>
                    <a:gd name="connsiteX0" fmla="*/ 358653 w 423764"/>
                    <a:gd name="connsiteY0" fmla="*/ 66263 h 666007"/>
                    <a:gd name="connsiteX1" fmla="*/ 263585 w 423764"/>
                    <a:gd name="connsiteY1" fmla="*/ 0 h 666007"/>
                    <a:gd name="connsiteX2" fmla="*/ 160412 w 423764"/>
                    <a:gd name="connsiteY2" fmla="*/ 0 h 666007"/>
                    <a:gd name="connsiteX3" fmla="*/ 65344 w 423764"/>
                    <a:gd name="connsiteY3" fmla="*/ 66245 h 666007"/>
                    <a:gd name="connsiteX4" fmla="*/ 2185 w 423764"/>
                    <a:gd name="connsiteY4" fmla="*/ 237287 h 666007"/>
                    <a:gd name="connsiteX5" fmla="*/ 23067 w 423764"/>
                    <a:gd name="connsiteY5" fmla="*/ 282575 h 666007"/>
                    <a:gd name="connsiteX6" fmla="*/ 68356 w 423764"/>
                    <a:gd name="connsiteY6" fmla="*/ 261711 h 666007"/>
                    <a:gd name="connsiteX7" fmla="*/ 114594 w 423764"/>
                    <a:gd name="connsiteY7" fmla="*/ 136450 h 666007"/>
                    <a:gd name="connsiteX8" fmla="*/ 114594 w 423764"/>
                    <a:gd name="connsiteY8" fmla="*/ 622907 h 666007"/>
                    <a:gd name="connsiteX9" fmla="*/ 151742 w 423764"/>
                    <a:gd name="connsiteY9" fmla="*/ 665786 h 666007"/>
                    <a:gd name="connsiteX10" fmla="*/ 183486 w 423764"/>
                    <a:gd name="connsiteY10" fmla="*/ 655272 h 666007"/>
                    <a:gd name="connsiteX11" fmla="*/ 196975 w 423764"/>
                    <a:gd name="connsiteY11" fmla="*/ 624787 h 666007"/>
                    <a:gd name="connsiteX12" fmla="*/ 196975 w 423764"/>
                    <a:gd name="connsiteY12" fmla="*/ 345187 h 666007"/>
                    <a:gd name="connsiteX13" fmla="*/ 211980 w 423764"/>
                    <a:gd name="connsiteY13" fmla="*/ 330182 h 666007"/>
                    <a:gd name="connsiteX14" fmla="*/ 226985 w 423764"/>
                    <a:gd name="connsiteY14" fmla="*/ 345187 h 666007"/>
                    <a:gd name="connsiteX15" fmla="*/ 226985 w 423764"/>
                    <a:gd name="connsiteY15" fmla="*/ 622925 h 666007"/>
                    <a:gd name="connsiteX16" fmla="*/ 264133 w 423764"/>
                    <a:gd name="connsiteY16" fmla="*/ 665805 h 666007"/>
                    <a:gd name="connsiteX17" fmla="*/ 295877 w 423764"/>
                    <a:gd name="connsiteY17" fmla="*/ 655290 h 666007"/>
                    <a:gd name="connsiteX18" fmla="*/ 309367 w 423764"/>
                    <a:gd name="connsiteY18" fmla="*/ 624787 h 666007"/>
                    <a:gd name="connsiteX19" fmla="*/ 309367 w 423764"/>
                    <a:gd name="connsiteY19" fmla="*/ 136469 h 666007"/>
                    <a:gd name="connsiteX20" fmla="*/ 355605 w 423764"/>
                    <a:gd name="connsiteY20" fmla="*/ 261711 h 666007"/>
                    <a:gd name="connsiteX21" fmla="*/ 388700 w 423764"/>
                    <a:gd name="connsiteY21" fmla="*/ 284784 h 666007"/>
                    <a:gd name="connsiteX22" fmla="*/ 407337 w 423764"/>
                    <a:gd name="connsiteY22" fmla="*/ 279454 h 666007"/>
                    <a:gd name="connsiteX23" fmla="*/ 421411 w 423764"/>
                    <a:gd name="connsiteY23" fmla="*/ 236301 h 666007"/>
                    <a:gd name="connsiteX24" fmla="*/ 358635 w 423764"/>
                    <a:gd name="connsiteY24" fmla="*/ 66263 h 66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3764" h="666007">
                      <a:moveTo>
                        <a:pt x="358653" y="66263"/>
                      </a:moveTo>
                      <a:cubicBezTo>
                        <a:pt x="344032" y="26633"/>
                        <a:pt x="305825" y="0"/>
                        <a:pt x="263585" y="0"/>
                      </a:cubicBezTo>
                      <a:lnTo>
                        <a:pt x="160412" y="0"/>
                      </a:lnTo>
                      <a:cubicBezTo>
                        <a:pt x="118172" y="0"/>
                        <a:pt x="79984" y="26615"/>
                        <a:pt x="65344" y="66245"/>
                      </a:cubicBezTo>
                      <a:lnTo>
                        <a:pt x="2185" y="237287"/>
                      </a:lnTo>
                      <a:cubicBezTo>
                        <a:pt x="-4551" y="255541"/>
                        <a:pt x="4813" y="275858"/>
                        <a:pt x="23067" y="282575"/>
                      </a:cubicBezTo>
                      <a:cubicBezTo>
                        <a:pt x="41340" y="289275"/>
                        <a:pt x="61657" y="279929"/>
                        <a:pt x="68356" y="261711"/>
                      </a:cubicBezTo>
                      <a:lnTo>
                        <a:pt x="114594" y="136450"/>
                      </a:lnTo>
                      <a:lnTo>
                        <a:pt x="114594" y="622907"/>
                      </a:lnTo>
                      <a:cubicBezTo>
                        <a:pt x="114594" y="644977"/>
                        <a:pt x="130913" y="663797"/>
                        <a:pt x="151742" y="665786"/>
                      </a:cubicBezTo>
                      <a:cubicBezTo>
                        <a:pt x="163515" y="666900"/>
                        <a:pt x="174797" y="663176"/>
                        <a:pt x="183486" y="655272"/>
                      </a:cubicBezTo>
                      <a:cubicBezTo>
                        <a:pt x="192065" y="647477"/>
                        <a:pt x="196975" y="636361"/>
                        <a:pt x="196975" y="624787"/>
                      </a:cubicBezTo>
                      <a:lnTo>
                        <a:pt x="196975" y="345187"/>
                      </a:lnTo>
                      <a:cubicBezTo>
                        <a:pt x="196975" y="336918"/>
                        <a:pt x="203711" y="330182"/>
                        <a:pt x="211980" y="330182"/>
                      </a:cubicBezTo>
                      <a:cubicBezTo>
                        <a:pt x="220250" y="330182"/>
                        <a:pt x="226985" y="336918"/>
                        <a:pt x="226985" y="345187"/>
                      </a:cubicBezTo>
                      <a:lnTo>
                        <a:pt x="226985" y="622925"/>
                      </a:lnTo>
                      <a:cubicBezTo>
                        <a:pt x="226985" y="644977"/>
                        <a:pt x="243305" y="663815"/>
                        <a:pt x="264133" y="665805"/>
                      </a:cubicBezTo>
                      <a:cubicBezTo>
                        <a:pt x="275925" y="666955"/>
                        <a:pt x="287188" y="663194"/>
                        <a:pt x="295877" y="655290"/>
                      </a:cubicBezTo>
                      <a:cubicBezTo>
                        <a:pt x="304456" y="647496"/>
                        <a:pt x="309367" y="636379"/>
                        <a:pt x="309367" y="624787"/>
                      </a:cubicBezTo>
                      <a:lnTo>
                        <a:pt x="309367" y="136469"/>
                      </a:lnTo>
                      <a:lnTo>
                        <a:pt x="355605" y="261711"/>
                      </a:lnTo>
                      <a:cubicBezTo>
                        <a:pt x="360698" y="275511"/>
                        <a:pt x="374005" y="284784"/>
                        <a:pt x="388700" y="284784"/>
                      </a:cubicBezTo>
                      <a:cubicBezTo>
                        <a:pt x="395162" y="284784"/>
                        <a:pt x="401605" y="282940"/>
                        <a:pt x="407337" y="279454"/>
                      </a:cubicBezTo>
                      <a:cubicBezTo>
                        <a:pt x="421539" y="270820"/>
                        <a:pt x="427453" y="252675"/>
                        <a:pt x="421411" y="236301"/>
                      </a:cubicBezTo>
                      <a:lnTo>
                        <a:pt x="358635" y="66263"/>
                      </a:lnTo>
                      <a:close/>
                    </a:path>
                  </a:pathLst>
                </a:custGeom>
                <a:solidFill>
                  <a:schemeClr val="bg1">
                    <a:lumMod val="85000"/>
                  </a:schemeClr>
                </a:solidFill>
                <a:ln w="1806" cap="flat">
                  <a:noFill/>
                  <a:prstDash val="solid"/>
                  <a:miter/>
                </a:ln>
              </p:spPr>
              <p:txBody>
                <a:bodyPr rtlCol="0" anchor="ctr"/>
                <a:lstStyle/>
                <a:p>
                  <a:endParaRPr lang="en-IN"/>
                </a:p>
              </p:txBody>
            </p:sp>
          </p:grpSp>
          <p:pic>
            <p:nvPicPr>
              <p:cNvPr id="9" name="Graphic 8">
                <a:extLst>
                  <a:ext uri="{FF2B5EF4-FFF2-40B4-BE49-F238E27FC236}">
                    <a16:creationId xmlns:a16="http://schemas.microsoft.com/office/drawing/2014/main" id="{40C47CFE-5F42-F441-D652-0C1654832B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5568" y="1676736"/>
                <a:ext cx="152828" cy="222693"/>
              </a:xfrm>
              <a:prstGeom prst="rect">
                <a:avLst/>
              </a:prstGeom>
            </p:spPr>
          </p:pic>
        </p:grpSp>
      </p:grpSp>
      <p:sp>
        <p:nvSpPr>
          <p:cNvPr id="29" name="Rectangle 28">
            <a:extLst>
              <a:ext uri="{FF2B5EF4-FFF2-40B4-BE49-F238E27FC236}">
                <a16:creationId xmlns:a16="http://schemas.microsoft.com/office/drawing/2014/main" id="{E53EB1B7-7952-7634-A95E-5FE835BF91EC}"/>
              </a:ext>
            </a:extLst>
          </p:cNvPr>
          <p:cNvSpPr/>
          <p:nvPr/>
        </p:nvSpPr>
        <p:spPr>
          <a:xfrm>
            <a:off x="0" y="2447586"/>
            <a:ext cx="12192000" cy="32858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6" name="Freeform: Shape 1055">
            <a:extLst>
              <a:ext uri="{FF2B5EF4-FFF2-40B4-BE49-F238E27FC236}">
                <a16:creationId xmlns:a16="http://schemas.microsoft.com/office/drawing/2014/main" id="{322B6EC3-F1C0-48C4-45C9-C3B0DD9D1E69}"/>
              </a:ext>
            </a:extLst>
          </p:cNvPr>
          <p:cNvSpPr/>
          <p:nvPr/>
        </p:nvSpPr>
        <p:spPr>
          <a:xfrm>
            <a:off x="9062439" y="3038438"/>
            <a:ext cx="2597043" cy="2546375"/>
          </a:xfrm>
          <a:custGeom>
            <a:avLst/>
            <a:gdLst>
              <a:gd name="connsiteX0" fmla="*/ 81747 w 3102942"/>
              <a:gd name="connsiteY0" fmla="*/ 0 h 2568499"/>
              <a:gd name="connsiteX1" fmla="*/ 315427 w 3102942"/>
              <a:gd name="connsiteY1" fmla="*/ 0 h 2568499"/>
              <a:gd name="connsiteX2" fmla="*/ 701507 w 3102942"/>
              <a:gd name="connsiteY2" fmla="*/ 0 h 2568499"/>
              <a:gd name="connsiteX3" fmla="*/ 935187 w 3102942"/>
              <a:gd name="connsiteY3" fmla="*/ 0 h 2568499"/>
              <a:gd name="connsiteX4" fmla="*/ 2167755 w 3102942"/>
              <a:gd name="connsiteY4" fmla="*/ 0 h 2568499"/>
              <a:gd name="connsiteX5" fmla="*/ 2401435 w 3102942"/>
              <a:gd name="connsiteY5" fmla="*/ 0 h 2568499"/>
              <a:gd name="connsiteX6" fmla="*/ 2787515 w 3102942"/>
              <a:gd name="connsiteY6" fmla="*/ 0 h 2568499"/>
              <a:gd name="connsiteX7" fmla="*/ 3021195 w 3102942"/>
              <a:gd name="connsiteY7" fmla="*/ 0 h 2568499"/>
              <a:gd name="connsiteX8" fmla="*/ 3102942 w 3102942"/>
              <a:gd name="connsiteY8" fmla="*/ 81747 h 2568499"/>
              <a:gd name="connsiteX9" fmla="*/ 3102942 w 3102942"/>
              <a:gd name="connsiteY9" fmla="*/ 2486752 h 2568499"/>
              <a:gd name="connsiteX10" fmla="*/ 3021195 w 3102942"/>
              <a:gd name="connsiteY10" fmla="*/ 2568499 h 2568499"/>
              <a:gd name="connsiteX11" fmla="*/ 2787515 w 3102942"/>
              <a:gd name="connsiteY11" fmla="*/ 2568499 h 2568499"/>
              <a:gd name="connsiteX12" fmla="*/ 2401435 w 3102942"/>
              <a:gd name="connsiteY12" fmla="*/ 2568499 h 2568499"/>
              <a:gd name="connsiteX13" fmla="*/ 2167755 w 3102942"/>
              <a:gd name="connsiteY13" fmla="*/ 2568499 h 2568499"/>
              <a:gd name="connsiteX14" fmla="*/ 935187 w 3102942"/>
              <a:gd name="connsiteY14" fmla="*/ 2568499 h 2568499"/>
              <a:gd name="connsiteX15" fmla="*/ 701507 w 3102942"/>
              <a:gd name="connsiteY15" fmla="*/ 2568499 h 2568499"/>
              <a:gd name="connsiteX16" fmla="*/ 315427 w 3102942"/>
              <a:gd name="connsiteY16" fmla="*/ 2568499 h 2568499"/>
              <a:gd name="connsiteX17" fmla="*/ 81747 w 3102942"/>
              <a:gd name="connsiteY17" fmla="*/ 2568499 h 2568499"/>
              <a:gd name="connsiteX18" fmla="*/ 0 w 3102942"/>
              <a:gd name="connsiteY18" fmla="*/ 2486752 h 2568499"/>
              <a:gd name="connsiteX19" fmla="*/ 0 w 3102942"/>
              <a:gd name="connsiteY19" fmla="*/ 81747 h 2568499"/>
              <a:gd name="connsiteX20" fmla="*/ 81747 w 3102942"/>
              <a:gd name="connsiteY20" fmla="*/ 0 h 25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2942" h="2568499">
                <a:moveTo>
                  <a:pt x="81747" y="0"/>
                </a:moveTo>
                <a:lnTo>
                  <a:pt x="315427" y="0"/>
                </a:lnTo>
                <a:lnTo>
                  <a:pt x="701507" y="0"/>
                </a:lnTo>
                <a:lnTo>
                  <a:pt x="935187" y="0"/>
                </a:lnTo>
                <a:lnTo>
                  <a:pt x="2167755" y="0"/>
                </a:lnTo>
                <a:lnTo>
                  <a:pt x="2401435" y="0"/>
                </a:lnTo>
                <a:lnTo>
                  <a:pt x="2787515" y="0"/>
                </a:lnTo>
                <a:lnTo>
                  <a:pt x="3021195" y="0"/>
                </a:lnTo>
                <a:cubicBezTo>
                  <a:pt x="3066343" y="0"/>
                  <a:pt x="3102942" y="36599"/>
                  <a:pt x="3102942" y="81747"/>
                </a:cubicBezTo>
                <a:lnTo>
                  <a:pt x="3102942" y="2486752"/>
                </a:lnTo>
                <a:cubicBezTo>
                  <a:pt x="3102942" y="2531900"/>
                  <a:pt x="3066343" y="2568499"/>
                  <a:pt x="3021195" y="2568499"/>
                </a:cubicBezTo>
                <a:lnTo>
                  <a:pt x="2787515" y="2568499"/>
                </a:lnTo>
                <a:lnTo>
                  <a:pt x="2401435" y="2568499"/>
                </a:lnTo>
                <a:lnTo>
                  <a:pt x="2167755" y="2568499"/>
                </a:lnTo>
                <a:lnTo>
                  <a:pt x="935187" y="2568499"/>
                </a:lnTo>
                <a:lnTo>
                  <a:pt x="701507" y="2568499"/>
                </a:lnTo>
                <a:lnTo>
                  <a:pt x="315427" y="2568499"/>
                </a:lnTo>
                <a:lnTo>
                  <a:pt x="81747" y="2568499"/>
                </a:lnTo>
                <a:cubicBezTo>
                  <a:pt x="36599" y="2568499"/>
                  <a:pt x="0" y="2531900"/>
                  <a:pt x="0" y="2486752"/>
                </a:cubicBezTo>
                <a:lnTo>
                  <a:pt x="0" y="81747"/>
                </a:lnTo>
                <a:cubicBezTo>
                  <a:pt x="0" y="36599"/>
                  <a:pt x="36599" y="0"/>
                  <a:pt x="81747" y="0"/>
                </a:cubicBezTo>
                <a:close/>
              </a:path>
            </a:pathLst>
          </a:custGeom>
          <a:solidFill>
            <a:schemeClr val="bg1"/>
          </a:solidFill>
          <a:ln w="158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057" name="TextBox 1056">
            <a:extLst>
              <a:ext uri="{FF2B5EF4-FFF2-40B4-BE49-F238E27FC236}">
                <a16:creationId xmlns:a16="http://schemas.microsoft.com/office/drawing/2014/main" id="{CB0A3BE7-C038-5BF4-C742-12D71F214009}"/>
              </a:ext>
            </a:extLst>
          </p:cNvPr>
          <p:cNvSpPr txBox="1"/>
          <p:nvPr/>
        </p:nvSpPr>
        <p:spPr>
          <a:xfrm>
            <a:off x="9133559" y="3730923"/>
            <a:ext cx="2525923" cy="1092607"/>
          </a:xfrm>
          <a:prstGeom prst="rect">
            <a:avLst/>
          </a:prstGeom>
          <a:noFill/>
        </p:spPr>
        <p:txBody>
          <a:bodyPr wrap="square">
            <a:spAutoFit/>
          </a:bodyPr>
          <a:lstStyle/>
          <a:p>
            <a:pPr marL="230188" indent="-230188">
              <a:spcAft>
                <a:spcPts val="600"/>
              </a:spcAft>
              <a:buClr>
                <a:schemeClr val="tx1"/>
              </a:buClr>
              <a:buFont typeface="Arial" panose="020B0604020202020204" pitchFamily="34" charset="0"/>
              <a:buChar char="•"/>
            </a:pPr>
            <a:r>
              <a:rPr lang="en-US" sz="1200"/>
              <a:t>Leading risk factor for </a:t>
            </a:r>
            <a:br>
              <a:rPr lang="en-US" sz="1200"/>
            </a:br>
            <a:r>
              <a:rPr lang="en-US" sz="1200"/>
              <a:t>mortality worldwide</a:t>
            </a:r>
          </a:p>
          <a:p>
            <a:pPr marL="230188" indent="-230188">
              <a:spcAft>
                <a:spcPts val="600"/>
              </a:spcAft>
              <a:buClr>
                <a:schemeClr val="tx1"/>
              </a:buClr>
              <a:buFont typeface="Arial" panose="020B0604020202020204" pitchFamily="34" charset="0"/>
              <a:buChar char="•"/>
            </a:pPr>
            <a:r>
              <a:rPr lang="en-US" sz="1200"/>
              <a:t>10.8 million deaths were attributable to high SBP in 2019</a:t>
            </a:r>
          </a:p>
        </p:txBody>
      </p:sp>
      <p:sp>
        <p:nvSpPr>
          <p:cNvPr id="1050" name="Freeform: Shape 1049">
            <a:extLst>
              <a:ext uri="{FF2B5EF4-FFF2-40B4-BE49-F238E27FC236}">
                <a16:creationId xmlns:a16="http://schemas.microsoft.com/office/drawing/2014/main" id="{B50CC6E9-EAEA-3EE8-5C93-CC875FB90A88}"/>
              </a:ext>
            </a:extLst>
          </p:cNvPr>
          <p:cNvSpPr/>
          <p:nvPr/>
        </p:nvSpPr>
        <p:spPr>
          <a:xfrm>
            <a:off x="556329" y="3038438"/>
            <a:ext cx="2597043" cy="2546381"/>
          </a:xfrm>
          <a:custGeom>
            <a:avLst/>
            <a:gdLst>
              <a:gd name="connsiteX0" fmla="*/ 81747 w 3102942"/>
              <a:gd name="connsiteY0" fmla="*/ 0 h 2568499"/>
              <a:gd name="connsiteX1" fmla="*/ 315427 w 3102942"/>
              <a:gd name="connsiteY1" fmla="*/ 0 h 2568499"/>
              <a:gd name="connsiteX2" fmla="*/ 701507 w 3102942"/>
              <a:gd name="connsiteY2" fmla="*/ 0 h 2568499"/>
              <a:gd name="connsiteX3" fmla="*/ 935187 w 3102942"/>
              <a:gd name="connsiteY3" fmla="*/ 0 h 2568499"/>
              <a:gd name="connsiteX4" fmla="*/ 2167755 w 3102942"/>
              <a:gd name="connsiteY4" fmla="*/ 0 h 2568499"/>
              <a:gd name="connsiteX5" fmla="*/ 2401435 w 3102942"/>
              <a:gd name="connsiteY5" fmla="*/ 0 h 2568499"/>
              <a:gd name="connsiteX6" fmla="*/ 2787515 w 3102942"/>
              <a:gd name="connsiteY6" fmla="*/ 0 h 2568499"/>
              <a:gd name="connsiteX7" fmla="*/ 3021195 w 3102942"/>
              <a:gd name="connsiteY7" fmla="*/ 0 h 2568499"/>
              <a:gd name="connsiteX8" fmla="*/ 3102942 w 3102942"/>
              <a:gd name="connsiteY8" fmla="*/ 81747 h 2568499"/>
              <a:gd name="connsiteX9" fmla="*/ 3102942 w 3102942"/>
              <a:gd name="connsiteY9" fmla="*/ 2486752 h 2568499"/>
              <a:gd name="connsiteX10" fmla="*/ 3021195 w 3102942"/>
              <a:gd name="connsiteY10" fmla="*/ 2568499 h 2568499"/>
              <a:gd name="connsiteX11" fmla="*/ 2787515 w 3102942"/>
              <a:gd name="connsiteY11" fmla="*/ 2568499 h 2568499"/>
              <a:gd name="connsiteX12" fmla="*/ 2401435 w 3102942"/>
              <a:gd name="connsiteY12" fmla="*/ 2568499 h 2568499"/>
              <a:gd name="connsiteX13" fmla="*/ 2167755 w 3102942"/>
              <a:gd name="connsiteY13" fmla="*/ 2568499 h 2568499"/>
              <a:gd name="connsiteX14" fmla="*/ 935187 w 3102942"/>
              <a:gd name="connsiteY14" fmla="*/ 2568499 h 2568499"/>
              <a:gd name="connsiteX15" fmla="*/ 701507 w 3102942"/>
              <a:gd name="connsiteY15" fmla="*/ 2568499 h 2568499"/>
              <a:gd name="connsiteX16" fmla="*/ 315427 w 3102942"/>
              <a:gd name="connsiteY16" fmla="*/ 2568499 h 2568499"/>
              <a:gd name="connsiteX17" fmla="*/ 81747 w 3102942"/>
              <a:gd name="connsiteY17" fmla="*/ 2568499 h 2568499"/>
              <a:gd name="connsiteX18" fmla="*/ 0 w 3102942"/>
              <a:gd name="connsiteY18" fmla="*/ 2486752 h 2568499"/>
              <a:gd name="connsiteX19" fmla="*/ 0 w 3102942"/>
              <a:gd name="connsiteY19" fmla="*/ 81747 h 2568499"/>
              <a:gd name="connsiteX20" fmla="*/ 81747 w 3102942"/>
              <a:gd name="connsiteY20" fmla="*/ 0 h 25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2942" h="2568499">
                <a:moveTo>
                  <a:pt x="81747" y="0"/>
                </a:moveTo>
                <a:lnTo>
                  <a:pt x="315427" y="0"/>
                </a:lnTo>
                <a:lnTo>
                  <a:pt x="701507" y="0"/>
                </a:lnTo>
                <a:lnTo>
                  <a:pt x="935187" y="0"/>
                </a:lnTo>
                <a:lnTo>
                  <a:pt x="2167755" y="0"/>
                </a:lnTo>
                <a:lnTo>
                  <a:pt x="2401435" y="0"/>
                </a:lnTo>
                <a:lnTo>
                  <a:pt x="2787515" y="0"/>
                </a:lnTo>
                <a:lnTo>
                  <a:pt x="3021195" y="0"/>
                </a:lnTo>
                <a:cubicBezTo>
                  <a:pt x="3066343" y="0"/>
                  <a:pt x="3102942" y="36599"/>
                  <a:pt x="3102942" y="81747"/>
                </a:cubicBezTo>
                <a:lnTo>
                  <a:pt x="3102942" y="2486752"/>
                </a:lnTo>
                <a:cubicBezTo>
                  <a:pt x="3102942" y="2531900"/>
                  <a:pt x="3066343" y="2568499"/>
                  <a:pt x="3021195" y="2568499"/>
                </a:cubicBezTo>
                <a:lnTo>
                  <a:pt x="2787515" y="2568499"/>
                </a:lnTo>
                <a:lnTo>
                  <a:pt x="2401435" y="2568499"/>
                </a:lnTo>
                <a:lnTo>
                  <a:pt x="2167755" y="2568499"/>
                </a:lnTo>
                <a:lnTo>
                  <a:pt x="935187" y="2568499"/>
                </a:lnTo>
                <a:lnTo>
                  <a:pt x="701507" y="2568499"/>
                </a:lnTo>
                <a:lnTo>
                  <a:pt x="315427" y="2568499"/>
                </a:lnTo>
                <a:lnTo>
                  <a:pt x="81747" y="2568499"/>
                </a:lnTo>
                <a:cubicBezTo>
                  <a:pt x="36599" y="2568499"/>
                  <a:pt x="0" y="2531900"/>
                  <a:pt x="0" y="2486752"/>
                </a:cubicBezTo>
                <a:lnTo>
                  <a:pt x="0" y="81747"/>
                </a:lnTo>
                <a:cubicBezTo>
                  <a:pt x="0" y="36599"/>
                  <a:pt x="36599" y="0"/>
                  <a:pt x="81747" y="0"/>
                </a:cubicBezTo>
                <a:close/>
              </a:path>
            </a:pathLst>
          </a:custGeom>
          <a:solidFill>
            <a:schemeClr val="bg1"/>
          </a:solidFill>
          <a:ln w="158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051" name="TextBox 1050">
            <a:extLst>
              <a:ext uri="{FF2B5EF4-FFF2-40B4-BE49-F238E27FC236}">
                <a16:creationId xmlns:a16="http://schemas.microsoft.com/office/drawing/2014/main" id="{EFC48524-BFB7-4E9D-CF37-0A09456C5817}"/>
              </a:ext>
            </a:extLst>
          </p:cNvPr>
          <p:cNvSpPr txBox="1"/>
          <p:nvPr/>
        </p:nvSpPr>
        <p:spPr>
          <a:xfrm>
            <a:off x="627448" y="3730923"/>
            <a:ext cx="2402143" cy="1092607"/>
          </a:xfrm>
          <a:prstGeom prst="rect">
            <a:avLst/>
          </a:prstGeom>
          <a:noFill/>
        </p:spPr>
        <p:txBody>
          <a:bodyPr wrap="square">
            <a:spAutoFit/>
          </a:bodyPr>
          <a:lstStyle/>
          <a:p>
            <a:pPr marL="230188" indent="-230188">
              <a:spcAft>
                <a:spcPts val="600"/>
              </a:spcAft>
              <a:buClr>
                <a:schemeClr val="tx1"/>
              </a:buClr>
              <a:buFont typeface="Arial" panose="020B0604020202020204" pitchFamily="34" charset="0"/>
              <a:buChar char="•"/>
            </a:pPr>
            <a:r>
              <a:rPr lang="en-US" sz="1200"/>
              <a:t>Leading modifiable risk factor for CVD</a:t>
            </a:r>
            <a:r>
              <a:rPr lang="en-US" sz="1200" baseline="30000"/>
              <a:t>6</a:t>
            </a:r>
            <a:endParaRPr lang="en-US" sz="1200"/>
          </a:p>
          <a:p>
            <a:pPr marL="230188" indent="-230188">
              <a:spcAft>
                <a:spcPts val="600"/>
              </a:spcAft>
              <a:buClr>
                <a:schemeClr val="tx1"/>
              </a:buClr>
              <a:buFont typeface="Arial" panose="020B0604020202020204" pitchFamily="34" charset="0"/>
              <a:buChar char="•"/>
            </a:pPr>
            <a:r>
              <a:rPr lang="en-US" sz="1200"/>
              <a:t>Lifetime risk of CVD was 63.3% in people with HTN vs 46.1% in those without</a:t>
            </a:r>
            <a:r>
              <a:rPr lang="en-US" sz="1200" baseline="30000"/>
              <a:t>7,b,c</a:t>
            </a:r>
          </a:p>
        </p:txBody>
      </p:sp>
      <p:sp>
        <p:nvSpPr>
          <p:cNvPr id="1054" name="Freeform: Shape 1053">
            <a:extLst>
              <a:ext uri="{FF2B5EF4-FFF2-40B4-BE49-F238E27FC236}">
                <a16:creationId xmlns:a16="http://schemas.microsoft.com/office/drawing/2014/main" id="{E48075BC-6FAF-D883-2BB2-E3BA33C472DD}"/>
              </a:ext>
            </a:extLst>
          </p:cNvPr>
          <p:cNvSpPr/>
          <p:nvPr/>
        </p:nvSpPr>
        <p:spPr>
          <a:xfrm>
            <a:off x="3393415" y="3038656"/>
            <a:ext cx="2597043" cy="2546380"/>
          </a:xfrm>
          <a:custGeom>
            <a:avLst/>
            <a:gdLst>
              <a:gd name="connsiteX0" fmla="*/ 81747 w 3102942"/>
              <a:gd name="connsiteY0" fmla="*/ 0 h 2568499"/>
              <a:gd name="connsiteX1" fmla="*/ 315427 w 3102942"/>
              <a:gd name="connsiteY1" fmla="*/ 0 h 2568499"/>
              <a:gd name="connsiteX2" fmla="*/ 701507 w 3102942"/>
              <a:gd name="connsiteY2" fmla="*/ 0 h 2568499"/>
              <a:gd name="connsiteX3" fmla="*/ 935187 w 3102942"/>
              <a:gd name="connsiteY3" fmla="*/ 0 h 2568499"/>
              <a:gd name="connsiteX4" fmla="*/ 2167755 w 3102942"/>
              <a:gd name="connsiteY4" fmla="*/ 0 h 2568499"/>
              <a:gd name="connsiteX5" fmla="*/ 2401435 w 3102942"/>
              <a:gd name="connsiteY5" fmla="*/ 0 h 2568499"/>
              <a:gd name="connsiteX6" fmla="*/ 2787515 w 3102942"/>
              <a:gd name="connsiteY6" fmla="*/ 0 h 2568499"/>
              <a:gd name="connsiteX7" fmla="*/ 3021195 w 3102942"/>
              <a:gd name="connsiteY7" fmla="*/ 0 h 2568499"/>
              <a:gd name="connsiteX8" fmla="*/ 3102942 w 3102942"/>
              <a:gd name="connsiteY8" fmla="*/ 81747 h 2568499"/>
              <a:gd name="connsiteX9" fmla="*/ 3102942 w 3102942"/>
              <a:gd name="connsiteY9" fmla="*/ 2486752 h 2568499"/>
              <a:gd name="connsiteX10" fmla="*/ 3021195 w 3102942"/>
              <a:gd name="connsiteY10" fmla="*/ 2568499 h 2568499"/>
              <a:gd name="connsiteX11" fmla="*/ 2787515 w 3102942"/>
              <a:gd name="connsiteY11" fmla="*/ 2568499 h 2568499"/>
              <a:gd name="connsiteX12" fmla="*/ 2401435 w 3102942"/>
              <a:gd name="connsiteY12" fmla="*/ 2568499 h 2568499"/>
              <a:gd name="connsiteX13" fmla="*/ 2167755 w 3102942"/>
              <a:gd name="connsiteY13" fmla="*/ 2568499 h 2568499"/>
              <a:gd name="connsiteX14" fmla="*/ 935187 w 3102942"/>
              <a:gd name="connsiteY14" fmla="*/ 2568499 h 2568499"/>
              <a:gd name="connsiteX15" fmla="*/ 701507 w 3102942"/>
              <a:gd name="connsiteY15" fmla="*/ 2568499 h 2568499"/>
              <a:gd name="connsiteX16" fmla="*/ 315427 w 3102942"/>
              <a:gd name="connsiteY16" fmla="*/ 2568499 h 2568499"/>
              <a:gd name="connsiteX17" fmla="*/ 81747 w 3102942"/>
              <a:gd name="connsiteY17" fmla="*/ 2568499 h 2568499"/>
              <a:gd name="connsiteX18" fmla="*/ 0 w 3102942"/>
              <a:gd name="connsiteY18" fmla="*/ 2486752 h 2568499"/>
              <a:gd name="connsiteX19" fmla="*/ 0 w 3102942"/>
              <a:gd name="connsiteY19" fmla="*/ 81747 h 2568499"/>
              <a:gd name="connsiteX20" fmla="*/ 81747 w 3102942"/>
              <a:gd name="connsiteY20" fmla="*/ 0 h 25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2942" h="2568499">
                <a:moveTo>
                  <a:pt x="81747" y="0"/>
                </a:moveTo>
                <a:lnTo>
                  <a:pt x="315427" y="0"/>
                </a:lnTo>
                <a:lnTo>
                  <a:pt x="701507" y="0"/>
                </a:lnTo>
                <a:lnTo>
                  <a:pt x="935187" y="0"/>
                </a:lnTo>
                <a:lnTo>
                  <a:pt x="2167755" y="0"/>
                </a:lnTo>
                <a:lnTo>
                  <a:pt x="2401435" y="0"/>
                </a:lnTo>
                <a:lnTo>
                  <a:pt x="2787515" y="0"/>
                </a:lnTo>
                <a:lnTo>
                  <a:pt x="3021195" y="0"/>
                </a:lnTo>
                <a:cubicBezTo>
                  <a:pt x="3066343" y="0"/>
                  <a:pt x="3102942" y="36599"/>
                  <a:pt x="3102942" y="81747"/>
                </a:cubicBezTo>
                <a:lnTo>
                  <a:pt x="3102942" y="2486752"/>
                </a:lnTo>
                <a:cubicBezTo>
                  <a:pt x="3102942" y="2531900"/>
                  <a:pt x="3066343" y="2568499"/>
                  <a:pt x="3021195" y="2568499"/>
                </a:cubicBezTo>
                <a:lnTo>
                  <a:pt x="2787515" y="2568499"/>
                </a:lnTo>
                <a:lnTo>
                  <a:pt x="2401435" y="2568499"/>
                </a:lnTo>
                <a:lnTo>
                  <a:pt x="2167755" y="2568499"/>
                </a:lnTo>
                <a:lnTo>
                  <a:pt x="935187" y="2568499"/>
                </a:lnTo>
                <a:lnTo>
                  <a:pt x="701507" y="2568499"/>
                </a:lnTo>
                <a:lnTo>
                  <a:pt x="315427" y="2568499"/>
                </a:lnTo>
                <a:lnTo>
                  <a:pt x="81747" y="2568499"/>
                </a:lnTo>
                <a:cubicBezTo>
                  <a:pt x="36599" y="2568499"/>
                  <a:pt x="0" y="2531900"/>
                  <a:pt x="0" y="2486752"/>
                </a:cubicBezTo>
                <a:lnTo>
                  <a:pt x="0" y="81747"/>
                </a:lnTo>
                <a:cubicBezTo>
                  <a:pt x="0" y="36599"/>
                  <a:pt x="36599" y="0"/>
                  <a:pt x="81747" y="0"/>
                </a:cubicBezTo>
                <a:close/>
              </a:path>
            </a:pathLst>
          </a:custGeom>
          <a:solidFill>
            <a:schemeClr val="bg1"/>
          </a:solidFill>
          <a:ln w="158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055" name="TextBox 1054">
            <a:extLst>
              <a:ext uri="{FF2B5EF4-FFF2-40B4-BE49-F238E27FC236}">
                <a16:creationId xmlns:a16="http://schemas.microsoft.com/office/drawing/2014/main" id="{3D8FF04F-E620-2F7F-4DFB-4A9FC6CC4632}"/>
              </a:ext>
            </a:extLst>
          </p:cNvPr>
          <p:cNvSpPr txBox="1"/>
          <p:nvPr/>
        </p:nvSpPr>
        <p:spPr>
          <a:xfrm>
            <a:off x="3508095" y="3715299"/>
            <a:ext cx="2525924" cy="1692771"/>
          </a:xfrm>
          <a:prstGeom prst="rect">
            <a:avLst/>
          </a:prstGeom>
          <a:noFill/>
        </p:spPr>
        <p:txBody>
          <a:bodyPr wrap="square">
            <a:spAutoFit/>
          </a:bodyPr>
          <a:lstStyle/>
          <a:p>
            <a:pPr marL="230188" indent="-230188">
              <a:spcAft>
                <a:spcPts val="600"/>
              </a:spcAft>
              <a:buClr>
                <a:schemeClr val="tx1"/>
              </a:buClr>
              <a:buFont typeface="Arial" panose="020B0604020202020204" pitchFamily="34" charset="0"/>
              <a:buChar char="•"/>
            </a:pPr>
            <a:r>
              <a:rPr lang="en-US" sz="1200"/>
              <a:t>Major risk factor for CKD</a:t>
            </a:r>
            <a:r>
              <a:rPr lang="en-US" sz="1200" baseline="30000"/>
              <a:t>4,5</a:t>
            </a:r>
            <a:endParaRPr lang="en-US" sz="1200"/>
          </a:p>
          <a:p>
            <a:pPr marL="230188" indent="-230188">
              <a:spcAft>
                <a:spcPts val="600"/>
              </a:spcAft>
              <a:buClr>
                <a:schemeClr val="tx1"/>
              </a:buClr>
              <a:buFont typeface="Arial" panose="020B0604020202020204" pitchFamily="34" charset="0"/>
              <a:buChar char="•"/>
            </a:pPr>
            <a:r>
              <a:rPr lang="en-US" sz="1200"/>
              <a:t>HTN is present in 86.2% of people with CKD</a:t>
            </a:r>
            <a:r>
              <a:rPr lang="en-US" sz="1200" baseline="30000"/>
              <a:t>5,d</a:t>
            </a:r>
            <a:endParaRPr lang="en-US" sz="1200"/>
          </a:p>
          <a:p>
            <a:pPr marL="230188" indent="-230188">
              <a:spcAft>
                <a:spcPts val="600"/>
              </a:spcAft>
              <a:buClr>
                <a:schemeClr val="tx1"/>
              </a:buClr>
              <a:buFont typeface="Arial" panose="020B0604020202020204" pitchFamily="34" charset="0"/>
              <a:buChar char="•"/>
            </a:pPr>
            <a:r>
              <a:rPr lang="en-US" sz="1200"/>
              <a:t>Each 10 mm Hg ↑ in SBP</a:t>
            </a:r>
            <a:r>
              <a:rPr lang="en-US" sz="1200" baseline="30000"/>
              <a:t>e</a:t>
            </a:r>
            <a:r>
              <a:rPr lang="en-US" sz="1200"/>
              <a:t> has been associated with</a:t>
            </a:r>
            <a:r>
              <a:rPr lang="en-US" sz="1200" baseline="30000"/>
              <a:t>4,f</a:t>
            </a:r>
            <a:r>
              <a:rPr lang="en-US" sz="1200"/>
              <a:t>:</a:t>
            </a:r>
          </a:p>
          <a:p>
            <a:pPr marL="742950" lvl="1" indent="-285750">
              <a:spcAft>
                <a:spcPts val="600"/>
              </a:spcAft>
              <a:buClr>
                <a:schemeClr val="tx1"/>
              </a:buClr>
              <a:buSzPct val="80000"/>
              <a:buFont typeface="Courier New" panose="02070309020205020404" pitchFamily="49" charset="0"/>
              <a:buChar char="o"/>
            </a:pPr>
            <a:r>
              <a:rPr lang="en-US" sz="1200"/>
              <a:t>Annual eGFR decline</a:t>
            </a:r>
            <a:endParaRPr lang="en-US" sz="1200" baseline="30000"/>
          </a:p>
          <a:p>
            <a:pPr marL="742950" lvl="1" indent="-285750">
              <a:spcAft>
                <a:spcPts val="600"/>
              </a:spcAft>
              <a:buClr>
                <a:schemeClr val="tx1"/>
              </a:buClr>
              <a:buSzPct val="80000"/>
              <a:buFont typeface="Courier New" panose="02070309020205020404" pitchFamily="49" charset="0"/>
              <a:buChar char="o"/>
            </a:pPr>
            <a:r>
              <a:rPr lang="en-US" sz="1200"/>
              <a:t>6% ↑ risk of CKD</a:t>
            </a:r>
            <a:endParaRPr lang="en-US" sz="1200" baseline="30000"/>
          </a:p>
        </p:txBody>
      </p:sp>
      <p:sp>
        <p:nvSpPr>
          <p:cNvPr id="1063" name="TextBox 1062">
            <a:extLst>
              <a:ext uri="{FF2B5EF4-FFF2-40B4-BE49-F238E27FC236}">
                <a16:creationId xmlns:a16="http://schemas.microsoft.com/office/drawing/2014/main" id="{C3FD800B-FF4C-9D34-7D46-8A20ECFF9BAD}"/>
              </a:ext>
            </a:extLst>
          </p:cNvPr>
          <p:cNvSpPr txBox="1"/>
          <p:nvPr/>
        </p:nvSpPr>
        <p:spPr>
          <a:xfrm>
            <a:off x="556329" y="3041356"/>
            <a:ext cx="2597043" cy="646612"/>
          </a:xfrm>
          <a:prstGeom prst="round2SameRect">
            <a:avLst>
              <a:gd name="adj1" fmla="val 11364"/>
              <a:gd name="adj2" fmla="val 0"/>
            </a:avLst>
          </a:prstGeom>
          <a:solidFill>
            <a:schemeClr val="accent1"/>
          </a:solidFill>
        </p:spPr>
        <p:txBody>
          <a:bodyPr wrap="square" lIns="91440" anchor="ctr">
            <a:normAutofit/>
          </a:bodyPr>
          <a:lstStyle/>
          <a:p>
            <a:pPr algn="ctr">
              <a:spcAft>
                <a:spcPts val="600"/>
              </a:spcAft>
              <a:buClr>
                <a:schemeClr val="tx1"/>
              </a:buClr>
            </a:pPr>
            <a:endParaRPr lang="en-US" b="1" baseline="30000">
              <a:solidFill>
                <a:schemeClr val="bg1"/>
              </a:solidFill>
            </a:endParaRPr>
          </a:p>
        </p:txBody>
      </p:sp>
      <p:sp>
        <p:nvSpPr>
          <p:cNvPr id="1064" name="TextBox 1063">
            <a:extLst>
              <a:ext uri="{FF2B5EF4-FFF2-40B4-BE49-F238E27FC236}">
                <a16:creationId xmlns:a16="http://schemas.microsoft.com/office/drawing/2014/main" id="{FAB0DBAB-51C8-EF8A-31C0-CD91377B7887}"/>
              </a:ext>
            </a:extLst>
          </p:cNvPr>
          <p:cNvSpPr txBox="1"/>
          <p:nvPr/>
        </p:nvSpPr>
        <p:spPr>
          <a:xfrm>
            <a:off x="3393415" y="3041573"/>
            <a:ext cx="2597043" cy="646612"/>
          </a:xfrm>
          <a:prstGeom prst="round2SameRect">
            <a:avLst>
              <a:gd name="adj1" fmla="val 11364"/>
              <a:gd name="adj2" fmla="val 0"/>
            </a:avLst>
          </a:prstGeom>
          <a:solidFill>
            <a:schemeClr val="accent4"/>
          </a:solidFill>
        </p:spPr>
        <p:txBody>
          <a:bodyPr wrap="square" lIns="91440" anchor="ctr">
            <a:normAutofit/>
          </a:bodyPr>
          <a:lstStyle/>
          <a:p>
            <a:pPr algn="ctr">
              <a:spcAft>
                <a:spcPts val="600"/>
              </a:spcAft>
              <a:buClr>
                <a:schemeClr val="tx1"/>
              </a:buClr>
            </a:pPr>
            <a:endParaRPr lang="en-US" b="1">
              <a:solidFill>
                <a:schemeClr val="bg1"/>
              </a:solidFill>
            </a:endParaRPr>
          </a:p>
        </p:txBody>
      </p:sp>
      <p:sp>
        <p:nvSpPr>
          <p:cNvPr id="1065" name="TextBox 1064">
            <a:extLst>
              <a:ext uri="{FF2B5EF4-FFF2-40B4-BE49-F238E27FC236}">
                <a16:creationId xmlns:a16="http://schemas.microsoft.com/office/drawing/2014/main" id="{E736281A-3CE2-71C4-1571-842F0F6F5DC2}"/>
              </a:ext>
            </a:extLst>
          </p:cNvPr>
          <p:cNvSpPr txBox="1"/>
          <p:nvPr/>
        </p:nvSpPr>
        <p:spPr>
          <a:xfrm>
            <a:off x="9062439" y="3041356"/>
            <a:ext cx="2597043" cy="646612"/>
          </a:xfrm>
          <a:prstGeom prst="round2SameRect">
            <a:avLst>
              <a:gd name="adj1" fmla="val 11364"/>
              <a:gd name="adj2" fmla="val 0"/>
            </a:avLst>
          </a:prstGeom>
          <a:solidFill>
            <a:schemeClr val="accent2"/>
          </a:solidFill>
        </p:spPr>
        <p:txBody>
          <a:bodyPr wrap="square" lIns="91440" anchor="ctr">
            <a:normAutofit/>
          </a:bodyPr>
          <a:lstStyle/>
          <a:p>
            <a:pPr algn="ctr">
              <a:spcAft>
                <a:spcPts val="600"/>
              </a:spcAft>
              <a:buClr>
                <a:schemeClr val="tx1"/>
              </a:buClr>
            </a:pPr>
            <a:endParaRPr lang="en-US" b="1" baseline="30000">
              <a:solidFill>
                <a:schemeClr val="bg1"/>
              </a:solidFill>
            </a:endParaRPr>
          </a:p>
        </p:txBody>
      </p:sp>
      <p:grpSp>
        <p:nvGrpSpPr>
          <p:cNvPr id="43" name="Group 42">
            <a:extLst>
              <a:ext uri="{FF2B5EF4-FFF2-40B4-BE49-F238E27FC236}">
                <a16:creationId xmlns:a16="http://schemas.microsoft.com/office/drawing/2014/main" id="{AF95155D-397A-569D-5E4E-E47AE39DBEF0}"/>
              </a:ext>
            </a:extLst>
          </p:cNvPr>
          <p:cNvGrpSpPr/>
          <p:nvPr/>
        </p:nvGrpSpPr>
        <p:grpSpPr>
          <a:xfrm>
            <a:off x="457200" y="2568578"/>
            <a:ext cx="11277599" cy="389513"/>
            <a:chOff x="1188720" y="2568578"/>
            <a:chExt cx="9781071" cy="389513"/>
          </a:xfrm>
        </p:grpSpPr>
        <p:cxnSp>
          <p:nvCxnSpPr>
            <p:cNvPr id="37" name="Straight Arrow Connector 36">
              <a:extLst>
                <a:ext uri="{FF2B5EF4-FFF2-40B4-BE49-F238E27FC236}">
                  <a16:creationId xmlns:a16="http://schemas.microsoft.com/office/drawing/2014/main" id="{B1F9614C-6FD0-0BB9-BE04-D8EF6282BB24}"/>
                </a:ext>
              </a:extLst>
            </p:cNvPr>
            <p:cNvCxnSpPr>
              <a:cxnSpLocks/>
            </p:cNvCxnSpPr>
            <p:nvPr/>
          </p:nvCxnSpPr>
          <p:spPr>
            <a:xfrm flipH="1">
              <a:off x="1188720" y="2779655"/>
              <a:ext cx="184708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3A5BC55-AE20-F15C-ECD0-745906B73A6D}"/>
                </a:ext>
              </a:extLst>
            </p:cNvPr>
            <p:cNvCxnSpPr>
              <a:cxnSpLocks/>
            </p:cNvCxnSpPr>
            <p:nvPr/>
          </p:nvCxnSpPr>
          <p:spPr>
            <a:xfrm>
              <a:off x="9127875" y="2779655"/>
              <a:ext cx="184191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43A0BB61-DB0C-792E-3F0D-B3C36A3F5B98}"/>
                </a:ext>
              </a:extLst>
            </p:cNvPr>
            <p:cNvSpPr txBox="1"/>
            <p:nvPr/>
          </p:nvSpPr>
          <p:spPr>
            <a:xfrm>
              <a:off x="3030636" y="2568578"/>
              <a:ext cx="6130728" cy="389513"/>
            </a:xfrm>
            <a:prstGeom prst="roundRect">
              <a:avLst>
                <a:gd name="adj" fmla="val 50000"/>
              </a:avLst>
            </a:prstGeom>
            <a:solidFill>
              <a:schemeClr val="bg1">
                <a:lumMod val="50000"/>
              </a:scheme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HTN is a major or leading risk factor for: </a:t>
              </a:r>
            </a:p>
          </p:txBody>
        </p:sp>
      </p:grpSp>
      <p:grpSp>
        <p:nvGrpSpPr>
          <p:cNvPr id="26" name="Group 25">
            <a:extLst>
              <a:ext uri="{FF2B5EF4-FFF2-40B4-BE49-F238E27FC236}">
                <a16:creationId xmlns:a16="http://schemas.microsoft.com/office/drawing/2014/main" id="{9B27DFC4-200E-1AA5-32A1-6942A8FA9A53}"/>
              </a:ext>
            </a:extLst>
          </p:cNvPr>
          <p:cNvGrpSpPr/>
          <p:nvPr/>
        </p:nvGrpSpPr>
        <p:grpSpPr>
          <a:xfrm>
            <a:off x="1271395" y="3102499"/>
            <a:ext cx="1254055" cy="511610"/>
            <a:chOff x="1906128" y="3063241"/>
            <a:chExt cx="1283139" cy="511610"/>
          </a:xfrm>
        </p:grpSpPr>
        <p:grpSp>
          <p:nvGrpSpPr>
            <p:cNvPr id="20" name="Group 19">
              <a:extLst>
                <a:ext uri="{FF2B5EF4-FFF2-40B4-BE49-F238E27FC236}">
                  <a16:creationId xmlns:a16="http://schemas.microsoft.com/office/drawing/2014/main" id="{F3A3EFC8-FD2C-2D7A-3934-2F83B0FE128E}"/>
                </a:ext>
              </a:extLst>
            </p:cNvPr>
            <p:cNvGrpSpPr/>
            <p:nvPr/>
          </p:nvGrpSpPr>
          <p:grpSpPr>
            <a:xfrm>
              <a:off x="1906128" y="3063241"/>
              <a:ext cx="511612" cy="511610"/>
              <a:chOff x="1535433" y="3063241"/>
              <a:chExt cx="511612" cy="511610"/>
            </a:xfrm>
          </p:grpSpPr>
          <p:sp>
            <p:nvSpPr>
              <p:cNvPr id="1066" name="Oval 1065">
                <a:extLst>
                  <a:ext uri="{FF2B5EF4-FFF2-40B4-BE49-F238E27FC236}">
                    <a16:creationId xmlns:a16="http://schemas.microsoft.com/office/drawing/2014/main" id="{554FCC46-8499-A7CF-BA1D-9A4188324CC8}"/>
                  </a:ext>
                </a:extLst>
              </p:cNvPr>
              <p:cNvSpPr/>
              <p:nvPr/>
            </p:nvSpPr>
            <p:spPr>
              <a:xfrm>
                <a:off x="1535433" y="3063241"/>
                <a:ext cx="511612" cy="511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Graphic 62">
                <a:extLst>
                  <a:ext uri="{FF2B5EF4-FFF2-40B4-BE49-F238E27FC236}">
                    <a16:creationId xmlns:a16="http://schemas.microsoft.com/office/drawing/2014/main" id="{C3BAF307-B2E2-89C8-ABDC-B3DB977E6EF1}"/>
                  </a:ext>
                </a:extLst>
              </p:cNvPr>
              <p:cNvSpPr/>
              <p:nvPr/>
            </p:nvSpPr>
            <p:spPr>
              <a:xfrm>
                <a:off x="1622231" y="3183911"/>
                <a:ext cx="338014" cy="322300"/>
              </a:xfrm>
              <a:custGeom>
                <a:avLst/>
                <a:gdLst>
                  <a:gd name="connsiteX0" fmla="*/ 673100 w 1346212"/>
                  <a:gd name="connsiteY0" fmla="*/ 261706 h 1301949"/>
                  <a:gd name="connsiteX1" fmla="*/ 0 w 1346212"/>
                  <a:gd name="connsiteY1" fmla="*/ 384083 h 1301949"/>
                  <a:gd name="connsiteX2" fmla="*/ 45631 w 1346212"/>
                  <a:gd name="connsiteY2" fmla="*/ 598256 h 1301949"/>
                  <a:gd name="connsiteX3" fmla="*/ 224879 w 1346212"/>
                  <a:gd name="connsiteY3" fmla="*/ 598256 h 1301949"/>
                  <a:gd name="connsiteX4" fmla="*/ 339611 w 1346212"/>
                  <a:gd name="connsiteY4" fmla="*/ 312188 h 1301949"/>
                  <a:gd name="connsiteX5" fmla="*/ 394678 w 1346212"/>
                  <a:gd name="connsiteY5" fmla="*/ 312188 h 1301949"/>
                  <a:gd name="connsiteX6" fmla="*/ 611911 w 1346212"/>
                  <a:gd name="connsiteY6" fmla="*/ 852205 h 1301949"/>
                  <a:gd name="connsiteX7" fmla="*/ 705231 w 1346212"/>
                  <a:gd name="connsiteY7" fmla="*/ 618144 h 1301949"/>
                  <a:gd name="connsiteX8" fmla="*/ 734301 w 1346212"/>
                  <a:gd name="connsiteY8" fmla="*/ 598256 h 1301949"/>
                  <a:gd name="connsiteX9" fmla="*/ 836803 w 1346212"/>
                  <a:gd name="connsiteY9" fmla="*/ 598256 h 1301949"/>
                  <a:gd name="connsiteX10" fmla="*/ 951535 w 1346212"/>
                  <a:gd name="connsiteY10" fmla="*/ 312188 h 1301949"/>
                  <a:gd name="connsiteX11" fmla="*/ 1006602 w 1346212"/>
                  <a:gd name="connsiteY11" fmla="*/ 312188 h 1301949"/>
                  <a:gd name="connsiteX12" fmla="*/ 1121334 w 1346212"/>
                  <a:gd name="connsiteY12" fmla="*/ 598256 h 1301949"/>
                  <a:gd name="connsiteX13" fmla="*/ 1300582 w 1346212"/>
                  <a:gd name="connsiteY13" fmla="*/ 598256 h 1301949"/>
                  <a:gd name="connsiteX14" fmla="*/ 1346213 w 1346212"/>
                  <a:gd name="connsiteY14" fmla="*/ 384083 h 1301949"/>
                  <a:gd name="connsiteX15" fmla="*/ 673100 w 1346212"/>
                  <a:gd name="connsiteY15" fmla="*/ 261706 h 1301949"/>
                  <a:gd name="connsiteX16" fmla="*/ 1072375 w 1346212"/>
                  <a:gd name="connsiteY16" fmla="*/ 638032 h 1301949"/>
                  <a:gd name="connsiteX17" fmla="*/ 979056 w 1346212"/>
                  <a:gd name="connsiteY17" fmla="*/ 405508 h 1301949"/>
                  <a:gd name="connsiteX18" fmla="*/ 885736 w 1346212"/>
                  <a:gd name="connsiteY18" fmla="*/ 639556 h 1301949"/>
                  <a:gd name="connsiteX19" fmla="*/ 856666 w 1346212"/>
                  <a:gd name="connsiteY19" fmla="*/ 659444 h 1301949"/>
                  <a:gd name="connsiteX20" fmla="*/ 754177 w 1346212"/>
                  <a:gd name="connsiteY20" fmla="*/ 659444 h 1301949"/>
                  <a:gd name="connsiteX21" fmla="*/ 639445 w 1346212"/>
                  <a:gd name="connsiteY21" fmla="*/ 945512 h 1301949"/>
                  <a:gd name="connsiteX22" fmla="*/ 584378 w 1346212"/>
                  <a:gd name="connsiteY22" fmla="*/ 945512 h 1301949"/>
                  <a:gd name="connsiteX23" fmla="*/ 367144 w 1346212"/>
                  <a:gd name="connsiteY23" fmla="*/ 405508 h 1301949"/>
                  <a:gd name="connsiteX24" fmla="*/ 273825 w 1346212"/>
                  <a:gd name="connsiteY24" fmla="*/ 639556 h 1301949"/>
                  <a:gd name="connsiteX25" fmla="*/ 244754 w 1346212"/>
                  <a:gd name="connsiteY25" fmla="*/ 659444 h 1301949"/>
                  <a:gd name="connsiteX26" fmla="*/ 75133 w 1346212"/>
                  <a:gd name="connsiteY26" fmla="*/ 659444 h 1301949"/>
                  <a:gd name="connsiteX27" fmla="*/ 673100 w 1346212"/>
                  <a:gd name="connsiteY27" fmla="*/ 1301950 h 1301949"/>
                  <a:gd name="connsiteX28" fmla="*/ 1271067 w 1346212"/>
                  <a:gd name="connsiteY28" fmla="*/ 659444 h 1301949"/>
                  <a:gd name="connsiteX29" fmla="*/ 1101433 w 1346212"/>
                  <a:gd name="connsiteY29" fmla="*/ 659444 h 1301949"/>
                  <a:gd name="connsiteX30" fmla="*/ 1072375 w 1346212"/>
                  <a:gd name="connsiteY30" fmla="*/ 638032 h 13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6212" h="1301949">
                    <a:moveTo>
                      <a:pt x="673100" y="261706"/>
                    </a:moveTo>
                    <a:cubicBezTo>
                      <a:pt x="550723" y="-105439"/>
                      <a:pt x="0" y="-105439"/>
                      <a:pt x="0" y="384083"/>
                    </a:cubicBezTo>
                    <a:cubicBezTo>
                      <a:pt x="0" y="459241"/>
                      <a:pt x="17005" y="530628"/>
                      <a:pt x="45631" y="598256"/>
                    </a:cubicBezTo>
                    <a:lnTo>
                      <a:pt x="224879" y="598256"/>
                    </a:lnTo>
                    <a:lnTo>
                      <a:pt x="339611" y="312188"/>
                    </a:lnTo>
                    <a:lnTo>
                      <a:pt x="394678" y="312188"/>
                    </a:lnTo>
                    <a:lnTo>
                      <a:pt x="611911" y="852205"/>
                    </a:lnTo>
                    <a:lnTo>
                      <a:pt x="705231" y="618144"/>
                    </a:lnTo>
                    <a:lnTo>
                      <a:pt x="734301" y="598256"/>
                    </a:lnTo>
                    <a:lnTo>
                      <a:pt x="836803" y="598256"/>
                    </a:lnTo>
                    <a:lnTo>
                      <a:pt x="951535" y="312188"/>
                    </a:lnTo>
                    <a:lnTo>
                      <a:pt x="1006602" y="312188"/>
                    </a:lnTo>
                    <a:lnTo>
                      <a:pt x="1121334" y="598256"/>
                    </a:lnTo>
                    <a:lnTo>
                      <a:pt x="1300582" y="598256"/>
                    </a:lnTo>
                    <a:cubicBezTo>
                      <a:pt x="1329207" y="530628"/>
                      <a:pt x="1346213" y="459254"/>
                      <a:pt x="1346213" y="384083"/>
                    </a:cubicBezTo>
                    <a:cubicBezTo>
                      <a:pt x="1346200" y="-105439"/>
                      <a:pt x="795477" y="-105439"/>
                      <a:pt x="673100" y="261706"/>
                    </a:cubicBezTo>
                    <a:close/>
                    <a:moveTo>
                      <a:pt x="1072375" y="638032"/>
                    </a:moveTo>
                    <a:lnTo>
                      <a:pt x="979056" y="405508"/>
                    </a:lnTo>
                    <a:lnTo>
                      <a:pt x="885736" y="639556"/>
                    </a:lnTo>
                    <a:lnTo>
                      <a:pt x="856666" y="659444"/>
                    </a:lnTo>
                    <a:lnTo>
                      <a:pt x="754177" y="659444"/>
                    </a:lnTo>
                    <a:lnTo>
                      <a:pt x="639445" y="945512"/>
                    </a:lnTo>
                    <a:lnTo>
                      <a:pt x="584378" y="945512"/>
                    </a:lnTo>
                    <a:lnTo>
                      <a:pt x="367144" y="405508"/>
                    </a:lnTo>
                    <a:lnTo>
                      <a:pt x="273825" y="639556"/>
                    </a:lnTo>
                    <a:lnTo>
                      <a:pt x="244754" y="659444"/>
                    </a:lnTo>
                    <a:lnTo>
                      <a:pt x="75133" y="659444"/>
                    </a:lnTo>
                    <a:cubicBezTo>
                      <a:pt x="230111" y="946299"/>
                      <a:pt x="578790" y="1160472"/>
                      <a:pt x="673100" y="1301950"/>
                    </a:cubicBezTo>
                    <a:cubicBezTo>
                      <a:pt x="767410" y="1160472"/>
                      <a:pt x="1116089" y="946299"/>
                      <a:pt x="1271067" y="659444"/>
                    </a:cubicBezTo>
                    <a:lnTo>
                      <a:pt x="1101433" y="659444"/>
                    </a:lnTo>
                    <a:lnTo>
                      <a:pt x="1072375" y="638032"/>
                    </a:lnTo>
                    <a:close/>
                  </a:path>
                </a:pathLst>
              </a:custGeom>
              <a:solidFill>
                <a:schemeClr val="accent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 name="TextBox 14">
              <a:extLst>
                <a:ext uri="{FF2B5EF4-FFF2-40B4-BE49-F238E27FC236}">
                  <a16:creationId xmlns:a16="http://schemas.microsoft.com/office/drawing/2014/main" id="{F6BA59F6-69ED-353E-72DA-FE4B8A488366}"/>
                </a:ext>
              </a:extLst>
            </p:cNvPr>
            <p:cNvSpPr txBox="1"/>
            <p:nvPr/>
          </p:nvSpPr>
          <p:spPr>
            <a:xfrm>
              <a:off x="2495493" y="3158823"/>
              <a:ext cx="693774" cy="338554"/>
            </a:xfrm>
            <a:prstGeom prst="rect">
              <a:avLst/>
            </a:prstGeom>
            <a:noFill/>
          </p:spPr>
          <p:txBody>
            <a:bodyPr wrap="square">
              <a:spAutoFit/>
            </a:bodyPr>
            <a:lstStyle/>
            <a:p>
              <a:r>
                <a:rPr lang="en-US" sz="1600" b="1">
                  <a:solidFill>
                    <a:schemeClr val="bg1"/>
                  </a:solidFill>
                </a:rPr>
                <a:t>CVD</a:t>
              </a:r>
              <a:endParaRPr lang="en-US" sz="1600"/>
            </a:p>
          </p:txBody>
        </p:sp>
      </p:grpSp>
      <p:grpSp>
        <p:nvGrpSpPr>
          <p:cNvPr id="36" name="Group 35">
            <a:extLst>
              <a:ext uri="{FF2B5EF4-FFF2-40B4-BE49-F238E27FC236}">
                <a16:creationId xmlns:a16="http://schemas.microsoft.com/office/drawing/2014/main" id="{D4006866-6310-5129-61DC-715E52912FDE}"/>
              </a:ext>
            </a:extLst>
          </p:cNvPr>
          <p:cNvGrpSpPr/>
          <p:nvPr/>
        </p:nvGrpSpPr>
        <p:grpSpPr>
          <a:xfrm>
            <a:off x="4136100" y="3109074"/>
            <a:ext cx="1266260" cy="511610"/>
            <a:chOff x="5200821" y="3063241"/>
            <a:chExt cx="1295627" cy="511610"/>
          </a:xfrm>
        </p:grpSpPr>
        <p:grpSp>
          <p:nvGrpSpPr>
            <p:cNvPr id="31" name="Group 30">
              <a:extLst>
                <a:ext uri="{FF2B5EF4-FFF2-40B4-BE49-F238E27FC236}">
                  <a16:creationId xmlns:a16="http://schemas.microsoft.com/office/drawing/2014/main" id="{49C17439-763E-D591-61CB-D7D681846BED}"/>
                </a:ext>
              </a:extLst>
            </p:cNvPr>
            <p:cNvGrpSpPr/>
            <p:nvPr/>
          </p:nvGrpSpPr>
          <p:grpSpPr>
            <a:xfrm>
              <a:off x="5200821" y="3063241"/>
              <a:ext cx="511612" cy="511610"/>
              <a:chOff x="5200821" y="3063241"/>
              <a:chExt cx="511612" cy="511610"/>
            </a:xfrm>
          </p:grpSpPr>
          <p:sp>
            <p:nvSpPr>
              <p:cNvPr id="17" name="Oval 16">
                <a:extLst>
                  <a:ext uri="{FF2B5EF4-FFF2-40B4-BE49-F238E27FC236}">
                    <a16:creationId xmlns:a16="http://schemas.microsoft.com/office/drawing/2014/main" id="{15A4DAEE-AF66-CD40-132E-8B2E3A51D2FE}"/>
                  </a:ext>
                </a:extLst>
              </p:cNvPr>
              <p:cNvSpPr/>
              <p:nvPr/>
            </p:nvSpPr>
            <p:spPr>
              <a:xfrm>
                <a:off x="5200821" y="3063241"/>
                <a:ext cx="511612" cy="511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a:extLst>
                  <a:ext uri="{FF2B5EF4-FFF2-40B4-BE49-F238E27FC236}">
                    <a16:creationId xmlns:a16="http://schemas.microsoft.com/office/drawing/2014/main" id="{58204535-0385-A2D8-51B1-540A1511E41F}"/>
                  </a:ext>
                </a:extLst>
              </p:cNvPr>
              <p:cNvGrpSpPr/>
              <p:nvPr/>
            </p:nvGrpSpPr>
            <p:grpSpPr>
              <a:xfrm>
                <a:off x="5246659" y="3179019"/>
                <a:ext cx="419936" cy="280054"/>
                <a:chOff x="1438610" y="2887426"/>
                <a:chExt cx="1756485" cy="1147881"/>
              </a:xfrm>
              <a:solidFill>
                <a:schemeClr val="accent4"/>
              </a:solidFill>
            </p:grpSpPr>
            <p:sp>
              <p:nvSpPr>
                <p:cNvPr id="22" name="Freeform: Shape 21">
                  <a:extLst>
                    <a:ext uri="{FF2B5EF4-FFF2-40B4-BE49-F238E27FC236}">
                      <a16:creationId xmlns:a16="http://schemas.microsoft.com/office/drawing/2014/main" id="{9EE4D760-341E-33E5-DE49-4B89909B5DD5}"/>
                    </a:ext>
                  </a:extLst>
                </p:cNvPr>
                <p:cNvSpPr/>
                <p:nvPr/>
              </p:nvSpPr>
              <p:spPr>
                <a:xfrm>
                  <a:off x="1438610" y="2887426"/>
                  <a:ext cx="735457" cy="1142857"/>
                </a:xfrm>
                <a:custGeom>
                  <a:avLst/>
                  <a:gdLst>
                    <a:gd name="connsiteX0" fmla="*/ 725843 w 735457"/>
                    <a:gd name="connsiteY0" fmla="*/ 171310 h 1142857"/>
                    <a:gd name="connsiteX1" fmla="*/ 339128 w 735457"/>
                    <a:gd name="connsiteY1" fmla="*/ 21768 h 1142857"/>
                    <a:gd name="connsiteX2" fmla="*/ 1943 w 735457"/>
                    <a:gd name="connsiteY2" fmla="*/ 658990 h 1142857"/>
                    <a:gd name="connsiteX3" fmla="*/ 521055 w 735457"/>
                    <a:gd name="connsiteY3" fmla="*/ 1097141 h 1142857"/>
                    <a:gd name="connsiteX4" fmla="*/ 617258 w 735457"/>
                    <a:gd name="connsiteY4" fmla="*/ 744715 h 1142857"/>
                    <a:gd name="connsiteX5" fmla="*/ 577253 w 735457"/>
                    <a:gd name="connsiteY5" fmla="*/ 688518 h 1142857"/>
                    <a:gd name="connsiteX6" fmla="*/ 560108 w 735457"/>
                    <a:gd name="connsiteY6" fmla="*/ 646608 h 1142857"/>
                    <a:gd name="connsiteX7" fmla="*/ 573443 w 735457"/>
                    <a:gd name="connsiteY7" fmla="*/ 513258 h 1142857"/>
                    <a:gd name="connsiteX8" fmla="*/ 607733 w 735457"/>
                    <a:gd name="connsiteY8" fmla="*/ 458965 h 1142857"/>
                    <a:gd name="connsiteX9" fmla="*/ 725843 w 735457"/>
                    <a:gd name="connsiteY9" fmla="*/ 171310 h 11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457" h="1142857">
                      <a:moveTo>
                        <a:pt x="725843" y="171310"/>
                      </a:moveTo>
                      <a:cubicBezTo>
                        <a:pt x="664883" y="-26810"/>
                        <a:pt x="411518" y="-15380"/>
                        <a:pt x="339128" y="21768"/>
                      </a:cubicBezTo>
                      <a:cubicBezTo>
                        <a:pt x="267690" y="58915"/>
                        <a:pt x="35280" y="187503"/>
                        <a:pt x="1943" y="658990"/>
                      </a:cubicBezTo>
                      <a:cubicBezTo>
                        <a:pt x="-31395" y="1130478"/>
                        <a:pt x="373418" y="1210488"/>
                        <a:pt x="521055" y="1097141"/>
                      </a:cubicBezTo>
                      <a:cubicBezTo>
                        <a:pt x="521055" y="1097141"/>
                        <a:pt x="710603" y="946645"/>
                        <a:pt x="617258" y="744715"/>
                      </a:cubicBezTo>
                      <a:cubicBezTo>
                        <a:pt x="606780" y="724713"/>
                        <a:pt x="593445" y="705663"/>
                        <a:pt x="577253" y="688518"/>
                      </a:cubicBezTo>
                      <a:cubicBezTo>
                        <a:pt x="577253" y="688518"/>
                        <a:pt x="555345" y="662800"/>
                        <a:pt x="560108" y="646608"/>
                      </a:cubicBezTo>
                      <a:cubicBezTo>
                        <a:pt x="569633" y="617081"/>
                        <a:pt x="592493" y="612318"/>
                        <a:pt x="573443" y="513258"/>
                      </a:cubicBezTo>
                      <a:cubicBezTo>
                        <a:pt x="573443" y="513258"/>
                        <a:pt x="563918" y="483731"/>
                        <a:pt x="607733" y="458965"/>
                      </a:cubicBezTo>
                      <a:cubicBezTo>
                        <a:pt x="657263" y="432295"/>
                        <a:pt x="768705" y="312280"/>
                        <a:pt x="725843" y="171310"/>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CFE7ECD4-776A-F145-4572-0A60BE309740}"/>
                    </a:ext>
                  </a:extLst>
                </p:cNvPr>
                <p:cNvSpPr/>
                <p:nvPr/>
              </p:nvSpPr>
              <p:spPr>
                <a:xfrm>
                  <a:off x="2033933" y="3346392"/>
                  <a:ext cx="240881" cy="688915"/>
                </a:xfrm>
                <a:custGeom>
                  <a:avLst/>
                  <a:gdLst>
                    <a:gd name="connsiteX0" fmla="*/ 221007 w 240881"/>
                    <a:gd name="connsiteY0" fmla="*/ 286703 h 688915"/>
                    <a:gd name="connsiteX1" fmla="*/ 82894 w 240881"/>
                    <a:gd name="connsiteY1" fmla="*/ 136208 h 688915"/>
                    <a:gd name="connsiteX2" fmla="*/ 225769 w 240881"/>
                    <a:gd name="connsiteY2" fmla="*/ 85725 h 688915"/>
                    <a:gd name="connsiteX3" fmla="*/ 201957 w 240881"/>
                    <a:gd name="connsiteY3" fmla="*/ 0 h 688915"/>
                    <a:gd name="connsiteX4" fmla="*/ 28602 w 240881"/>
                    <a:gd name="connsiteY4" fmla="*/ 29528 h 688915"/>
                    <a:gd name="connsiteX5" fmla="*/ 15267 w 240881"/>
                    <a:gd name="connsiteY5" fmla="*/ 71438 h 688915"/>
                    <a:gd name="connsiteX6" fmla="*/ 18124 w 240881"/>
                    <a:gd name="connsiteY6" fmla="*/ 118110 h 688915"/>
                    <a:gd name="connsiteX7" fmla="*/ 10504 w 240881"/>
                    <a:gd name="connsiteY7" fmla="*/ 171450 h 688915"/>
                    <a:gd name="connsiteX8" fmla="*/ 27 w 240881"/>
                    <a:gd name="connsiteY8" fmla="*/ 196215 h 688915"/>
                    <a:gd name="connsiteX9" fmla="*/ 23839 w 240881"/>
                    <a:gd name="connsiteY9" fmla="*/ 230505 h 688915"/>
                    <a:gd name="connsiteX10" fmla="*/ 119089 w 240881"/>
                    <a:gd name="connsiteY10" fmla="*/ 245745 h 688915"/>
                    <a:gd name="connsiteX11" fmla="*/ 204814 w 240881"/>
                    <a:gd name="connsiteY11" fmla="*/ 681990 h 688915"/>
                    <a:gd name="connsiteX12" fmla="*/ 235294 w 240881"/>
                    <a:gd name="connsiteY12" fmla="*/ 682943 h 688915"/>
                    <a:gd name="connsiteX13" fmla="*/ 236247 w 240881"/>
                    <a:gd name="connsiteY13" fmla="*/ 681990 h 688915"/>
                    <a:gd name="connsiteX14" fmla="*/ 221007 w 240881"/>
                    <a:gd name="connsiteY14" fmla="*/ 286703 h 68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81" h="688915">
                      <a:moveTo>
                        <a:pt x="221007" y="286703"/>
                      </a:moveTo>
                      <a:cubicBezTo>
                        <a:pt x="199099" y="193358"/>
                        <a:pt x="133377" y="153353"/>
                        <a:pt x="82894" y="136208"/>
                      </a:cubicBezTo>
                      <a:cubicBezTo>
                        <a:pt x="180049" y="134303"/>
                        <a:pt x="225769" y="85725"/>
                        <a:pt x="225769" y="85725"/>
                      </a:cubicBezTo>
                      <a:cubicBezTo>
                        <a:pt x="243867" y="34290"/>
                        <a:pt x="201957" y="0"/>
                        <a:pt x="201957" y="0"/>
                      </a:cubicBezTo>
                      <a:cubicBezTo>
                        <a:pt x="138139" y="32385"/>
                        <a:pt x="28602" y="29528"/>
                        <a:pt x="28602" y="29528"/>
                      </a:cubicBezTo>
                      <a:cubicBezTo>
                        <a:pt x="16219" y="38100"/>
                        <a:pt x="8599" y="44767"/>
                        <a:pt x="15267" y="71438"/>
                      </a:cubicBezTo>
                      <a:cubicBezTo>
                        <a:pt x="18124" y="86678"/>
                        <a:pt x="19077" y="102870"/>
                        <a:pt x="18124" y="118110"/>
                      </a:cubicBezTo>
                      <a:cubicBezTo>
                        <a:pt x="19077" y="138113"/>
                        <a:pt x="10504" y="171450"/>
                        <a:pt x="10504" y="171450"/>
                      </a:cubicBezTo>
                      <a:cubicBezTo>
                        <a:pt x="7647" y="179070"/>
                        <a:pt x="27" y="187642"/>
                        <a:pt x="27" y="196215"/>
                      </a:cubicBezTo>
                      <a:cubicBezTo>
                        <a:pt x="-926" y="220980"/>
                        <a:pt x="23839" y="230505"/>
                        <a:pt x="23839" y="230505"/>
                      </a:cubicBezTo>
                      <a:cubicBezTo>
                        <a:pt x="84799" y="229553"/>
                        <a:pt x="119089" y="245745"/>
                        <a:pt x="119089" y="245745"/>
                      </a:cubicBezTo>
                      <a:cubicBezTo>
                        <a:pt x="231484" y="283845"/>
                        <a:pt x="204814" y="681990"/>
                        <a:pt x="204814" y="681990"/>
                      </a:cubicBezTo>
                      <a:cubicBezTo>
                        <a:pt x="213387" y="690563"/>
                        <a:pt x="226722" y="691515"/>
                        <a:pt x="235294" y="682943"/>
                      </a:cubicBezTo>
                      <a:lnTo>
                        <a:pt x="236247" y="681990"/>
                      </a:lnTo>
                      <a:cubicBezTo>
                        <a:pt x="252439" y="416242"/>
                        <a:pt x="221007" y="286703"/>
                        <a:pt x="221007" y="28670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A311913E-6454-1173-6117-35A9AE5CD9EA}"/>
                    </a:ext>
                  </a:extLst>
                </p:cNvPr>
                <p:cNvSpPr/>
                <p:nvPr/>
              </p:nvSpPr>
              <p:spPr>
                <a:xfrm>
                  <a:off x="2460268" y="2887426"/>
                  <a:ext cx="734827" cy="1142857"/>
                </a:xfrm>
                <a:custGeom>
                  <a:avLst/>
                  <a:gdLst>
                    <a:gd name="connsiteX0" fmla="*/ 9937 w 734827"/>
                    <a:gd name="connsiteY0" fmla="*/ 171310 h 1142857"/>
                    <a:gd name="connsiteX1" fmla="*/ 395700 w 734827"/>
                    <a:gd name="connsiteY1" fmla="*/ 21768 h 1142857"/>
                    <a:gd name="connsiteX2" fmla="*/ 732885 w 734827"/>
                    <a:gd name="connsiteY2" fmla="*/ 658990 h 1142857"/>
                    <a:gd name="connsiteX3" fmla="*/ 213772 w 734827"/>
                    <a:gd name="connsiteY3" fmla="*/ 1097141 h 1142857"/>
                    <a:gd name="connsiteX4" fmla="*/ 117570 w 734827"/>
                    <a:gd name="connsiteY4" fmla="*/ 744715 h 1142857"/>
                    <a:gd name="connsiteX5" fmla="*/ 157575 w 734827"/>
                    <a:gd name="connsiteY5" fmla="*/ 688518 h 1142857"/>
                    <a:gd name="connsiteX6" fmla="*/ 174720 w 734827"/>
                    <a:gd name="connsiteY6" fmla="*/ 646608 h 1142857"/>
                    <a:gd name="connsiteX7" fmla="*/ 161385 w 734827"/>
                    <a:gd name="connsiteY7" fmla="*/ 513258 h 1142857"/>
                    <a:gd name="connsiteX8" fmla="*/ 127095 w 734827"/>
                    <a:gd name="connsiteY8" fmla="*/ 458965 h 1142857"/>
                    <a:gd name="connsiteX9" fmla="*/ 9937 w 734827"/>
                    <a:gd name="connsiteY9" fmla="*/ 171310 h 11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827" h="1142857">
                      <a:moveTo>
                        <a:pt x="9937" y="171310"/>
                      </a:moveTo>
                      <a:cubicBezTo>
                        <a:pt x="70897" y="-26810"/>
                        <a:pt x="324262" y="-15380"/>
                        <a:pt x="395700" y="21768"/>
                      </a:cubicBezTo>
                      <a:cubicBezTo>
                        <a:pt x="467137" y="57963"/>
                        <a:pt x="699547" y="187503"/>
                        <a:pt x="732885" y="658990"/>
                      </a:cubicBezTo>
                      <a:cubicBezTo>
                        <a:pt x="766222" y="1130478"/>
                        <a:pt x="361410" y="1210488"/>
                        <a:pt x="213772" y="1097141"/>
                      </a:cubicBezTo>
                      <a:cubicBezTo>
                        <a:pt x="213772" y="1097141"/>
                        <a:pt x="24225" y="946645"/>
                        <a:pt x="117570" y="744715"/>
                      </a:cubicBezTo>
                      <a:cubicBezTo>
                        <a:pt x="128047" y="724713"/>
                        <a:pt x="141382" y="705663"/>
                        <a:pt x="157575" y="688518"/>
                      </a:cubicBezTo>
                      <a:cubicBezTo>
                        <a:pt x="157575" y="688518"/>
                        <a:pt x="179482" y="662800"/>
                        <a:pt x="174720" y="646608"/>
                      </a:cubicBezTo>
                      <a:cubicBezTo>
                        <a:pt x="165195" y="617081"/>
                        <a:pt x="142335" y="612318"/>
                        <a:pt x="161385" y="513258"/>
                      </a:cubicBezTo>
                      <a:cubicBezTo>
                        <a:pt x="161385" y="513258"/>
                        <a:pt x="170910" y="483731"/>
                        <a:pt x="127095" y="458965"/>
                      </a:cubicBezTo>
                      <a:cubicBezTo>
                        <a:pt x="78517" y="432295"/>
                        <a:pt x="-33878" y="312280"/>
                        <a:pt x="9937" y="171310"/>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Freeform: Shape 24">
                  <a:extLst>
                    <a:ext uri="{FF2B5EF4-FFF2-40B4-BE49-F238E27FC236}">
                      <a16:creationId xmlns:a16="http://schemas.microsoft.com/office/drawing/2014/main" id="{59CE3FE6-A5A8-59F7-082F-3711B82FD5F3}"/>
                    </a:ext>
                  </a:extLst>
                </p:cNvPr>
                <p:cNvSpPr/>
                <p:nvPr/>
              </p:nvSpPr>
              <p:spPr>
                <a:xfrm>
                  <a:off x="2358890" y="3346392"/>
                  <a:ext cx="240881" cy="688915"/>
                </a:xfrm>
                <a:custGeom>
                  <a:avLst/>
                  <a:gdLst>
                    <a:gd name="connsiteX0" fmla="*/ 19875 w 240881"/>
                    <a:gd name="connsiteY0" fmla="*/ 286703 h 688915"/>
                    <a:gd name="connsiteX1" fmla="*/ 157988 w 240881"/>
                    <a:gd name="connsiteY1" fmla="*/ 136208 h 688915"/>
                    <a:gd name="connsiteX2" fmla="*/ 15113 w 240881"/>
                    <a:gd name="connsiteY2" fmla="*/ 85725 h 688915"/>
                    <a:gd name="connsiteX3" fmla="*/ 38925 w 240881"/>
                    <a:gd name="connsiteY3" fmla="*/ 0 h 688915"/>
                    <a:gd name="connsiteX4" fmla="*/ 211328 w 240881"/>
                    <a:gd name="connsiteY4" fmla="*/ 29528 h 688915"/>
                    <a:gd name="connsiteX5" fmla="*/ 225615 w 240881"/>
                    <a:gd name="connsiteY5" fmla="*/ 71438 h 688915"/>
                    <a:gd name="connsiteX6" fmla="*/ 222758 w 240881"/>
                    <a:gd name="connsiteY6" fmla="*/ 118110 h 688915"/>
                    <a:gd name="connsiteX7" fmla="*/ 230378 w 240881"/>
                    <a:gd name="connsiteY7" fmla="*/ 171450 h 688915"/>
                    <a:gd name="connsiteX8" fmla="*/ 240855 w 240881"/>
                    <a:gd name="connsiteY8" fmla="*/ 196215 h 688915"/>
                    <a:gd name="connsiteX9" fmla="*/ 217043 w 240881"/>
                    <a:gd name="connsiteY9" fmla="*/ 230505 h 688915"/>
                    <a:gd name="connsiteX10" fmla="*/ 121793 w 240881"/>
                    <a:gd name="connsiteY10" fmla="*/ 245745 h 688915"/>
                    <a:gd name="connsiteX11" fmla="*/ 36068 w 240881"/>
                    <a:gd name="connsiteY11" fmla="*/ 681990 h 688915"/>
                    <a:gd name="connsiteX12" fmla="*/ 5588 w 240881"/>
                    <a:gd name="connsiteY12" fmla="*/ 682943 h 688915"/>
                    <a:gd name="connsiteX13" fmla="*/ 4635 w 240881"/>
                    <a:gd name="connsiteY13" fmla="*/ 681990 h 688915"/>
                    <a:gd name="connsiteX14" fmla="*/ 19875 w 240881"/>
                    <a:gd name="connsiteY14" fmla="*/ 286703 h 68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81" h="688915">
                      <a:moveTo>
                        <a:pt x="19875" y="286703"/>
                      </a:moveTo>
                      <a:cubicBezTo>
                        <a:pt x="41783" y="193358"/>
                        <a:pt x="107505" y="153353"/>
                        <a:pt x="157988" y="136208"/>
                      </a:cubicBezTo>
                      <a:cubicBezTo>
                        <a:pt x="60833" y="134303"/>
                        <a:pt x="15113" y="85725"/>
                        <a:pt x="15113" y="85725"/>
                      </a:cubicBezTo>
                      <a:cubicBezTo>
                        <a:pt x="-2985" y="34290"/>
                        <a:pt x="38925" y="0"/>
                        <a:pt x="38925" y="0"/>
                      </a:cubicBezTo>
                      <a:cubicBezTo>
                        <a:pt x="102743" y="32385"/>
                        <a:pt x="211328" y="29528"/>
                        <a:pt x="211328" y="29528"/>
                      </a:cubicBezTo>
                      <a:cubicBezTo>
                        <a:pt x="223710" y="38100"/>
                        <a:pt x="231330" y="44767"/>
                        <a:pt x="225615" y="71438"/>
                      </a:cubicBezTo>
                      <a:cubicBezTo>
                        <a:pt x="222758" y="86678"/>
                        <a:pt x="221805" y="102870"/>
                        <a:pt x="222758" y="118110"/>
                      </a:cubicBezTo>
                      <a:cubicBezTo>
                        <a:pt x="221805" y="138113"/>
                        <a:pt x="230378" y="171450"/>
                        <a:pt x="230378" y="171450"/>
                      </a:cubicBezTo>
                      <a:cubicBezTo>
                        <a:pt x="233235" y="179070"/>
                        <a:pt x="240855" y="187642"/>
                        <a:pt x="240855" y="196215"/>
                      </a:cubicBezTo>
                      <a:cubicBezTo>
                        <a:pt x="241808" y="220980"/>
                        <a:pt x="217043" y="230505"/>
                        <a:pt x="217043" y="230505"/>
                      </a:cubicBezTo>
                      <a:cubicBezTo>
                        <a:pt x="156083" y="229553"/>
                        <a:pt x="121793" y="245745"/>
                        <a:pt x="121793" y="245745"/>
                      </a:cubicBezTo>
                      <a:cubicBezTo>
                        <a:pt x="9398" y="283845"/>
                        <a:pt x="36068" y="681990"/>
                        <a:pt x="36068" y="681990"/>
                      </a:cubicBezTo>
                      <a:cubicBezTo>
                        <a:pt x="28448" y="690563"/>
                        <a:pt x="14160" y="691515"/>
                        <a:pt x="5588" y="682943"/>
                      </a:cubicBezTo>
                      <a:lnTo>
                        <a:pt x="4635" y="681990"/>
                      </a:lnTo>
                      <a:cubicBezTo>
                        <a:pt x="-11557" y="416242"/>
                        <a:pt x="19875" y="286703"/>
                        <a:pt x="19875" y="286703"/>
                      </a:cubicBezTo>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35" name="TextBox 34">
              <a:extLst>
                <a:ext uri="{FF2B5EF4-FFF2-40B4-BE49-F238E27FC236}">
                  <a16:creationId xmlns:a16="http://schemas.microsoft.com/office/drawing/2014/main" id="{5E85AACC-217D-647B-4C5E-77A20AE604BF}"/>
                </a:ext>
              </a:extLst>
            </p:cNvPr>
            <p:cNvSpPr txBox="1"/>
            <p:nvPr/>
          </p:nvSpPr>
          <p:spPr>
            <a:xfrm>
              <a:off x="5781409" y="3165578"/>
              <a:ext cx="715039" cy="338554"/>
            </a:xfrm>
            <a:prstGeom prst="rect">
              <a:avLst/>
            </a:prstGeom>
            <a:noFill/>
          </p:spPr>
          <p:txBody>
            <a:bodyPr wrap="square">
              <a:spAutoFit/>
            </a:bodyPr>
            <a:lstStyle/>
            <a:p>
              <a:pPr algn="ctr">
                <a:spcAft>
                  <a:spcPts val="600"/>
                </a:spcAft>
                <a:buClr>
                  <a:schemeClr val="tx1"/>
                </a:buClr>
              </a:pPr>
              <a:r>
                <a:rPr lang="en-US" sz="1600" b="1">
                  <a:solidFill>
                    <a:schemeClr val="bg1"/>
                  </a:solidFill>
                </a:rPr>
                <a:t>CKD</a:t>
              </a:r>
            </a:p>
          </p:txBody>
        </p:sp>
      </p:grpSp>
      <p:grpSp>
        <p:nvGrpSpPr>
          <p:cNvPr id="40" name="Group 39">
            <a:extLst>
              <a:ext uri="{FF2B5EF4-FFF2-40B4-BE49-F238E27FC236}">
                <a16:creationId xmlns:a16="http://schemas.microsoft.com/office/drawing/2014/main" id="{E7DC6566-E473-78BD-DB9F-06EE6B370EAA}"/>
              </a:ext>
            </a:extLst>
          </p:cNvPr>
          <p:cNvGrpSpPr/>
          <p:nvPr/>
        </p:nvGrpSpPr>
        <p:grpSpPr>
          <a:xfrm>
            <a:off x="9461679" y="3086992"/>
            <a:ext cx="1869681" cy="511610"/>
            <a:chOff x="8146848" y="3063241"/>
            <a:chExt cx="1913042" cy="511610"/>
          </a:xfrm>
        </p:grpSpPr>
        <p:grpSp>
          <p:nvGrpSpPr>
            <p:cNvPr id="28" name="Group 27">
              <a:extLst>
                <a:ext uri="{FF2B5EF4-FFF2-40B4-BE49-F238E27FC236}">
                  <a16:creationId xmlns:a16="http://schemas.microsoft.com/office/drawing/2014/main" id="{8B13AC0D-9A88-A72B-FE1D-1ACC25C865B9}"/>
                </a:ext>
              </a:extLst>
            </p:cNvPr>
            <p:cNvGrpSpPr/>
            <p:nvPr/>
          </p:nvGrpSpPr>
          <p:grpSpPr>
            <a:xfrm>
              <a:off x="8146848" y="3063241"/>
              <a:ext cx="511612" cy="511610"/>
              <a:chOff x="7776153" y="3063241"/>
              <a:chExt cx="511612" cy="511610"/>
            </a:xfrm>
          </p:grpSpPr>
          <p:sp>
            <p:nvSpPr>
              <p:cNvPr id="18" name="Oval 17">
                <a:extLst>
                  <a:ext uri="{FF2B5EF4-FFF2-40B4-BE49-F238E27FC236}">
                    <a16:creationId xmlns:a16="http://schemas.microsoft.com/office/drawing/2014/main" id="{9005DFDF-D779-FB27-869C-B8BBFE66D16E}"/>
                  </a:ext>
                </a:extLst>
              </p:cNvPr>
              <p:cNvSpPr/>
              <p:nvPr/>
            </p:nvSpPr>
            <p:spPr>
              <a:xfrm>
                <a:off x="7776153" y="3063241"/>
                <a:ext cx="511612" cy="511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Graphic 26" descr="Coffin with solid fill">
                <a:extLst>
                  <a:ext uri="{FF2B5EF4-FFF2-40B4-BE49-F238E27FC236}">
                    <a16:creationId xmlns:a16="http://schemas.microsoft.com/office/drawing/2014/main" id="{2156B898-D3F6-C7A4-B98C-29583C12EA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26534" y="3132023"/>
                <a:ext cx="369078" cy="369078"/>
              </a:xfrm>
              <a:prstGeom prst="rect">
                <a:avLst/>
              </a:prstGeom>
            </p:spPr>
          </p:pic>
        </p:grpSp>
        <p:sp>
          <p:nvSpPr>
            <p:cNvPr id="39" name="TextBox 38">
              <a:extLst>
                <a:ext uri="{FF2B5EF4-FFF2-40B4-BE49-F238E27FC236}">
                  <a16:creationId xmlns:a16="http://schemas.microsoft.com/office/drawing/2014/main" id="{D505694D-30CC-0BB1-4B84-A4FF17742A7E}"/>
                </a:ext>
              </a:extLst>
            </p:cNvPr>
            <p:cNvSpPr txBox="1"/>
            <p:nvPr/>
          </p:nvSpPr>
          <p:spPr>
            <a:xfrm>
              <a:off x="8703031" y="3158823"/>
              <a:ext cx="1356859" cy="338554"/>
            </a:xfrm>
            <a:prstGeom prst="rect">
              <a:avLst/>
            </a:prstGeom>
            <a:noFill/>
          </p:spPr>
          <p:txBody>
            <a:bodyPr wrap="square">
              <a:spAutoFit/>
            </a:bodyPr>
            <a:lstStyle/>
            <a:p>
              <a:pPr algn="ctr">
                <a:spcAft>
                  <a:spcPts val="600"/>
                </a:spcAft>
                <a:buClr>
                  <a:schemeClr val="tx1"/>
                </a:buClr>
              </a:pPr>
              <a:r>
                <a:rPr lang="en-US" sz="1600" b="1">
                  <a:solidFill>
                    <a:schemeClr val="bg1"/>
                  </a:solidFill>
                </a:rPr>
                <a:t>Mortality</a:t>
              </a:r>
              <a:r>
                <a:rPr lang="en-US" sz="1600" b="1" baseline="30000">
                  <a:solidFill>
                    <a:schemeClr val="bg1"/>
                  </a:solidFill>
                </a:rPr>
                <a:t>2,g</a:t>
              </a:r>
            </a:p>
          </p:txBody>
        </p:sp>
      </p:grpSp>
      <p:sp>
        <p:nvSpPr>
          <p:cNvPr id="6" name="TextBox 5">
            <a:hlinkClick r:id="rId10" action="ppaction://hlinksldjump"/>
            <a:extLst>
              <a:ext uri="{FF2B5EF4-FFF2-40B4-BE49-F238E27FC236}">
                <a16:creationId xmlns:a16="http://schemas.microsoft.com/office/drawing/2014/main" id="{8A1B5B37-2EFE-539B-3D02-057E36EDA0F3}"/>
              </a:ext>
            </a:extLst>
          </p:cNvPr>
          <p:cNvSpPr txBox="1"/>
          <p:nvPr/>
        </p:nvSpPr>
        <p:spPr>
          <a:xfrm>
            <a:off x="11238614" y="349154"/>
            <a:ext cx="496186" cy="369332"/>
          </a:xfrm>
          <a:prstGeom prst="rect">
            <a:avLst/>
          </a:prstGeom>
          <a:noFill/>
        </p:spPr>
        <p:txBody>
          <a:bodyPr wrap="square" rtlCol="0">
            <a:spAutoFit/>
          </a:bodyPr>
          <a:lstStyle/>
          <a:p>
            <a:pPr>
              <a:buClr>
                <a:schemeClr val="accent1"/>
              </a:buClr>
            </a:pPr>
            <a:r>
              <a:rPr lang="en-US">
                <a:solidFill>
                  <a:schemeClr val="bg1"/>
                </a:solidFill>
              </a:rPr>
              <a:t>.</a:t>
            </a:r>
          </a:p>
        </p:txBody>
      </p:sp>
      <p:grpSp>
        <p:nvGrpSpPr>
          <p:cNvPr id="44" name="Group 43">
            <a:extLst>
              <a:ext uri="{FF2B5EF4-FFF2-40B4-BE49-F238E27FC236}">
                <a16:creationId xmlns:a16="http://schemas.microsoft.com/office/drawing/2014/main" id="{EFA116AE-A43D-50DB-B64C-9C9B7BC9973B}"/>
              </a:ext>
            </a:extLst>
          </p:cNvPr>
          <p:cNvGrpSpPr/>
          <p:nvPr/>
        </p:nvGrpSpPr>
        <p:grpSpPr>
          <a:xfrm>
            <a:off x="6227927" y="3038438"/>
            <a:ext cx="2597043" cy="2546375"/>
            <a:chOff x="6202905" y="3038215"/>
            <a:chExt cx="2597043" cy="2546375"/>
          </a:xfrm>
        </p:grpSpPr>
        <p:sp>
          <p:nvSpPr>
            <p:cNvPr id="3" name="Freeform: Shape 2">
              <a:extLst>
                <a:ext uri="{FF2B5EF4-FFF2-40B4-BE49-F238E27FC236}">
                  <a16:creationId xmlns:a16="http://schemas.microsoft.com/office/drawing/2014/main" id="{F5046B60-ECAE-83CE-5895-2C0DB5B1C8B6}"/>
                </a:ext>
              </a:extLst>
            </p:cNvPr>
            <p:cNvSpPr/>
            <p:nvPr/>
          </p:nvSpPr>
          <p:spPr>
            <a:xfrm>
              <a:off x="6202905" y="3038215"/>
              <a:ext cx="2597043" cy="2546375"/>
            </a:xfrm>
            <a:custGeom>
              <a:avLst/>
              <a:gdLst>
                <a:gd name="connsiteX0" fmla="*/ 81747 w 3102942"/>
                <a:gd name="connsiteY0" fmla="*/ 0 h 2568499"/>
                <a:gd name="connsiteX1" fmla="*/ 315427 w 3102942"/>
                <a:gd name="connsiteY1" fmla="*/ 0 h 2568499"/>
                <a:gd name="connsiteX2" fmla="*/ 701507 w 3102942"/>
                <a:gd name="connsiteY2" fmla="*/ 0 h 2568499"/>
                <a:gd name="connsiteX3" fmla="*/ 935187 w 3102942"/>
                <a:gd name="connsiteY3" fmla="*/ 0 h 2568499"/>
                <a:gd name="connsiteX4" fmla="*/ 2167755 w 3102942"/>
                <a:gd name="connsiteY4" fmla="*/ 0 h 2568499"/>
                <a:gd name="connsiteX5" fmla="*/ 2401435 w 3102942"/>
                <a:gd name="connsiteY5" fmla="*/ 0 h 2568499"/>
                <a:gd name="connsiteX6" fmla="*/ 2787515 w 3102942"/>
                <a:gd name="connsiteY6" fmla="*/ 0 h 2568499"/>
                <a:gd name="connsiteX7" fmla="*/ 3021195 w 3102942"/>
                <a:gd name="connsiteY7" fmla="*/ 0 h 2568499"/>
                <a:gd name="connsiteX8" fmla="*/ 3102942 w 3102942"/>
                <a:gd name="connsiteY8" fmla="*/ 81747 h 2568499"/>
                <a:gd name="connsiteX9" fmla="*/ 3102942 w 3102942"/>
                <a:gd name="connsiteY9" fmla="*/ 2486752 h 2568499"/>
                <a:gd name="connsiteX10" fmla="*/ 3021195 w 3102942"/>
                <a:gd name="connsiteY10" fmla="*/ 2568499 h 2568499"/>
                <a:gd name="connsiteX11" fmla="*/ 2787515 w 3102942"/>
                <a:gd name="connsiteY11" fmla="*/ 2568499 h 2568499"/>
                <a:gd name="connsiteX12" fmla="*/ 2401435 w 3102942"/>
                <a:gd name="connsiteY12" fmla="*/ 2568499 h 2568499"/>
                <a:gd name="connsiteX13" fmla="*/ 2167755 w 3102942"/>
                <a:gd name="connsiteY13" fmla="*/ 2568499 h 2568499"/>
                <a:gd name="connsiteX14" fmla="*/ 935187 w 3102942"/>
                <a:gd name="connsiteY14" fmla="*/ 2568499 h 2568499"/>
                <a:gd name="connsiteX15" fmla="*/ 701507 w 3102942"/>
                <a:gd name="connsiteY15" fmla="*/ 2568499 h 2568499"/>
                <a:gd name="connsiteX16" fmla="*/ 315427 w 3102942"/>
                <a:gd name="connsiteY16" fmla="*/ 2568499 h 2568499"/>
                <a:gd name="connsiteX17" fmla="*/ 81747 w 3102942"/>
                <a:gd name="connsiteY17" fmla="*/ 2568499 h 2568499"/>
                <a:gd name="connsiteX18" fmla="*/ 0 w 3102942"/>
                <a:gd name="connsiteY18" fmla="*/ 2486752 h 2568499"/>
                <a:gd name="connsiteX19" fmla="*/ 0 w 3102942"/>
                <a:gd name="connsiteY19" fmla="*/ 81747 h 2568499"/>
                <a:gd name="connsiteX20" fmla="*/ 81747 w 3102942"/>
                <a:gd name="connsiteY20" fmla="*/ 0 h 25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2942" h="2568499">
                  <a:moveTo>
                    <a:pt x="81747" y="0"/>
                  </a:moveTo>
                  <a:lnTo>
                    <a:pt x="315427" y="0"/>
                  </a:lnTo>
                  <a:lnTo>
                    <a:pt x="701507" y="0"/>
                  </a:lnTo>
                  <a:lnTo>
                    <a:pt x="935187" y="0"/>
                  </a:lnTo>
                  <a:lnTo>
                    <a:pt x="2167755" y="0"/>
                  </a:lnTo>
                  <a:lnTo>
                    <a:pt x="2401435" y="0"/>
                  </a:lnTo>
                  <a:lnTo>
                    <a:pt x="2787515" y="0"/>
                  </a:lnTo>
                  <a:lnTo>
                    <a:pt x="3021195" y="0"/>
                  </a:lnTo>
                  <a:cubicBezTo>
                    <a:pt x="3066343" y="0"/>
                    <a:pt x="3102942" y="36599"/>
                    <a:pt x="3102942" y="81747"/>
                  </a:cubicBezTo>
                  <a:lnTo>
                    <a:pt x="3102942" y="2486752"/>
                  </a:lnTo>
                  <a:cubicBezTo>
                    <a:pt x="3102942" y="2531900"/>
                    <a:pt x="3066343" y="2568499"/>
                    <a:pt x="3021195" y="2568499"/>
                  </a:cubicBezTo>
                  <a:lnTo>
                    <a:pt x="2787515" y="2568499"/>
                  </a:lnTo>
                  <a:lnTo>
                    <a:pt x="2401435" y="2568499"/>
                  </a:lnTo>
                  <a:lnTo>
                    <a:pt x="2167755" y="2568499"/>
                  </a:lnTo>
                  <a:lnTo>
                    <a:pt x="935187" y="2568499"/>
                  </a:lnTo>
                  <a:lnTo>
                    <a:pt x="701507" y="2568499"/>
                  </a:lnTo>
                  <a:lnTo>
                    <a:pt x="315427" y="2568499"/>
                  </a:lnTo>
                  <a:lnTo>
                    <a:pt x="81747" y="2568499"/>
                  </a:lnTo>
                  <a:cubicBezTo>
                    <a:pt x="36599" y="2568499"/>
                    <a:pt x="0" y="2531900"/>
                    <a:pt x="0" y="2486752"/>
                  </a:cubicBezTo>
                  <a:lnTo>
                    <a:pt x="0" y="81747"/>
                  </a:lnTo>
                  <a:cubicBezTo>
                    <a:pt x="0" y="36599"/>
                    <a:pt x="36599" y="0"/>
                    <a:pt x="81747" y="0"/>
                  </a:cubicBezTo>
                  <a:close/>
                </a:path>
              </a:pathLst>
            </a:custGeom>
            <a:solidFill>
              <a:schemeClr val="bg1"/>
            </a:solidFill>
            <a:ln w="158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30" name="TextBox 29">
              <a:extLst>
                <a:ext uri="{FF2B5EF4-FFF2-40B4-BE49-F238E27FC236}">
                  <a16:creationId xmlns:a16="http://schemas.microsoft.com/office/drawing/2014/main" id="{B13508D0-B65F-8E59-13D3-9E347DCF97AF}"/>
                </a:ext>
              </a:extLst>
            </p:cNvPr>
            <p:cNvSpPr txBox="1"/>
            <p:nvPr/>
          </p:nvSpPr>
          <p:spPr>
            <a:xfrm>
              <a:off x="6274025" y="3730700"/>
              <a:ext cx="2525923" cy="1277273"/>
            </a:xfrm>
            <a:prstGeom prst="rect">
              <a:avLst/>
            </a:prstGeom>
            <a:noFill/>
          </p:spPr>
          <p:txBody>
            <a:bodyPr wrap="square">
              <a:spAutoFit/>
            </a:bodyPr>
            <a:lstStyle/>
            <a:p>
              <a:pPr marL="230188" indent="-230188">
                <a:spcAft>
                  <a:spcPts val="600"/>
                </a:spcAft>
                <a:buClr>
                  <a:schemeClr val="tx1"/>
                </a:buClr>
                <a:buFont typeface="Arial" panose="020B0604020202020204" pitchFamily="34" charset="0"/>
                <a:buChar char="•"/>
              </a:pPr>
              <a:r>
                <a:rPr lang="en-US" sz="1200"/>
                <a:t>Prevalent modifiable risk factor for cognitive impairment and dementia</a:t>
              </a:r>
              <a:r>
                <a:rPr lang="en-US" sz="1200" baseline="30000"/>
                <a:t>8</a:t>
              </a:r>
              <a:r>
                <a:rPr lang="en-US" sz="1200"/>
                <a:t> </a:t>
              </a:r>
            </a:p>
            <a:p>
              <a:pPr marL="230188" indent="-230188">
                <a:spcAft>
                  <a:spcPts val="600"/>
                </a:spcAft>
                <a:buClr>
                  <a:schemeClr val="tx1"/>
                </a:buClr>
                <a:buFont typeface="Arial" panose="020B0604020202020204" pitchFamily="34" charset="0"/>
                <a:buChar char="•"/>
              </a:pPr>
              <a:r>
                <a:rPr lang="en-US" sz="1200"/>
                <a:t>~9.5 million cases of dementia were attributable to HTN globally in 2019</a:t>
              </a:r>
              <a:r>
                <a:rPr lang="en-US" sz="1200" baseline="30000"/>
                <a:t>9</a:t>
              </a:r>
            </a:p>
          </p:txBody>
        </p:sp>
        <p:sp>
          <p:nvSpPr>
            <p:cNvPr id="38" name="TextBox 37">
              <a:extLst>
                <a:ext uri="{FF2B5EF4-FFF2-40B4-BE49-F238E27FC236}">
                  <a16:creationId xmlns:a16="http://schemas.microsoft.com/office/drawing/2014/main" id="{28219700-09BD-E21B-D13A-06B7F48FBB59}"/>
                </a:ext>
              </a:extLst>
            </p:cNvPr>
            <p:cNvSpPr txBox="1"/>
            <p:nvPr/>
          </p:nvSpPr>
          <p:spPr>
            <a:xfrm>
              <a:off x="6202905" y="3041133"/>
              <a:ext cx="2597043" cy="646612"/>
            </a:xfrm>
            <a:prstGeom prst="round2SameRect">
              <a:avLst>
                <a:gd name="adj1" fmla="val 11364"/>
                <a:gd name="adj2" fmla="val 0"/>
              </a:avLst>
            </a:prstGeom>
            <a:solidFill>
              <a:schemeClr val="tx2"/>
            </a:solidFill>
          </p:spPr>
          <p:txBody>
            <a:bodyPr wrap="square" lIns="91440" anchor="ctr">
              <a:normAutofit/>
            </a:bodyPr>
            <a:lstStyle/>
            <a:p>
              <a:pPr algn="ctr">
                <a:spcAft>
                  <a:spcPts val="600"/>
                </a:spcAft>
                <a:buClr>
                  <a:schemeClr val="tx1"/>
                </a:buClr>
              </a:pPr>
              <a:endParaRPr lang="en-US" b="1" baseline="30000">
                <a:solidFill>
                  <a:schemeClr val="bg1"/>
                </a:solidFill>
              </a:endParaRPr>
            </a:p>
          </p:txBody>
        </p:sp>
        <p:grpSp>
          <p:nvGrpSpPr>
            <p:cNvPr id="41" name="Group 40">
              <a:extLst>
                <a:ext uri="{FF2B5EF4-FFF2-40B4-BE49-F238E27FC236}">
                  <a16:creationId xmlns:a16="http://schemas.microsoft.com/office/drawing/2014/main" id="{155FA59B-6135-AC7C-374C-ACA1A7606B03}"/>
                </a:ext>
              </a:extLst>
            </p:cNvPr>
            <p:cNvGrpSpPr/>
            <p:nvPr/>
          </p:nvGrpSpPr>
          <p:grpSpPr>
            <a:xfrm>
              <a:off x="6566588" y="3070815"/>
              <a:ext cx="1885311" cy="584775"/>
              <a:chOff x="8146849" y="3022422"/>
              <a:chExt cx="1929034" cy="584775"/>
            </a:xfrm>
          </p:grpSpPr>
          <p:sp>
            <p:nvSpPr>
              <p:cNvPr id="46" name="Oval 45">
                <a:extLst>
                  <a:ext uri="{FF2B5EF4-FFF2-40B4-BE49-F238E27FC236}">
                    <a16:creationId xmlns:a16="http://schemas.microsoft.com/office/drawing/2014/main" id="{1E4BB6F6-C318-D1F7-14E1-1C15057E7D3C}"/>
                  </a:ext>
                </a:extLst>
              </p:cNvPr>
              <p:cNvSpPr/>
              <p:nvPr/>
            </p:nvSpPr>
            <p:spPr>
              <a:xfrm>
                <a:off x="8146849" y="3063241"/>
                <a:ext cx="511612" cy="511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204C420E-F2FC-155D-03E8-26401E900E7C}"/>
                  </a:ext>
                </a:extLst>
              </p:cNvPr>
              <p:cNvSpPr txBox="1"/>
              <p:nvPr/>
            </p:nvSpPr>
            <p:spPr>
              <a:xfrm>
                <a:off x="8719024" y="3022422"/>
                <a:ext cx="1356859" cy="584775"/>
              </a:xfrm>
              <a:prstGeom prst="rect">
                <a:avLst/>
              </a:prstGeom>
              <a:noFill/>
            </p:spPr>
            <p:txBody>
              <a:bodyPr wrap="square">
                <a:spAutoFit/>
              </a:bodyPr>
              <a:lstStyle/>
              <a:p>
                <a:pPr algn="ctr">
                  <a:spcAft>
                    <a:spcPts val="600"/>
                  </a:spcAft>
                  <a:buClr>
                    <a:schemeClr val="tx1"/>
                  </a:buClr>
                </a:pPr>
                <a:r>
                  <a:rPr lang="en-US" sz="1600" b="1">
                    <a:solidFill>
                      <a:schemeClr val="bg1"/>
                    </a:solidFill>
                  </a:rPr>
                  <a:t>Cognitive Impairment</a:t>
                </a:r>
                <a:endParaRPr lang="en-US" sz="1600" b="1" baseline="30000">
                  <a:solidFill>
                    <a:schemeClr val="bg1"/>
                  </a:solidFill>
                </a:endParaRPr>
              </a:p>
            </p:txBody>
          </p:sp>
        </p:grpSp>
        <p:pic>
          <p:nvPicPr>
            <p:cNvPr id="49" name="Graphic 48" descr="Brain in head with solid fill">
              <a:extLst>
                <a:ext uri="{FF2B5EF4-FFF2-40B4-BE49-F238E27FC236}">
                  <a16:creationId xmlns:a16="http://schemas.microsoft.com/office/drawing/2014/main" id="{C3C1AC52-390F-B292-F910-031A0F3C37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11451" y="3130948"/>
              <a:ext cx="455148" cy="455148"/>
            </a:xfrm>
            <a:prstGeom prst="rect">
              <a:avLst/>
            </a:prstGeom>
          </p:spPr>
        </p:pic>
      </p:grpSp>
    </p:spTree>
    <p:custDataLst>
      <p:tags r:id="rId1"/>
    </p:custDataLst>
    <p:extLst>
      <p:ext uri="{BB962C8B-B14F-4D97-AF65-F5344CB8AC3E}">
        <p14:creationId xmlns:p14="http://schemas.microsoft.com/office/powerpoint/2010/main" val="8047028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68237-0B56-71A9-5D50-E12BDE70AD2F}"/>
            </a:ext>
          </a:extLst>
        </p:cNvPr>
        <p:cNvGrpSpPr/>
        <p:nvPr/>
      </p:nvGrpSpPr>
      <p:grpSpPr>
        <a:xfrm>
          <a:off x="0" y="0"/>
          <a:ext cx="0" cy="0"/>
          <a:chOff x="0" y="0"/>
          <a:chExt cx="0" cy="0"/>
        </a:xfrm>
      </p:grpSpPr>
      <p:sp>
        <p:nvSpPr>
          <p:cNvPr id="164" name="Rectangle: Rounded Corners 163">
            <a:extLst>
              <a:ext uri="{FF2B5EF4-FFF2-40B4-BE49-F238E27FC236}">
                <a16:creationId xmlns:a16="http://schemas.microsoft.com/office/drawing/2014/main" id="{1FAF6B85-568C-1063-4BC1-94D3A44DFEE0}"/>
              </a:ext>
            </a:extLst>
          </p:cNvPr>
          <p:cNvSpPr/>
          <p:nvPr/>
        </p:nvSpPr>
        <p:spPr>
          <a:xfrm>
            <a:off x="0" y="2118167"/>
            <a:ext cx="12192000" cy="3279280"/>
          </a:xfrm>
          <a:prstGeom prst="roundRect">
            <a:avLst>
              <a:gd name="adj" fmla="val 0"/>
            </a:avLst>
          </a:prstGeom>
          <a:solidFill>
            <a:schemeClr val="bg1">
              <a:lumMod val="95000"/>
            </a:schemeClr>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Rectangle: Rounded Corners 88">
            <a:extLst>
              <a:ext uri="{FF2B5EF4-FFF2-40B4-BE49-F238E27FC236}">
                <a16:creationId xmlns:a16="http://schemas.microsoft.com/office/drawing/2014/main" id="{EA97FCD3-FA8E-E702-AE06-B3A09C68F8D8}"/>
              </a:ext>
            </a:extLst>
          </p:cNvPr>
          <p:cNvSpPr/>
          <p:nvPr/>
        </p:nvSpPr>
        <p:spPr>
          <a:xfrm>
            <a:off x="446641" y="1483414"/>
            <a:ext cx="6615660" cy="4455659"/>
          </a:xfrm>
          <a:prstGeom prst="roundRect">
            <a:avLst>
              <a:gd name="adj" fmla="val 1118"/>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1" name="Group 90">
            <a:extLst>
              <a:ext uri="{FF2B5EF4-FFF2-40B4-BE49-F238E27FC236}">
                <a16:creationId xmlns:a16="http://schemas.microsoft.com/office/drawing/2014/main" id="{6CA38AA2-9FC5-0F16-3FC5-550EA062C789}"/>
              </a:ext>
            </a:extLst>
          </p:cNvPr>
          <p:cNvGrpSpPr/>
          <p:nvPr/>
        </p:nvGrpSpPr>
        <p:grpSpPr>
          <a:xfrm>
            <a:off x="7151645" y="2625332"/>
            <a:ext cx="4660062" cy="2264951"/>
            <a:chOff x="7074738" y="2560413"/>
            <a:chExt cx="4660062" cy="2264951"/>
          </a:xfrm>
        </p:grpSpPr>
        <p:pic>
          <p:nvPicPr>
            <p:cNvPr id="86" name="Graphic 85">
              <a:extLst>
                <a:ext uri="{FF2B5EF4-FFF2-40B4-BE49-F238E27FC236}">
                  <a16:creationId xmlns:a16="http://schemas.microsoft.com/office/drawing/2014/main" id="{436DAC2B-686B-45A8-4C7D-20EDB20128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3626" y="2560413"/>
              <a:ext cx="1542286" cy="962515"/>
            </a:xfrm>
            <a:prstGeom prst="rect">
              <a:avLst/>
            </a:prstGeom>
          </p:spPr>
        </p:pic>
        <p:sp>
          <p:nvSpPr>
            <p:cNvPr id="166" name="TextBox 165">
              <a:extLst>
                <a:ext uri="{FF2B5EF4-FFF2-40B4-BE49-F238E27FC236}">
                  <a16:creationId xmlns:a16="http://schemas.microsoft.com/office/drawing/2014/main" id="{6BFA057C-0F6F-5F48-D244-4C163EA6E525}"/>
                </a:ext>
              </a:extLst>
            </p:cNvPr>
            <p:cNvSpPr txBox="1"/>
            <p:nvPr/>
          </p:nvSpPr>
          <p:spPr>
            <a:xfrm>
              <a:off x="7074738" y="3531315"/>
              <a:ext cx="4660062" cy="1294049"/>
            </a:xfrm>
            <a:prstGeom prst="roundRect">
              <a:avLst>
                <a:gd name="adj" fmla="val 50000"/>
              </a:avLst>
            </a:prstGeom>
            <a:solidFill>
              <a:schemeClr val="bg1"/>
            </a:solidFill>
            <a:effectLst>
              <a:innerShdw blurRad="114300">
                <a:prstClr val="black">
                  <a:alpha val="34000"/>
                </a:prstClr>
              </a:innerShdw>
            </a:effectLst>
          </p:spPr>
          <p:txBody>
            <a:bodyPr wrap="square" tIns="0" bIns="27432">
              <a:spAutoFit/>
            </a:bodyPr>
            <a:lstStyle/>
            <a:p>
              <a:pPr algn="ctr"/>
              <a:r>
                <a:rPr lang="en-US" sz="1600" b="0" i="0">
                  <a:solidFill>
                    <a:srgbClr val="1C1D1F"/>
                  </a:solidFill>
                  <a:effectLst/>
                  <a:latin typeface="+mj-lt"/>
                </a:rPr>
                <a:t>Annual costs associated with HTN were </a:t>
              </a:r>
              <a:br>
                <a:rPr lang="en-US" sz="1600" b="0" i="0">
                  <a:solidFill>
                    <a:srgbClr val="1C1D1F"/>
                  </a:solidFill>
                  <a:effectLst/>
                  <a:latin typeface="+mj-lt"/>
                </a:rPr>
              </a:br>
              <a:r>
                <a:rPr lang="en-US" sz="2400" b="1" i="0">
                  <a:solidFill>
                    <a:schemeClr val="accent6"/>
                  </a:solidFill>
                  <a:effectLst/>
                  <a:latin typeface="+mj-lt"/>
                </a:rPr>
                <a:t>~$219 billion </a:t>
              </a:r>
              <a:br>
                <a:rPr lang="en-US" sz="2400" b="1" i="0">
                  <a:solidFill>
                    <a:schemeClr val="accent6"/>
                  </a:solidFill>
                  <a:effectLst/>
                  <a:latin typeface="+mj-lt"/>
                </a:rPr>
              </a:br>
              <a:r>
                <a:rPr lang="en-US" sz="1600" b="0" i="0">
                  <a:solidFill>
                    <a:srgbClr val="1C1D1F"/>
                  </a:solidFill>
                  <a:effectLst/>
                  <a:latin typeface="+mj-lt"/>
                </a:rPr>
                <a:t>in the U</a:t>
              </a:r>
              <a:r>
                <a:rPr lang="en-US" sz="1600">
                  <a:solidFill>
                    <a:srgbClr val="1C1D1F"/>
                  </a:solidFill>
                  <a:latin typeface="+mj-lt"/>
                </a:rPr>
                <a:t>S </a:t>
              </a:r>
              <a:r>
                <a:rPr lang="en-US" sz="1600" b="0" i="0">
                  <a:solidFill>
                    <a:srgbClr val="1C1D1F"/>
                  </a:solidFill>
                  <a:effectLst/>
                  <a:latin typeface="+mj-lt"/>
                </a:rPr>
                <a:t>in 2019</a:t>
              </a:r>
              <a:r>
                <a:rPr lang="en-US" sz="1600" b="0" i="0" baseline="30000">
                  <a:solidFill>
                    <a:srgbClr val="1C1D1F"/>
                  </a:solidFill>
                  <a:effectLst/>
                  <a:latin typeface="+mj-lt"/>
                </a:rPr>
                <a:t>3,c,d</a:t>
              </a:r>
              <a:endParaRPr lang="en-US" sz="1600" baseline="30000">
                <a:latin typeface="+mj-lt"/>
              </a:endParaRPr>
            </a:p>
          </p:txBody>
        </p:sp>
      </p:grpSp>
      <p:sp>
        <p:nvSpPr>
          <p:cNvPr id="2" name="Title 1">
            <a:extLst>
              <a:ext uri="{FF2B5EF4-FFF2-40B4-BE49-F238E27FC236}">
                <a16:creationId xmlns:a16="http://schemas.microsoft.com/office/drawing/2014/main" id="{39F9D3A6-7566-FD45-F502-ECD669B8E8DC}"/>
              </a:ext>
            </a:extLst>
          </p:cNvPr>
          <p:cNvSpPr>
            <a:spLocks noGrp="1"/>
          </p:cNvSpPr>
          <p:nvPr>
            <p:ph type="title"/>
          </p:nvPr>
        </p:nvSpPr>
        <p:spPr>
          <a:xfrm>
            <a:off x="457200" y="228601"/>
            <a:ext cx="10557164" cy="800100"/>
          </a:xfrm>
        </p:spPr>
        <p:txBody>
          <a:bodyPr>
            <a:normAutofit fontScale="90000"/>
          </a:bodyPr>
          <a:lstStyle/>
          <a:p>
            <a:r>
              <a:rPr lang="en-GB"/>
              <a:t>HTN Places a Significant and Growing Burden on </a:t>
            </a:r>
            <a:br>
              <a:rPr lang="en-GB"/>
            </a:br>
            <a:r>
              <a:rPr lang="en-GB"/>
              <a:t>Healthcare Costs</a:t>
            </a:r>
            <a:r>
              <a:rPr lang="en-GB" baseline="30000"/>
              <a:t>1–3</a:t>
            </a:r>
            <a:endParaRPr lang="en-US" baseline="30000"/>
          </a:p>
        </p:txBody>
      </p:sp>
      <p:sp>
        <p:nvSpPr>
          <p:cNvPr id="3" name="Slide Number Placeholder 2">
            <a:extLst>
              <a:ext uri="{FF2B5EF4-FFF2-40B4-BE49-F238E27FC236}">
                <a16:creationId xmlns:a16="http://schemas.microsoft.com/office/drawing/2014/main" id="{C2801BD7-5F83-AF69-C68E-C7965599E92F}"/>
              </a:ext>
            </a:extLst>
          </p:cNvPr>
          <p:cNvSpPr>
            <a:spLocks noGrp="1"/>
          </p:cNvSpPr>
          <p:nvPr>
            <p:ph type="sldNum" sz="quarter" idx="12"/>
          </p:nvPr>
        </p:nvSpPr>
        <p:spPr/>
        <p:txBody>
          <a:bodyPr/>
          <a:lstStyle/>
          <a:p>
            <a:fld id="{CC7432E5-F8E0-41AE-9A6B-AD730338B005}" type="slidenum">
              <a:rPr lang="en-US" smtClean="0"/>
              <a:pPr/>
              <a:t>6</a:t>
            </a:fld>
            <a:endParaRPr lang="en-US"/>
          </a:p>
        </p:txBody>
      </p:sp>
      <p:sp>
        <p:nvSpPr>
          <p:cNvPr id="4" name="Text Placeholder 3">
            <a:extLst>
              <a:ext uri="{FF2B5EF4-FFF2-40B4-BE49-F238E27FC236}">
                <a16:creationId xmlns:a16="http://schemas.microsoft.com/office/drawing/2014/main" id="{33EB2082-0724-1E1A-A8D8-886B47635F23}"/>
              </a:ext>
            </a:extLst>
          </p:cNvPr>
          <p:cNvSpPr>
            <a:spLocks noGrp="1"/>
          </p:cNvSpPr>
          <p:nvPr>
            <p:ph type="body" sz="quarter" idx="13"/>
          </p:nvPr>
        </p:nvSpPr>
        <p:spPr>
          <a:xfrm>
            <a:off x="457200" y="5852160"/>
            <a:ext cx="11330938" cy="1005840"/>
          </a:xfrm>
        </p:spPr>
        <p:txBody>
          <a:bodyPr/>
          <a:lstStyle/>
          <a:p>
            <a:r>
              <a:rPr lang="en-US" sz="800" baseline="30000" err="1"/>
              <a:t>a</a:t>
            </a:r>
            <a:r>
              <a:rPr lang="en-US" sz="800" err="1"/>
              <a:t>HTN</a:t>
            </a:r>
            <a:r>
              <a:rPr lang="en-US" sz="800"/>
              <a:t> was defined as SBP ≥140 mm Hg, DBP ≥90 mm Hg, or taking medication for HTN; </a:t>
            </a:r>
            <a:r>
              <a:rPr lang="en-US" sz="800" baseline="30000" err="1"/>
              <a:t>b</a:t>
            </a:r>
            <a:r>
              <a:rPr lang="en-US" sz="800" err="1"/>
              <a:t>Data</a:t>
            </a:r>
            <a:r>
              <a:rPr lang="en-US" sz="800"/>
              <a:t> from the National Hospital Discharge Survey, which included a total of 127,558,000 HTN-related admissions at selected US hospitals between 1979 and 2006; </a:t>
            </a:r>
            <a:r>
              <a:rPr lang="en-US" sz="800" baseline="30000" err="1"/>
              <a:t>c</a:t>
            </a:r>
            <a:r>
              <a:rPr lang="en-US" sz="800" err="1"/>
              <a:t>Based</a:t>
            </a:r>
            <a:r>
              <a:rPr lang="en-US" sz="800"/>
              <a:t> on the 2019 Medical Expenditure Panel Survey which included noninstitutionalized US adults aged ≥18 years with HTN (either self-reported diagnosis or via ICD-10). Outcomes included all-cause healthcare expenditures (actual payments made) and events (prescribed medications, outpatient, inpatient, and ED services). Cost data analyzed using a 2-part multivariable linear regression model; </a:t>
            </a:r>
            <a:r>
              <a:rPr lang="en-US" sz="800" baseline="30000" err="1"/>
              <a:t>d</a:t>
            </a:r>
            <a:r>
              <a:rPr lang="en-US" sz="800" err="1"/>
              <a:t>Includes</a:t>
            </a:r>
            <a:r>
              <a:rPr lang="en-US" sz="800"/>
              <a:t> $32.5 billion in prescribed medication purchases, $70.2 billion in outpatient services, and $79.4 billion in inpatient services. </a:t>
            </a:r>
          </a:p>
          <a:p>
            <a:r>
              <a:rPr lang="en-US" sz="800"/>
              <a:t>DBP = diastolic blood pressure; ED = emergency department; HTN = hypertension; ICD = International Classification of Disease; SBP = systolic blood pressure; US = United States. </a:t>
            </a:r>
          </a:p>
          <a:p>
            <a:r>
              <a:rPr lang="en-US" sz="800"/>
              <a:t>1. WHO. 2023 Global Report on Hypertension. WHO website.</a:t>
            </a:r>
            <a:r>
              <a:rPr lang="en-US" altLang="en-US" sz="800">
                <a:ea typeface="Calibri" panose="020F0502020204030204" pitchFamily="34" charset="0"/>
                <a:cs typeface="Arial" panose="020B0604020202020204" pitchFamily="34" charset="0"/>
              </a:rPr>
              <a:t> https://www.who.int/publications/i/item/9789240081062</a:t>
            </a:r>
            <a:r>
              <a:rPr lang="en-US" sz="800"/>
              <a:t>; 2. Wang G et al. </a:t>
            </a:r>
            <a:r>
              <a:rPr lang="en-US" sz="800" i="1"/>
              <a:t>Blood Press.</a:t>
            </a:r>
            <a:r>
              <a:rPr lang="en-US" sz="800"/>
              <a:t> 2014;23(2):126-133; </a:t>
            </a:r>
            <a:br>
              <a:rPr lang="en-US" sz="800"/>
            </a:br>
            <a:r>
              <a:rPr lang="en-US" sz="800"/>
              <a:t>3. Wang Y et al. </a:t>
            </a:r>
            <a:r>
              <a:rPr lang="en-US" sz="800" i="1"/>
              <a:t>Am J Prev Med. </a:t>
            </a:r>
            <a:r>
              <a:rPr lang="en-US" sz="800"/>
              <a:t>2024;67(6):820-831.</a:t>
            </a:r>
          </a:p>
        </p:txBody>
      </p:sp>
      <p:sp>
        <p:nvSpPr>
          <p:cNvPr id="158" name="Rectangle: Rounded Corners 157">
            <a:extLst>
              <a:ext uri="{FF2B5EF4-FFF2-40B4-BE49-F238E27FC236}">
                <a16:creationId xmlns:a16="http://schemas.microsoft.com/office/drawing/2014/main" id="{1652B5C5-CD66-5EB0-3029-A77A354E1D11}"/>
              </a:ext>
            </a:extLst>
          </p:cNvPr>
          <p:cNvSpPr/>
          <p:nvPr/>
        </p:nvSpPr>
        <p:spPr>
          <a:xfrm>
            <a:off x="446641" y="1267245"/>
            <a:ext cx="11300596" cy="440573"/>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The number of people living with HTN doubled between 1990 and 2019, from 650 million to 1.3 billion</a:t>
            </a:r>
            <a:r>
              <a:rPr lang="en-US" sz="1600" baseline="30000">
                <a:solidFill>
                  <a:srgbClr val="FFFFFF"/>
                </a:solidFill>
                <a:latin typeface="Arial" panose="020B0604020202020204"/>
              </a:rPr>
              <a:t>1,a</a:t>
            </a:r>
            <a:endParaRPr kumimoji="0" lang="en-GB" sz="16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68" name="Rectangle: Rounded Corners 67">
            <a:extLst>
              <a:ext uri="{FF2B5EF4-FFF2-40B4-BE49-F238E27FC236}">
                <a16:creationId xmlns:a16="http://schemas.microsoft.com/office/drawing/2014/main" id="{22FA4DD3-5E61-B81F-3DD5-0EBAA40FA0C3}"/>
              </a:ext>
            </a:extLst>
          </p:cNvPr>
          <p:cNvSpPr/>
          <p:nvPr/>
        </p:nvSpPr>
        <p:spPr>
          <a:xfrm>
            <a:off x="446641" y="5434780"/>
            <a:ext cx="6615660" cy="365760"/>
          </a:xfrm>
          <a:prstGeom prst="roundRect">
            <a:avLst>
              <a:gd name="adj" fmla="val 0"/>
            </a:avLst>
          </a:prstGeom>
          <a:solidFill>
            <a:srgbClr val="E7E8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a:bodyPr>
          <a:lstStyle/>
          <a:p>
            <a:pPr algn="ctr"/>
            <a:r>
              <a:rPr lang="en-GB" sz="1100">
                <a:solidFill>
                  <a:schemeClr val="tx1"/>
                </a:solidFill>
              </a:rPr>
              <a:t>The number of </a:t>
            </a:r>
            <a:r>
              <a:rPr lang="en-GB" sz="1100" b="1">
                <a:solidFill>
                  <a:schemeClr val="tx1"/>
                </a:solidFill>
              </a:rPr>
              <a:t>HTN-related hospitalizations increased ~5-fold </a:t>
            </a:r>
            <a:r>
              <a:rPr lang="en-GB" sz="1100">
                <a:solidFill>
                  <a:schemeClr val="tx1"/>
                </a:solidFill>
              </a:rPr>
              <a:t>from 2,185,000 in 1979 to 11,095,000 in 2006</a:t>
            </a:r>
            <a:r>
              <a:rPr lang="en-GB" sz="1100" baseline="30000">
                <a:solidFill>
                  <a:schemeClr val="tx1"/>
                </a:solidFill>
              </a:rPr>
              <a:t>2</a:t>
            </a:r>
          </a:p>
        </p:txBody>
      </p:sp>
      <p:sp>
        <p:nvSpPr>
          <p:cNvPr id="5" name="TextBox 4">
            <a:extLst>
              <a:ext uri="{FF2B5EF4-FFF2-40B4-BE49-F238E27FC236}">
                <a16:creationId xmlns:a16="http://schemas.microsoft.com/office/drawing/2014/main" id="{C7C6B064-D73B-337C-A237-157D7B67AE9C}"/>
              </a:ext>
            </a:extLst>
          </p:cNvPr>
          <p:cNvSpPr txBox="1"/>
          <p:nvPr/>
        </p:nvSpPr>
        <p:spPr>
          <a:xfrm>
            <a:off x="791666" y="1789971"/>
            <a:ext cx="5925611" cy="578882"/>
          </a:xfrm>
          <a:prstGeom prst="roundRect">
            <a:avLst/>
          </a:prstGeom>
          <a:noFill/>
          <a:ln w="15875">
            <a:solidFill>
              <a:schemeClr val="bg1">
                <a:lumMod val="50000"/>
              </a:schemeClr>
            </a:solidFill>
          </a:ln>
        </p:spPr>
        <p:txBody>
          <a:bodyPr wrap="square" lIns="45720" tIns="45720" rIns="45720" bIns="45720" rtlCol="0" anchor="ctr">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Age-Standardized HTN-Related </a:t>
            </a:r>
            <a:r>
              <a:rPr lang="en-US" sz="1400" b="1">
                <a:solidFill>
                  <a:schemeClr val="accent2"/>
                </a:solidFill>
                <a:latin typeface="Arial" panose="020B0604020202020204" pitchFamily="34" charset="0"/>
                <a:cs typeface="Arial" panose="020B0604020202020204" pitchFamily="34" charset="0"/>
              </a:rPr>
              <a:t>H</a:t>
            </a:r>
            <a:r>
              <a:rPr kumimoji="0" lang="en-US" sz="1400" b="1" i="0" u="none" strike="noStrike" kern="1200" cap="none" spc="0" normalizeH="0" baseline="0" noProof="0" err="1">
                <a:ln>
                  <a:noFill/>
                </a:ln>
                <a:solidFill>
                  <a:schemeClr val="accent2"/>
                </a:solidFill>
                <a:effectLst/>
                <a:uLnTx/>
                <a:uFillTx/>
                <a:latin typeface="Arial" panose="020B0604020202020204" pitchFamily="34" charset="0"/>
                <a:ea typeface="+mn-ea"/>
                <a:cs typeface="Arial" panose="020B0604020202020204" pitchFamily="34" charset="0"/>
              </a:rPr>
              <a:t>ospitalizations</a:t>
            </a:r>
            <a:r>
              <a:rPr kumimoji="0" lang="en-US" sz="14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 </a:t>
            </a:r>
            <a:r>
              <a:rPr lang="en-US" sz="1400" b="1">
                <a:solidFill>
                  <a:schemeClr val="accent2"/>
                </a:solidFill>
                <a:latin typeface="Arial" panose="020B0604020202020204" pitchFamily="34" charset="0"/>
                <a:cs typeface="Arial" panose="020B0604020202020204" pitchFamily="34" charset="0"/>
              </a:rPr>
              <a:t>B</a:t>
            </a:r>
            <a:r>
              <a:rPr kumimoji="0" lang="en-US" sz="1400" b="1" i="0" u="none" strike="noStrike" kern="1200" cap="none" spc="0" normalizeH="0" baseline="0" noProof="0" err="1">
                <a:ln>
                  <a:noFill/>
                </a:ln>
                <a:solidFill>
                  <a:schemeClr val="accent2"/>
                </a:solidFill>
                <a:effectLst/>
                <a:uLnTx/>
                <a:uFillTx/>
                <a:latin typeface="Arial" panose="020B0604020202020204" pitchFamily="34" charset="0"/>
                <a:ea typeface="+mn-ea"/>
                <a:cs typeface="Arial" panose="020B0604020202020204" pitchFamily="34" charset="0"/>
              </a:rPr>
              <a:t>etween</a:t>
            </a:r>
            <a:r>
              <a:rPr kumimoji="0" lang="en-US" sz="14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 </a:t>
            </a:r>
            <a:br>
              <a:rPr kumimoji="0" lang="en-US" sz="14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1979 and 2006 (US Population)</a:t>
            </a:r>
            <a:r>
              <a:rPr lang="en-US" sz="1400" b="1" baseline="30000">
                <a:solidFill>
                  <a:schemeClr val="accent2"/>
                </a:solidFill>
                <a:latin typeface="Arial" panose="020B0604020202020204" pitchFamily="34" charset="0"/>
                <a:cs typeface="Arial" panose="020B0604020202020204" pitchFamily="34" charset="0"/>
              </a:rPr>
              <a:t>2,b</a:t>
            </a:r>
            <a:endParaRPr kumimoji="0" lang="en-US" sz="1400" b="1" i="0" u="none" strike="noStrike" kern="1200" cap="none" spc="0" normalizeH="0" baseline="3000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grpSp>
        <p:nvGrpSpPr>
          <p:cNvPr id="104" name="Group 103">
            <a:extLst>
              <a:ext uri="{FF2B5EF4-FFF2-40B4-BE49-F238E27FC236}">
                <a16:creationId xmlns:a16="http://schemas.microsoft.com/office/drawing/2014/main" id="{EA7589C8-E1F9-DCEA-CACD-E3EF4DE0B03A}"/>
              </a:ext>
            </a:extLst>
          </p:cNvPr>
          <p:cNvGrpSpPr/>
          <p:nvPr/>
        </p:nvGrpSpPr>
        <p:grpSpPr>
          <a:xfrm>
            <a:off x="813578" y="2393306"/>
            <a:ext cx="6179364" cy="3009339"/>
            <a:chOff x="857198" y="2477386"/>
            <a:chExt cx="6179364" cy="3009339"/>
          </a:xfrm>
        </p:grpSpPr>
        <p:sp>
          <p:nvSpPr>
            <p:cNvPr id="17" name="TextBox 16">
              <a:extLst>
                <a:ext uri="{FF2B5EF4-FFF2-40B4-BE49-F238E27FC236}">
                  <a16:creationId xmlns:a16="http://schemas.microsoft.com/office/drawing/2014/main" id="{C5761293-F40A-A3F4-DDC1-FF10157DF260}"/>
                </a:ext>
              </a:extLst>
            </p:cNvPr>
            <p:cNvSpPr txBox="1"/>
            <p:nvPr/>
          </p:nvSpPr>
          <p:spPr>
            <a:xfrm>
              <a:off x="3529506" y="5302059"/>
              <a:ext cx="734151"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Years</a:t>
              </a:r>
            </a:p>
          </p:txBody>
        </p:sp>
        <p:grpSp>
          <p:nvGrpSpPr>
            <p:cNvPr id="102" name="Group 101">
              <a:extLst>
                <a:ext uri="{FF2B5EF4-FFF2-40B4-BE49-F238E27FC236}">
                  <a16:creationId xmlns:a16="http://schemas.microsoft.com/office/drawing/2014/main" id="{82DDD92E-404B-41FA-0734-78D37C9709B9}"/>
                </a:ext>
              </a:extLst>
            </p:cNvPr>
            <p:cNvGrpSpPr/>
            <p:nvPr/>
          </p:nvGrpSpPr>
          <p:grpSpPr>
            <a:xfrm>
              <a:off x="1206582" y="2477386"/>
              <a:ext cx="4979922" cy="2664095"/>
              <a:chOff x="1206582" y="2477386"/>
              <a:chExt cx="4979922" cy="2664095"/>
            </a:xfrm>
          </p:grpSpPr>
          <p:grpSp>
            <p:nvGrpSpPr>
              <p:cNvPr id="26" name="Group 25">
                <a:extLst>
                  <a:ext uri="{FF2B5EF4-FFF2-40B4-BE49-F238E27FC236}">
                    <a16:creationId xmlns:a16="http://schemas.microsoft.com/office/drawing/2014/main" id="{6067C2AA-58E4-1EB7-F313-763069820C2A}"/>
                  </a:ext>
                </a:extLst>
              </p:cNvPr>
              <p:cNvGrpSpPr/>
              <p:nvPr/>
            </p:nvGrpSpPr>
            <p:grpSpPr>
              <a:xfrm>
                <a:off x="1206582" y="2477386"/>
                <a:ext cx="323068" cy="2664095"/>
                <a:chOff x="649924" y="2477386"/>
                <a:chExt cx="323068" cy="2664095"/>
              </a:xfrm>
            </p:grpSpPr>
            <p:sp>
              <p:nvSpPr>
                <p:cNvPr id="27" name="TextBox 26">
                  <a:extLst>
                    <a:ext uri="{FF2B5EF4-FFF2-40B4-BE49-F238E27FC236}">
                      <a16:creationId xmlns:a16="http://schemas.microsoft.com/office/drawing/2014/main" id="{1E6D2D98-69B7-FB42-84B5-A8F7966EE41E}"/>
                    </a:ext>
                  </a:extLst>
                </p:cNvPr>
                <p:cNvSpPr txBox="1"/>
                <p:nvPr/>
              </p:nvSpPr>
              <p:spPr>
                <a:xfrm>
                  <a:off x="649924" y="2477386"/>
                  <a:ext cx="311961"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250</a:t>
                  </a:r>
                </a:p>
              </p:txBody>
            </p:sp>
            <p:sp>
              <p:nvSpPr>
                <p:cNvPr id="28" name="TextBox 27">
                  <a:extLst>
                    <a:ext uri="{FF2B5EF4-FFF2-40B4-BE49-F238E27FC236}">
                      <a16:creationId xmlns:a16="http://schemas.microsoft.com/office/drawing/2014/main" id="{1371C2FA-F262-CB66-901B-ACEEB8D32273}"/>
                    </a:ext>
                  </a:extLst>
                </p:cNvPr>
                <p:cNvSpPr txBox="1"/>
                <p:nvPr/>
              </p:nvSpPr>
              <p:spPr>
                <a:xfrm>
                  <a:off x="649924" y="2979992"/>
                  <a:ext cx="311961"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200</a:t>
                  </a:r>
                </a:p>
              </p:txBody>
            </p:sp>
            <p:sp>
              <p:nvSpPr>
                <p:cNvPr id="29" name="TextBox 28">
                  <a:extLst>
                    <a:ext uri="{FF2B5EF4-FFF2-40B4-BE49-F238E27FC236}">
                      <a16:creationId xmlns:a16="http://schemas.microsoft.com/office/drawing/2014/main" id="{B9DDF994-7499-059B-6CA2-C6470DB8F532}"/>
                    </a:ext>
                  </a:extLst>
                </p:cNvPr>
                <p:cNvSpPr txBox="1"/>
                <p:nvPr/>
              </p:nvSpPr>
              <p:spPr>
                <a:xfrm>
                  <a:off x="649924" y="3482198"/>
                  <a:ext cx="311961"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150</a:t>
                  </a:r>
                </a:p>
              </p:txBody>
            </p:sp>
            <p:sp>
              <p:nvSpPr>
                <p:cNvPr id="30" name="TextBox 29">
                  <a:extLst>
                    <a:ext uri="{FF2B5EF4-FFF2-40B4-BE49-F238E27FC236}">
                      <a16:creationId xmlns:a16="http://schemas.microsoft.com/office/drawing/2014/main" id="{D50DB08D-3A24-CF08-9AFD-31ED755A3FE3}"/>
                    </a:ext>
                  </a:extLst>
                </p:cNvPr>
                <p:cNvSpPr txBox="1"/>
                <p:nvPr/>
              </p:nvSpPr>
              <p:spPr>
                <a:xfrm>
                  <a:off x="649924" y="3971954"/>
                  <a:ext cx="311961"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100</a:t>
                  </a:r>
                </a:p>
              </p:txBody>
            </p:sp>
            <p:sp>
              <p:nvSpPr>
                <p:cNvPr id="31" name="TextBox 30">
                  <a:extLst>
                    <a:ext uri="{FF2B5EF4-FFF2-40B4-BE49-F238E27FC236}">
                      <a16:creationId xmlns:a16="http://schemas.microsoft.com/office/drawing/2014/main" id="{ED2FFD55-1ED8-7CF3-2478-84A145FAB9ED}"/>
                    </a:ext>
                  </a:extLst>
                </p:cNvPr>
                <p:cNvSpPr txBox="1"/>
                <p:nvPr/>
              </p:nvSpPr>
              <p:spPr>
                <a:xfrm>
                  <a:off x="730354" y="4482314"/>
                  <a:ext cx="242637"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50</a:t>
                  </a:r>
                </a:p>
              </p:txBody>
            </p:sp>
            <p:sp>
              <p:nvSpPr>
                <p:cNvPr id="32" name="TextBox 31">
                  <a:extLst>
                    <a:ext uri="{FF2B5EF4-FFF2-40B4-BE49-F238E27FC236}">
                      <a16:creationId xmlns:a16="http://schemas.microsoft.com/office/drawing/2014/main" id="{507A5610-0716-535F-91C2-373BE3E0592F}"/>
                    </a:ext>
                  </a:extLst>
                </p:cNvPr>
                <p:cNvSpPr txBox="1"/>
                <p:nvPr/>
              </p:nvSpPr>
              <p:spPr>
                <a:xfrm>
                  <a:off x="799680" y="4987593"/>
                  <a:ext cx="173312" cy="153888"/>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a:ea typeface="+mn-ea"/>
                      <a:cs typeface="+mn-cs"/>
                    </a:rPr>
                    <a:t>0</a:t>
                  </a:r>
                </a:p>
              </p:txBody>
            </p:sp>
          </p:grpSp>
          <p:grpSp>
            <p:nvGrpSpPr>
              <p:cNvPr id="101" name="Group 100">
                <a:extLst>
                  <a:ext uri="{FF2B5EF4-FFF2-40B4-BE49-F238E27FC236}">
                    <a16:creationId xmlns:a16="http://schemas.microsoft.com/office/drawing/2014/main" id="{BF77F911-51AE-A931-7942-9B75585E5CEE}"/>
                  </a:ext>
                </a:extLst>
              </p:cNvPr>
              <p:cNvGrpSpPr/>
              <p:nvPr/>
            </p:nvGrpSpPr>
            <p:grpSpPr>
              <a:xfrm>
                <a:off x="1541788" y="2546293"/>
                <a:ext cx="4644716" cy="2582653"/>
                <a:chOff x="1541788" y="2546293"/>
                <a:chExt cx="4644716" cy="2582653"/>
              </a:xfrm>
            </p:grpSpPr>
            <p:cxnSp>
              <p:nvCxnSpPr>
                <p:cNvPr id="9" name="Straight Connector 8">
                  <a:extLst>
                    <a:ext uri="{FF2B5EF4-FFF2-40B4-BE49-F238E27FC236}">
                      <a16:creationId xmlns:a16="http://schemas.microsoft.com/office/drawing/2014/main" id="{E449A12C-FF3E-D79A-F1D8-B7C86ACD4BA0}"/>
                    </a:ext>
                  </a:extLst>
                </p:cNvPr>
                <p:cNvCxnSpPr>
                  <a:cxnSpLocks/>
                </p:cNvCxnSpPr>
                <p:nvPr/>
              </p:nvCxnSpPr>
              <p:spPr>
                <a:xfrm>
                  <a:off x="1606658"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2BC7B1-DFFE-4291-D2FC-B0582B70AB79}"/>
                    </a:ext>
                  </a:extLst>
                </p:cNvPr>
                <p:cNvCxnSpPr>
                  <a:cxnSpLocks/>
                </p:cNvCxnSpPr>
                <p:nvPr/>
              </p:nvCxnSpPr>
              <p:spPr>
                <a:xfrm>
                  <a:off x="2260303"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BC0718-8CB1-15B8-E32F-15EFF4C1CE6E}"/>
                    </a:ext>
                  </a:extLst>
                </p:cNvPr>
                <p:cNvCxnSpPr>
                  <a:cxnSpLocks/>
                </p:cNvCxnSpPr>
                <p:nvPr/>
              </p:nvCxnSpPr>
              <p:spPr>
                <a:xfrm>
                  <a:off x="2913949"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189135-D17B-5DEC-43D9-B6933D5C8A49}"/>
                    </a:ext>
                  </a:extLst>
                </p:cNvPr>
                <p:cNvCxnSpPr>
                  <a:cxnSpLocks/>
                </p:cNvCxnSpPr>
                <p:nvPr/>
              </p:nvCxnSpPr>
              <p:spPr>
                <a:xfrm>
                  <a:off x="3567594"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8FBC7-1255-6F7B-A03F-9946F552A4CD}"/>
                    </a:ext>
                  </a:extLst>
                </p:cNvPr>
                <p:cNvCxnSpPr>
                  <a:cxnSpLocks/>
                </p:cNvCxnSpPr>
                <p:nvPr/>
              </p:nvCxnSpPr>
              <p:spPr>
                <a:xfrm>
                  <a:off x="4221240"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0794C5-FFD5-196A-EA6B-C13D2F2B34AD}"/>
                    </a:ext>
                  </a:extLst>
                </p:cNvPr>
                <p:cNvCxnSpPr>
                  <a:cxnSpLocks/>
                </p:cNvCxnSpPr>
                <p:nvPr/>
              </p:nvCxnSpPr>
              <p:spPr>
                <a:xfrm>
                  <a:off x="4874885"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BC5329-4E2E-24B0-98D1-83DA143387B8}"/>
                    </a:ext>
                  </a:extLst>
                </p:cNvPr>
                <p:cNvCxnSpPr>
                  <a:cxnSpLocks/>
                </p:cNvCxnSpPr>
                <p:nvPr/>
              </p:nvCxnSpPr>
              <p:spPr>
                <a:xfrm>
                  <a:off x="5528531"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68DCD-B6BD-8B45-F3AC-9C75A437BC85}"/>
                    </a:ext>
                  </a:extLst>
                </p:cNvPr>
                <p:cNvCxnSpPr>
                  <a:cxnSpLocks/>
                </p:cNvCxnSpPr>
                <p:nvPr/>
              </p:nvCxnSpPr>
              <p:spPr>
                <a:xfrm>
                  <a:off x="6180784" y="506407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A66C4F-89A8-171C-6880-D6CF761DE6E2}"/>
                    </a:ext>
                  </a:extLst>
                </p:cNvPr>
                <p:cNvCxnSpPr>
                  <a:cxnSpLocks/>
                </p:cNvCxnSpPr>
                <p:nvPr/>
              </p:nvCxnSpPr>
              <p:spPr>
                <a:xfrm rot="5400000">
                  <a:off x="1574223" y="2518897"/>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04DE91-94AD-0FB3-F27C-105A2045B5A1}"/>
                    </a:ext>
                  </a:extLst>
                </p:cNvPr>
                <p:cNvCxnSpPr>
                  <a:cxnSpLocks/>
                </p:cNvCxnSpPr>
                <p:nvPr/>
              </p:nvCxnSpPr>
              <p:spPr>
                <a:xfrm rot="5400000">
                  <a:off x="1574223" y="302322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8B505B-FF7C-167B-FF03-0F9D9C908F9A}"/>
                    </a:ext>
                  </a:extLst>
                </p:cNvPr>
                <p:cNvCxnSpPr>
                  <a:cxnSpLocks/>
                </p:cNvCxnSpPr>
                <p:nvPr/>
              </p:nvCxnSpPr>
              <p:spPr>
                <a:xfrm rot="5400000">
                  <a:off x="1574223" y="352469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3123A1-6D31-208F-F0AF-154AB19B0573}"/>
                    </a:ext>
                  </a:extLst>
                </p:cNvPr>
                <p:cNvCxnSpPr>
                  <a:cxnSpLocks/>
                </p:cNvCxnSpPr>
                <p:nvPr/>
              </p:nvCxnSpPr>
              <p:spPr>
                <a:xfrm rot="5400000">
                  <a:off x="1574223" y="4026166"/>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0824D4-64D8-6A1D-750C-641AAB647E2B}"/>
                    </a:ext>
                  </a:extLst>
                </p:cNvPr>
                <p:cNvCxnSpPr>
                  <a:cxnSpLocks/>
                </p:cNvCxnSpPr>
                <p:nvPr/>
              </p:nvCxnSpPr>
              <p:spPr>
                <a:xfrm rot="5400000">
                  <a:off x="1574223" y="4527635"/>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156ADD-2F33-8818-E712-24F44844078F}"/>
                    </a:ext>
                  </a:extLst>
                </p:cNvPr>
                <p:cNvCxnSpPr>
                  <a:cxnSpLocks/>
                </p:cNvCxnSpPr>
                <p:nvPr/>
              </p:nvCxnSpPr>
              <p:spPr>
                <a:xfrm>
                  <a:off x="1606658" y="2546293"/>
                  <a:ext cx="0" cy="2517784"/>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B07BE3-BE25-72B0-4BF1-6BF25FB86F4B}"/>
                    </a:ext>
                  </a:extLst>
                </p:cNvPr>
                <p:cNvCxnSpPr>
                  <a:cxnSpLocks/>
                </p:cNvCxnSpPr>
                <p:nvPr/>
              </p:nvCxnSpPr>
              <p:spPr>
                <a:xfrm flipH="1">
                  <a:off x="1606658" y="5061539"/>
                  <a:ext cx="4579846"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E95D20-C076-46B9-E84E-C89F51C2BA05}"/>
                    </a:ext>
                  </a:extLst>
                </p:cNvPr>
                <p:cNvCxnSpPr>
                  <a:cxnSpLocks/>
                </p:cNvCxnSpPr>
                <p:nvPr/>
              </p:nvCxnSpPr>
              <p:spPr>
                <a:xfrm rot="5400000">
                  <a:off x="1574223" y="5029104"/>
                  <a:ext cx="0" cy="6487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719A528E-568D-4551-226C-60D51413FF96}"/>
                </a:ext>
              </a:extLst>
            </p:cNvPr>
            <p:cNvSpPr txBox="1"/>
            <p:nvPr/>
          </p:nvSpPr>
          <p:spPr>
            <a:xfrm>
              <a:off x="857198" y="2536133"/>
              <a:ext cx="369332" cy="2535126"/>
            </a:xfrm>
            <a:prstGeom prst="rect">
              <a:avLst/>
            </a:prstGeom>
            <a:noFill/>
          </p:spPr>
          <p:txBody>
            <a:bodyPr vert="vert270"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HTN-Related Hospitalizations </a:t>
              </a:r>
              <a:br>
                <a:rPr kumimoji="0" lang="en-US" sz="1200" b="1" i="0" u="none" strike="noStrike" kern="1200" cap="none" spc="0" normalizeH="0" baseline="0" noProof="0">
                  <a:ln>
                    <a:noFill/>
                  </a:ln>
                  <a:solidFill>
                    <a:srgbClr val="000000"/>
                  </a:solidFill>
                  <a:effectLst/>
                  <a:uLnTx/>
                  <a:uFillTx/>
                  <a:latin typeface="Arial"/>
                  <a:ea typeface="+mn-ea"/>
                  <a:cs typeface="+mn-cs"/>
                </a:rPr>
              </a:br>
              <a:r>
                <a:rPr kumimoji="0" lang="en-US" sz="1200" b="1" i="0" u="none" strike="noStrike" kern="1200" cap="none" spc="0" normalizeH="0" baseline="0" noProof="0">
                  <a:ln>
                    <a:noFill/>
                  </a:ln>
                  <a:solidFill>
                    <a:srgbClr val="000000"/>
                  </a:solidFill>
                  <a:effectLst/>
                  <a:uLnTx/>
                  <a:uFillTx/>
                  <a:latin typeface="Arial"/>
                  <a:ea typeface="+mn-ea"/>
                  <a:cs typeface="+mn-cs"/>
                </a:rPr>
                <a:t>(Per 1000 Population)</a:t>
              </a:r>
            </a:p>
          </p:txBody>
        </p:sp>
        <p:sp>
          <p:nvSpPr>
            <p:cNvPr id="34" name="TextBox 33">
              <a:extLst>
                <a:ext uri="{FF2B5EF4-FFF2-40B4-BE49-F238E27FC236}">
                  <a16:creationId xmlns:a16="http://schemas.microsoft.com/office/drawing/2014/main" id="{98C0BF24-7417-838A-BBAC-E134352BB090}"/>
                </a:ext>
              </a:extLst>
            </p:cNvPr>
            <p:cNvSpPr txBox="1"/>
            <p:nvPr/>
          </p:nvSpPr>
          <p:spPr>
            <a:xfrm>
              <a:off x="1635978"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1979–1982</a:t>
              </a:r>
            </a:p>
          </p:txBody>
        </p:sp>
        <p:sp>
          <p:nvSpPr>
            <p:cNvPr id="35" name="TextBox 34">
              <a:extLst>
                <a:ext uri="{FF2B5EF4-FFF2-40B4-BE49-F238E27FC236}">
                  <a16:creationId xmlns:a16="http://schemas.microsoft.com/office/drawing/2014/main" id="{BC1B05A6-C8BE-CEFB-5365-762EB18775D0}"/>
                </a:ext>
              </a:extLst>
            </p:cNvPr>
            <p:cNvSpPr txBox="1"/>
            <p:nvPr/>
          </p:nvSpPr>
          <p:spPr>
            <a:xfrm>
              <a:off x="2289624"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1983–1986</a:t>
              </a:r>
            </a:p>
          </p:txBody>
        </p:sp>
        <p:sp>
          <p:nvSpPr>
            <p:cNvPr id="36" name="TextBox 35">
              <a:extLst>
                <a:ext uri="{FF2B5EF4-FFF2-40B4-BE49-F238E27FC236}">
                  <a16:creationId xmlns:a16="http://schemas.microsoft.com/office/drawing/2014/main" id="{286F62EE-7957-334D-A2AC-6B3627D39DF6}"/>
                </a:ext>
              </a:extLst>
            </p:cNvPr>
            <p:cNvSpPr txBox="1"/>
            <p:nvPr/>
          </p:nvSpPr>
          <p:spPr>
            <a:xfrm>
              <a:off x="2943269"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1987–1990</a:t>
              </a:r>
            </a:p>
          </p:txBody>
        </p:sp>
        <p:sp>
          <p:nvSpPr>
            <p:cNvPr id="37" name="TextBox 36">
              <a:extLst>
                <a:ext uri="{FF2B5EF4-FFF2-40B4-BE49-F238E27FC236}">
                  <a16:creationId xmlns:a16="http://schemas.microsoft.com/office/drawing/2014/main" id="{F9A8A297-4503-8B2F-48F8-80F88D7CE736}"/>
                </a:ext>
              </a:extLst>
            </p:cNvPr>
            <p:cNvSpPr txBox="1"/>
            <p:nvPr/>
          </p:nvSpPr>
          <p:spPr>
            <a:xfrm>
              <a:off x="3596915"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1991–1994</a:t>
              </a:r>
            </a:p>
          </p:txBody>
        </p:sp>
        <p:sp>
          <p:nvSpPr>
            <p:cNvPr id="38" name="TextBox 37">
              <a:extLst>
                <a:ext uri="{FF2B5EF4-FFF2-40B4-BE49-F238E27FC236}">
                  <a16:creationId xmlns:a16="http://schemas.microsoft.com/office/drawing/2014/main" id="{D0DB1E9C-04E2-9A96-4806-33934CE16351}"/>
                </a:ext>
              </a:extLst>
            </p:cNvPr>
            <p:cNvSpPr txBox="1"/>
            <p:nvPr/>
          </p:nvSpPr>
          <p:spPr>
            <a:xfrm>
              <a:off x="4250561"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1995–1998</a:t>
              </a:r>
            </a:p>
          </p:txBody>
        </p:sp>
        <p:sp>
          <p:nvSpPr>
            <p:cNvPr id="39" name="TextBox 38">
              <a:extLst>
                <a:ext uri="{FF2B5EF4-FFF2-40B4-BE49-F238E27FC236}">
                  <a16:creationId xmlns:a16="http://schemas.microsoft.com/office/drawing/2014/main" id="{C22A18F2-A94A-EEA5-2AF3-1E9E1B2642B6}"/>
                </a:ext>
              </a:extLst>
            </p:cNvPr>
            <p:cNvSpPr txBox="1"/>
            <p:nvPr/>
          </p:nvSpPr>
          <p:spPr>
            <a:xfrm>
              <a:off x="4904206" y="5106384"/>
              <a:ext cx="595005" cy="147893"/>
            </a:xfrm>
            <a:prstGeom prst="rect">
              <a:avLst/>
            </a:prstGeom>
            <a:noFill/>
          </p:spPr>
          <p:txBody>
            <a:bodyPr wrap="non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1999–2002</a:t>
              </a:r>
            </a:p>
          </p:txBody>
        </p:sp>
        <p:sp>
          <p:nvSpPr>
            <p:cNvPr id="40" name="TextBox 39">
              <a:extLst>
                <a:ext uri="{FF2B5EF4-FFF2-40B4-BE49-F238E27FC236}">
                  <a16:creationId xmlns:a16="http://schemas.microsoft.com/office/drawing/2014/main" id="{B2F3CED0-4062-44B1-5102-AFE7A531F2E8}"/>
                </a:ext>
              </a:extLst>
            </p:cNvPr>
            <p:cNvSpPr txBox="1"/>
            <p:nvPr/>
          </p:nvSpPr>
          <p:spPr>
            <a:xfrm>
              <a:off x="5564908" y="5115778"/>
              <a:ext cx="577081" cy="1384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000000"/>
                  </a:solidFill>
                  <a:effectLst/>
                  <a:uLnTx/>
                  <a:uFillTx/>
                  <a:latin typeface="Arial"/>
                  <a:ea typeface="+mn-ea"/>
                  <a:cs typeface="+mn-cs"/>
                </a:rPr>
                <a:t>2003–2006</a:t>
              </a:r>
            </a:p>
          </p:txBody>
        </p:sp>
        <p:sp>
          <p:nvSpPr>
            <p:cNvPr id="44" name="Freeform: Shape 54">
              <a:extLst>
                <a:ext uri="{FF2B5EF4-FFF2-40B4-BE49-F238E27FC236}">
                  <a16:creationId xmlns:a16="http://schemas.microsoft.com/office/drawing/2014/main" id="{BE4B1C2D-5EAA-B13B-D3D4-E511B7CB8F76}"/>
                </a:ext>
              </a:extLst>
            </p:cNvPr>
            <p:cNvSpPr/>
            <p:nvPr/>
          </p:nvSpPr>
          <p:spPr>
            <a:xfrm>
              <a:off x="1927046" y="3756136"/>
              <a:ext cx="3945342" cy="860469"/>
            </a:xfrm>
            <a:custGeom>
              <a:avLst/>
              <a:gdLst>
                <a:gd name="connsiteX0" fmla="*/ 0 w 3284220"/>
                <a:gd name="connsiteY0" fmla="*/ 716280 h 716280"/>
                <a:gd name="connsiteX1" fmla="*/ 548640 w 3284220"/>
                <a:gd name="connsiteY1" fmla="*/ 609600 h 716280"/>
                <a:gd name="connsiteX2" fmla="*/ 1089660 w 3284220"/>
                <a:gd name="connsiteY2" fmla="*/ 571500 h 716280"/>
                <a:gd name="connsiteX3" fmla="*/ 1638300 w 3284220"/>
                <a:gd name="connsiteY3" fmla="*/ 434340 h 716280"/>
                <a:gd name="connsiteX4" fmla="*/ 2179320 w 3284220"/>
                <a:gd name="connsiteY4" fmla="*/ 297180 h 716280"/>
                <a:gd name="connsiteX5" fmla="*/ 2735580 w 3284220"/>
                <a:gd name="connsiteY5" fmla="*/ 144780 h 716280"/>
                <a:gd name="connsiteX6" fmla="*/ 3284220 w 3284220"/>
                <a:gd name="connsiteY6" fmla="*/ 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4220" h="716280">
                  <a:moveTo>
                    <a:pt x="0" y="716280"/>
                  </a:moveTo>
                  <a:lnTo>
                    <a:pt x="548640" y="609600"/>
                  </a:lnTo>
                  <a:lnTo>
                    <a:pt x="1089660" y="571500"/>
                  </a:lnTo>
                  <a:lnTo>
                    <a:pt x="1638300" y="434340"/>
                  </a:lnTo>
                  <a:lnTo>
                    <a:pt x="2179320" y="297180"/>
                  </a:lnTo>
                  <a:lnTo>
                    <a:pt x="2735580" y="144780"/>
                  </a:lnTo>
                  <a:lnTo>
                    <a:pt x="3284220" y="0"/>
                  </a:lnTo>
                </a:path>
              </a:pathLst>
            </a:cu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B04E35CA-07D1-B85A-BE5D-EDCFD0C74210}"/>
                </a:ext>
              </a:extLst>
            </p:cNvPr>
            <p:cNvGrpSpPr/>
            <p:nvPr/>
          </p:nvGrpSpPr>
          <p:grpSpPr>
            <a:xfrm>
              <a:off x="1869812" y="2651139"/>
              <a:ext cx="5166750" cy="2358737"/>
              <a:chOff x="1869812" y="2651139"/>
              <a:chExt cx="5166750" cy="2358737"/>
            </a:xfrm>
          </p:grpSpPr>
          <p:sp>
            <p:nvSpPr>
              <p:cNvPr id="41" name="TextBox 40">
                <a:extLst>
                  <a:ext uri="{FF2B5EF4-FFF2-40B4-BE49-F238E27FC236}">
                    <a16:creationId xmlns:a16="http://schemas.microsoft.com/office/drawing/2014/main" id="{680FD2BE-5032-7AB5-1D3B-054E33A93CC4}"/>
                  </a:ext>
                </a:extLst>
              </p:cNvPr>
              <p:cNvSpPr txBox="1"/>
              <p:nvPr/>
            </p:nvSpPr>
            <p:spPr>
              <a:xfrm>
                <a:off x="5984671" y="2651139"/>
                <a:ext cx="881973" cy="276999"/>
              </a:xfrm>
              <a:prstGeom prst="rect">
                <a:avLst/>
              </a:prstGeom>
              <a:noFill/>
            </p:spPr>
            <p:txBody>
              <a:bodyPr wrap="none" rtlCol="0">
                <a:spAutoFit/>
              </a:bodyPr>
              <a:lstStyle>
                <a:defPPr>
                  <a:defRPr lang="en-US"/>
                </a:defPPr>
                <a:lvl1pPr>
                  <a:buClr>
                    <a:schemeClr val="accent1"/>
                  </a:buClr>
                  <a:defRPr sz="1000" b="1"/>
                </a:lvl1pPr>
              </a:lstStyle>
              <a:p>
                <a:r>
                  <a:rPr lang="en-US" sz="1200">
                    <a:solidFill>
                      <a:schemeClr val="accent1"/>
                    </a:solidFill>
                  </a:rPr>
                  <a:t>≥75 years</a:t>
                </a:r>
              </a:p>
            </p:txBody>
          </p:sp>
          <p:sp>
            <p:nvSpPr>
              <p:cNvPr id="42" name="TextBox 41">
                <a:extLst>
                  <a:ext uri="{FF2B5EF4-FFF2-40B4-BE49-F238E27FC236}">
                    <a16:creationId xmlns:a16="http://schemas.microsoft.com/office/drawing/2014/main" id="{213D63CE-D08D-1D84-3308-9F3656426363}"/>
                  </a:ext>
                </a:extLst>
              </p:cNvPr>
              <p:cNvSpPr txBox="1"/>
              <p:nvPr/>
            </p:nvSpPr>
            <p:spPr>
              <a:xfrm>
                <a:off x="5984671" y="3622773"/>
                <a:ext cx="1051891" cy="276999"/>
              </a:xfrm>
              <a:prstGeom prst="rect">
                <a:avLst/>
              </a:prstGeom>
              <a:noFill/>
            </p:spPr>
            <p:txBody>
              <a:bodyPr wrap="none" rtlCol="0">
                <a:spAutoFit/>
              </a:bodyPr>
              <a:lstStyle>
                <a:defPPr>
                  <a:defRPr lang="en-US"/>
                </a:defPPr>
                <a:lvl1pPr>
                  <a:buClr>
                    <a:schemeClr val="accent1"/>
                  </a:buClr>
                  <a:defRPr sz="1000" b="1"/>
                </a:lvl1pPr>
              </a:lstStyle>
              <a:p>
                <a:r>
                  <a:rPr lang="en-US" sz="1200">
                    <a:solidFill>
                      <a:schemeClr val="accent3">
                        <a:lumMod val="50000"/>
                      </a:schemeClr>
                    </a:solidFill>
                  </a:rPr>
                  <a:t>65–74 years</a:t>
                </a:r>
              </a:p>
            </p:txBody>
          </p:sp>
          <p:sp>
            <p:nvSpPr>
              <p:cNvPr id="43" name="TextBox 42">
                <a:extLst>
                  <a:ext uri="{FF2B5EF4-FFF2-40B4-BE49-F238E27FC236}">
                    <a16:creationId xmlns:a16="http://schemas.microsoft.com/office/drawing/2014/main" id="{8ED2FFC4-FD7C-EA35-21FC-4445A1737FB4}"/>
                  </a:ext>
                </a:extLst>
              </p:cNvPr>
              <p:cNvSpPr txBox="1"/>
              <p:nvPr/>
            </p:nvSpPr>
            <p:spPr>
              <a:xfrm>
                <a:off x="5984671" y="4661331"/>
                <a:ext cx="1051891" cy="276999"/>
              </a:xfrm>
              <a:prstGeom prst="rect">
                <a:avLst/>
              </a:prstGeom>
              <a:noFill/>
            </p:spPr>
            <p:txBody>
              <a:bodyPr wrap="none" rtlCol="0">
                <a:spAutoFit/>
              </a:bodyPr>
              <a:lstStyle>
                <a:defPPr>
                  <a:defRPr lang="en-US"/>
                </a:defPPr>
                <a:lvl1pPr>
                  <a:buClr>
                    <a:schemeClr val="accent1"/>
                  </a:buClr>
                  <a:defRPr sz="1000" b="1"/>
                </a:lvl1pPr>
              </a:lstStyle>
              <a:p>
                <a:r>
                  <a:rPr lang="en-US" sz="1200">
                    <a:solidFill>
                      <a:schemeClr val="tx2"/>
                    </a:solidFill>
                  </a:rPr>
                  <a:t>25–64 years</a:t>
                </a:r>
              </a:p>
            </p:txBody>
          </p:sp>
          <p:grpSp>
            <p:nvGrpSpPr>
              <p:cNvPr id="99" name="Group 98">
                <a:extLst>
                  <a:ext uri="{FF2B5EF4-FFF2-40B4-BE49-F238E27FC236}">
                    <a16:creationId xmlns:a16="http://schemas.microsoft.com/office/drawing/2014/main" id="{8A3758B8-87B4-5A08-1E6F-A73CCA3F0278}"/>
                  </a:ext>
                </a:extLst>
              </p:cNvPr>
              <p:cNvGrpSpPr/>
              <p:nvPr/>
            </p:nvGrpSpPr>
            <p:grpSpPr>
              <a:xfrm>
                <a:off x="1869812" y="2746741"/>
                <a:ext cx="4055680" cy="2263135"/>
                <a:chOff x="1869812" y="2746741"/>
                <a:chExt cx="4055680" cy="2263135"/>
              </a:xfrm>
            </p:grpSpPr>
            <p:grpSp>
              <p:nvGrpSpPr>
                <p:cNvPr id="98" name="Group 97">
                  <a:extLst>
                    <a:ext uri="{FF2B5EF4-FFF2-40B4-BE49-F238E27FC236}">
                      <a16:creationId xmlns:a16="http://schemas.microsoft.com/office/drawing/2014/main" id="{44EAB115-7751-0E49-BDDA-522AEF5ED78E}"/>
                    </a:ext>
                  </a:extLst>
                </p:cNvPr>
                <p:cNvGrpSpPr/>
                <p:nvPr/>
              </p:nvGrpSpPr>
              <p:grpSpPr>
                <a:xfrm>
                  <a:off x="1873989" y="4742187"/>
                  <a:ext cx="4046475" cy="267689"/>
                  <a:chOff x="1873989" y="4742187"/>
                  <a:chExt cx="4046475" cy="267689"/>
                </a:xfrm>
              </p:grpSpPr>
              <p:sp>
                <p:nvSpPr>
                  <p:cNvPr id="45" name="Freeform: Shape 55">
                    <a:extLst>
                      <a:ext uri="{FF2B5EF4-FFF2-40B4-BE49-F238E27FC236}">
                        <a16:creationId xmlns:a16="http://schemas.microsoft.com/office/drawing/2014/main" id="{02EB91D4-FE47-8C90-C9C3-6094988B7381}"/>
                      </a:ext>
                    </a:extLst>
                  </p:cNvPr>
                  <p:cNvSpPr/>
                  <p:nvPr/>
                </p:nvSpPr>
                <p:spPr>
                  <a:xfrm>
                    <a:off x="1936199" y="4799684"/>
                    <a:ext cx="3927034" cy="155617"/>
                  </a:xfrm>
                  <a:custGeom>
                    <a:avLst/>
                    <a:gdLst>
                      <a:gd name="connsiteX0" fmla="*/ 0 w 3268980"/>
                      <a:gd name="connsiteY0" fmla="*/ 129540 h 129540"/>
                      <a:gd name="connsiteX1" fmla="*/ 541020 w 3268980"/>
                      <a:gd name="connsiteY1" fmla="*/ 121920 h 129540"/>
                      <a:gd name="connsiteX2" fmla="*/ 1089660 w 3268980"/>
                      <a:gd name="connsiteY2" fmla="*/ 121920 h 129540"/>
                      <a:gd name="connsiteX3" fmla="*/ 1638300 w 3268980"/>
                      <a:gd name="connsiteY3" fmla="*/ 99060 h 129540"/>
                      <a:gd name="connsiteX4" fmla="*/ 2171700 w 3268980"/>
                      <a:gd name="connsiteY4" fmla="*/ 91440 h 129540"/>
                      <a:gd name="connsiteX5" fmla="*/ 2727960 w 3268980"/>
                      <a:gd name="connsiteY5" fmla="*/ 45720 h 129540"/>
                      <a:gd name="connsiteX6" fmla="*/ 3268980 w 3268980"/>
                      <a:gd name="connsiteY6" fmla="*/ 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8980" h="129540">
                        <a:moveTo>
                          <a:pt x="0" y="129540"/>
                        </a:moveTo>
                        <a:lnTo>
                          <a:pt x="541020" y="121920"/>
                        </a:lnTo>
                        <a:lnTo>
                          <a:pt x="1089660" y="121920"/>
                        </a:lnTo>
                        <a:lnTo>
                          <a:pt x="1638300" y="99060"/>
                        </a:lnTo>
                        <a:lnTo>
                          <a:pt x="2171700" y="91440"/>
                        </a:lnTo>
                        <a:lnTo>
                          <a:pt x="2727960" y="45720"/>
                        </a:lnTo>
                        <a:lnTo>
                          <a:pt x="3268980"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7" name="Group 96">
                    <a:extLst>
                      <a:ext uri="{FF2B5EF4-FFF2-40B4-BE49-F238E27FC236}">
                        <a16:creationId xmlns:a16="http://schemas.microsoft.com/office/drawing/2014/main" id="{796ABC86-1829-5178-45E7-8F70BDA2BEEA}"/>
                      </a:ext>
                    </a:extLst>
                  </p:cNvPr>
                  <p:cNvGrpSpPr/>
                  <p:nvPr/>
                </p:nvGrpSpPr>
                <p:grpSpPr>
                  <a:xfrm>
                    <a:off x="1873989" y="4742187"/>
                    <a:ext cx="4046475" cy="267689"/>
                    <a:chOff x="1873989" y="4742187"/>
                    <a:chExt cx="4046475" cy="267689"/>
                  </a:xfrm>
                </p:grpSpPr>
                <p:sp>
                  <p:nvSpPr>
                    <p:cNvPr id="52" name="Flowchart: Decision 51">
                      <a:extLst>
                        <a:ext uri="{FF2B5EF4-FFF2-40B4-BE49-F238E27FC236}">
                          <a16:creationId xmlns:a16="http://schemas.microsoft.com/office/drawing/2014/main" id="{E41FC7D0-C0CF-CF19-BEA7-F8B17A11E4E3}"/>
                        </a:ext>
                      </a:extLst>
                    </p:cNvPr>
                    <p:cNvSpPr/>
                    <p:nvPr/>
                  </p:nvSpPr>
                  <p:spPr>
                    <a:xfrm>
                      <a:off x="1873989" y="4893870"/>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Flowchart: Decision 52">
                      <a:extLst>
                        <a:ext uri="{FF2B5EF4-FFF2-40B4-BE49-F238E27FC236}">
                          <a16:creationId xmlns:a16="http://schemas.microsoft.com/office/drawing/2014/main" id="{42E3C656-67A5-C45A-F0F2-C88C1C898E8B}"/>
                        </a:ext>
                      </a:extLst>
                    </p:cNvPr>
                    <p:cNvSpPr/>
                    <p:nvPr/>
                  </p:nvSpPr>
                  <p:spPr>
                    <a:xfrm>
                      <a:off x="2526262" y="4887336"/>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Flowchart: Decision 53">
                      <a:extLst>
                        <a:ext uri="{FF2B5EF4-FFF2-40B4-BE49-F238E27FC236}">
                          <a16:creationId xmlns:a16="http://schemas.microsoft.com/office/drawing/2014/main" id="{34A8D12C-69F1-0B27-1F81-3CCB1E5A9E69}"/>
                        </a:ext>
                      </a:extLst>
                    </p:cNvPr>
                    <p:cNvSpPr/>
                    <p:nvPr/>
                  </p:nvSpPr>
                  <p:spPr>
                    <a:xfrm>
                      <a:off x="3174400" y="4887336"/>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Flowchart: Decision 54">
                      <a:extLst>
                        <a:ext uri="{FF2B5EF4-FFF2-40B4-BE49-F238E27FC236}">
                          <a16:creationId xmlns:a16="http://schemas.microsoft.com/office/drawing/2014/main" id="{901C5951-FB39-EFB3-4C6C-3DFA74702C85}"/>
                        </a:ext>
                      </a:extLst>
                    </p:cNvPr>
                    <p:cNvSpPr/>
                    <p:nvPr/>
                  </p:nvSpPr>
                  <p:spPr>
                    <a:xfrm>
                      <a:off x="3833059" y="4863999"/>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Flowchart: Decision 55">
                      <a:extLst>
                        <a:ext uri="{FF2B5EF4-FFF2-40B4-BE49-F238E27FC236}">
                          <a16:creationId xmlns:a16="http://schemas.microsoft.com/office/drawing/2014/main" id="{4A106710-ADAA-A143-2AAB-5D519199168C}"/>
                        </a:ext>
                      </a:extLst>
                    </p:cNvPr>
                    <p:cNvSpPr/>
                    <p:nvPr/>
                  </p:nvSpPr>
                  <p:spPr>
                    <a:xfrm>
                      <a:off x="4481197" y="4844845"/>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Flowchart: Decision 56">
                      <a:extLst>
                        <a:ext uri="{FF2B5EF4-FFF2-40B4-BE49-F238E27FC236}">
                          <a16:creationId xmlns:a16="http://schemas.microsoft.com/office/drawing/2014/main" id="{BF08E790-6915-135B-5578-B6D2A7E6ADCF}"/>
                        </a:ext>
                      </a:extLst>
                    </p:cNvPr>
                    <p:cNvSpPr/>
                    <p:nvPr/>
                  </p:nvSpPr>
                  <p:spPr>
                    <a:xfrm>
                      <a:off x="5142642" y="4802062"/>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Flowchart: Decision 57">
                      <a:extLst>
                        <a:ext uri="{FF2B5EF4-FFF2-40B4-BE49-F238E27FC236}">
                          <a16:creationId xmlns:a16="http://schemas.microsoft.com/office/drawing/2014/main" id="{AC1469B8-8ED4-AA1B-BF41-30865A94FED6}"/>
                        </a:ext>
                      </a:extLst>
                    </p:cNvPr>
                    <p:cNvSpPr/>
                    <p:nvPr/>
                  </p:nvSpPr>
                  <p:spPr>
                    <a:xfrm>
                      <a:off x="5804458" y="4742187"/>
                      <a:ext cx="116006" cy="116006"/>
                    </a:xfrm>
                    <a:prstGeom prst="flowChartDecisi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93" name="Group 92">
                  <a:extLst>
                    <a:ext uri="{FF2B5EF4-FFF2-40B4-BE49-F238E27FC236}">
                      <a16:creationId xmlns:a16="http://schemas.microsoft.com/office/drawing/2014/main" id="{196CE6E2-5471-02C1-B92C-A6697395F165}"/>
                    </a:ext>
                  </a:extLst>
                </p:cNvPr>
                <p:cNvGrpSpPr/>
                <p:nvPr/>
              </p:nvGrpSpPr>
              <p:grpSpPr>
                <a:xfrm>
                  <a:off x="1884823" y="3715616"/>
                  <a:ext cx="4004975" cy="943916"/>
                  <a:chOff x="1884823" y="3715616"/>
                  <a:chExt cx="4004975" cy="943916"/>
                </a:xfrm>
              </p:grpSpPr>
              <p:sp>
                <p:nvSpPr>
                  <p:cNvPr id="60" name="Flowchart: Process 59">
                    <a:extLst>
                      <a:ext uri="{FF2B5EF4-FFF2-40B4-BE49-F238E27FC236}">
                        <a16:creationId xmlns:a16="http://schemas.microsoft.com/office/drawing/2014/main" id="{75043313-7BB7-BC2D-0540-52A09A567D0C}"/>
                      </a:ext>
                    </a:extLst>
                  </p:cNvPr>
                  <p:cNvSpPr/>
                  <p:nvPr/>
                </p:nvSpPr>
                <p:spPr>
                  <a:xfrm>
                    <a:off x="5800422" y="3715616"/>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Flowchart: Process 60">
                    <a:extLst>
                      <a:ext uri="{FF2B5EF4-FFF2-40B4-BE49-F238E27FC236}">
                        <a16:creationId xmlns:a16="http://schemas.microsoft.com/office/drawing/2014/main" id="{D5427F4B-A339-3348-9D36-6633831BDBBD}"/>
                      </a:ext>
                    </a:extLst>
                  </p:cNvPr>
                  <p:cNvSpPr/>
                  <p:nvPr/>
                </p:nvSpPr>
                <p:spPr>
                  <a:xfrm>
                    <a:off x="3194499" y="4394913"/>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lowchart: Process 61">
                    <a:extLst>
                      <a:ext uri="{FF2B5EF4-FFF2-40B4-BE49-F238E27FC236}">
                        <a16:creationId xmlns:a16="http://schemas.microsoft.com/office/drawing/2014/main" id="{800C9E34-9632-6E61-2E29-E6471507B060}"/>
                      </a:ext>
                    </a:extLst>
                  </p:cNvPr>
                  <p:cNvSpPr/>
                  <p:nvPr/>
                </p:nvSpPr>
                <p:spPr>
                  <a:xfrm>
                    <a:off x="3846354" y="4227247"/>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Flowchart: Process 62">
                    <a:extLst>
                      <a:ext uri="{FF2B5EF4-FFF2-40B4-BE49-F238E27FC236}">
                        <a16:creationId xmlns:a16="http://schemas.microsoft.com/office/drawing/2014/main" id="{875734D0-65C5-E19D-856C-7FD8F572EC4A}"/>
                      </a:ext>
                    </a:extLst>
                  </p:cNvPr>
                  <p:cNvSpPr/>
                  <p:nvPr/>
                </p:nvSpPr>
                <p:spPr>
                  <a:xfrm>
                    <a:off x="4506044" y="4063326"/>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Flowchart: Process 63">
                    <a:extLst>
                      <a:ext uri="{FF2B5EF4-FFF2-40B4-BE49-F238E27FC236}">
                        <a16:creationId xmlns:a16="http://schemas.microsoft.com/office/drawing/2014/main" id="{AB318FF2-F6E0-B4A5-84E2-962CA03C14D3}"/>
                      </a:ext>
                    </a:extLst>
                  </p:cNvPr>
                  <p:cNvSpPr/>
                  <p:nvPr/>
                </p:nvSpPr>
                <p:spPr>
                  <a:xfrm>
                    <a:off x="5155930" y="3888687"/>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Flowchart: Process 64">
                    <a:extLst>
                      <a:ext uri="{FF2B5EF4-FFF2-40B4-BE49-F238E27FC236}">
                        <a16:creationId xmlns:a16="http://schemas.microsoft.com/office/drawing/2014/main" id="{CE269C8A-4868-6B1D-20BC-3C0F5A092B5B}"/>
                      </a:ext>
                    </a:extLst>
                  </p:cNvPr>
                  <p:cNvSpPr/>
                  <p:nvPr/>
                </p:nvSpPr>
                <p:spPr>
                  <a:xfrm>
                    <a:off x="2540898" y="4452770"/>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Flowchart: Process 65">
                    <a:extLst>
                      <a:ext uri="{FF2B5EF4-FFF2-40B4-BE49-F238E27FC236}">
                        <a16:creationId xmlns:a16="http://schemas.microsoft.com/office/drawing/2014/main" id="{004C34F8-235B-05AD-8B61-FC64DC75F7A1}"/>
                      </a:ext>
                    </a:extLst>
                  </p:cNvPr>
                  <p:cNvSpPr/>
                  <p:nvPr/>
                </p:nvSpPr>
                <p:spPr>
                  <a:xfrm>
                    <a:off x="1884823" y="4568044"/>
                    <a:ext cx="89376" cy="914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6" name="Group 95">
                  <a:extLst>
                    <a:ext uri="{FF2B5EF4-FFF2-40B4-BE49-F238E27FC236}">
                      <a16:creationId xmlns:a16="http://schemas.microsoft.com/office/drawing/2014/main" id="{121A535B-D89F-394A-B66A-F3A2BFD0304A}"/>
                    </a:ext>
                  </a:extLst>
                </p:cNvPr>
                <p:cNvGrpSpPr/>
                <p:nvPr/>
              </p:nvGrpSpPr>
              <p:grpSpPr>
                <a:xfrm>
                  <a:off x="1869812" y="2746741"/>
                  <a:ext cx="4055680" cy="1719657"/>
                  <a:chOff x="1869812" y="2746741"/>
                  <a:chExt cx="4055680" cy="1719657"/>
                </a:xfrm>
              </p:grpSpPr>
              <p:sp>
                <p:nvSpPr>
                  <p:cNvPr id="8" name="Freeform: Shape 53">
                    <a:extLst>
                      <a:ext uri="{FF2B5EF4-FFF2-40B4-BE49-F238E27FC236}">
                        <a16:creationId xmlns:a16="http://schemas.microsoft.com/office/drawing/2014/main" id="{A5EF344D-4D83-0B88-D5EF-B2FB4FE1B088}"/>
                      </a:ext>
                    </a:extLst>
                  </p:cNvPr>
                  <p:cNvSpPr/>
                  <p:nvPr/>
                </p:nvSpPr>
                <p:spPr>
                  <a:xfrm>
                    <a:off x="1942303" y="2798025"/>
                    <a:ext cx="3936188" cy="1617193"/>
                  </a:xfrm>
                  <a:custGeom>
                    <a:avLst/>
                    <a:gdLst>
                      <a:gd name="connsiteX0" fmla="*/ 0 w 3276600"/>
                      <a:gd name="connsiteY0" fmla="*/ 1346200 h 1346200"/>
                      <a:gd name="connsiteX1" fmla="*/ 533400 w 3276600"/>
                      <a:gd name="connsiteY1" fmla="*/ 1187450 h 1346200"/>
                      <a:gd name="connsiteX2" fmla="*/ 1092200 w 3276600"/>
                      <a:gd name="connsiteY2" fmla="*/ 1136650 h 1346200"/>
                      <a:gd name="connsiteX3" fmla="*/ 1631950 w 3276600"/>
                      <a:gd name="connsiteY3" fmla="*/ 850900 h 1346200"/>
                      <a:gd name="connsiteX4" fmla="*/ 2165350 w 3276600"/>
                      <a:gd name="connsiteY4" fmla="*/ 552450 h 1346200"/>
                      <a:gd name="connsiteX5" fmla="*/ 2717800 w 3276600"/>
                      <a:gd name="connsiteY5" fmla="*/ 228600 h 1346200"/>
                      <a:gd name="connsiteX6" fmla="*/ 3276600 w 3276600"/>
                      <a:gd name="connsiteY6" fmla="*/ 6350 h 1346200"/>
                      <a:gd name="connsiteX7" fmla="*/ 3276600 w 3276600"/>
                      <a:gd name="connsiteY7" fmla="*/ 6350 h 1346200"/>
                      <a:gd name="connsiteX8" fmla="*/ 3263900 w 3276600"/>
                      <a:gd name="connsiteY8"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00" h="1346200">
                        <a:moveTo>
                          <a:pt x="0" y="1346200"/>
                        </a:moveTo>
                        <a:lnTo>
                          <a:pt x="533400" y="1187450"/>
                        </a:lnTo>
                        <a:lnTo>
                          <a:pt x="1092200" y="1136650"/>
                        </a:lnTo>
                        <a:lnTo>
                          <a:pt x="1631950" y="850900"/>
                        </a:lnTo>
                        <a:lnTo>
                          <a:pt x="2165350" y="552450"/>
                        </a:lnTo>
                        <a:lnTo>
                          <a:pt x="2717800" y="228600"/>
                        </a:lnTo>
                        <a:lnTo>
                          <a:pt x="3276600" y="6350"/>
                        </a:lnTo>
                        <a:lnTo>
                          <a:pt x="3276600" y="6350"/>
                        </a:lnTo>
                        <a:lnTo>
                          <a:pt x="3263900"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4" name="Group 93">
                    <a:extLst>
                      <a:ext uri="{FF2B5EF4-FFF2-40B4-BE49-F238E27FC236}">
                        <a16:creationId xmlns:a16="http://schemas.microsoft.com/office/drawing/2014/main" id="{553D22BD-6FFC-19C6-2C28-86F775D39227}"/>
                      </a:ext>
                    </a:extLst>
                  </p:cNvPr>
                  <p:cNvGrpSpPr/>
                  <p:nvPr/>
                </p:nvGrpSpPr>
                <p:grpSpPr>
                  <a:xfrm>
                    <a:off x="1869812" y="2746741"/>
                    <a:ext cx="4055680" cy="1719657"/>
                    <a:chOff x="1869812" y="2746741"/>
                    <a:chExt cx="4055680" cy="1719657"/>
                  </a:xfrm>
                </p:grpSpPr>
                <p:sp>
                  <p:nvSpPr>
                    <p:cNvPr id="46" name="Flowchart: Extract 45">
                      <a:extLst>
                        <a:ext uri="{FF2B5EF4-FFF2-40B4-BE49-F238E27FC236}">
                          <a16:creationId xmlns:a16="http://schemas.microsoft.com/office/drawing/2014/main" id="{111EBB3E-CF4A-88F9-28B1-6C8C897FE39C}"/>
                        </a:ext>
                      </a:extLst>
                    </p:cNvPr>
                    <p:cNvSpPr/>
                    <p:nvPr/>
                  </p:nvSpPr>
                  <p:spPr>
                    <a:xfrm>
                      <a:off x="5817106" y="2746741"/>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lowchart: Extract 46">
                      <a:extLst>
                        <a:ext uri="{FF2B5EF4-FFF2-40B4-BE49-F238E27FC236}">
                          <a16:creationId xmlns:a16="http://schemas.microsoft.com/office/drawing/2014/main" id="{518F27A2-3675-2EEB-BC5F-D3DC1E576FC2}"/>
                        </a:ext>
                      </a:extLst>
                    </p:cNvPr>
                    <p:cNvSpPr/>
                    <p:nvPr/>
                  </p:nvSpPr>
                  <p:spPr>
                    <a:xfrm>
                      <a:off x="4496563" y="3389958"/>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Flowchart: Extract 47">
                      <a:extLst>
                        <a:ext uri="{FF2B5EF4-FFF2-40B4-BE49-F238E27FC236}">
                          <a16:creationId xmlns:a16="http://schemas.microsoft.com/office/drawing/2014/main" id="{0A1F8A5D-15FB-DFAE-D74F-BF86DF4E2C2E}"/>
                        </a:ext>
                      </a:extLst>
                    </p:cNvPr>
                    <p:cNvSpPr/>
                    <p:nvPr/>
                  </p:nvSpPr>
                  <p:spPr>
                    <a:xfrm>
                      <a:off x="3836869" y="3763499"/>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Flowchart: Extract 48">
                      <a:extLst>
                        <a:ext uri="{FF2B5EF4-FFF2-40B4-BE49-F238E27FC236}">
                          <a16:creationId xmlns:a16="http://schemas.microsoft.com/office/drawing/2014/main" id="{698E85E9-8B6D-4D08-8A8D-B3DF3C612BC4}"/>
                        </a:ext>
                      </a:extLst>
                    </p:cNvPr>
                    <p:cNvSpPr/>
                    <p:nvPr/>
                  </p:nvSpPr>
                  <p:spPr>
                    <a:xfrm>
                      <a:off x="3192299" y="4100479"/>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Flowchart: Extract 49">
                      <a:extLst>
                        <a:ext uri="{FF2B5EF4-FFF2-40B4-BE49-F238E27FC236}">
                          <a16:creationId xmlns:a16="http://schemas.microsoft.com/office/drawing/2014/main" id="{BD582C17-1F6E-D386-C2F8-4A74F576FA9B}"/>
                        </a:ext>
                      </a:extLst>
                    </p:cNvPr>
                    <p:cNvSpPr/>
                    <p:nvPr/>
                  </p:nvSpPr>
                  <p:spPr>
                    <a:xfrm>
                      <a:off x="2530072" y="4175128"/>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Flowchart: Extract 50">
                      <a:extLst>
                        <a:ext uri="{FF2B5EF4-FFF2-40B4-BE49-F238E27FC236}">
                          <a16:creationId xmlns:a16="http://schemas.microsoft.com/office/drawing/2014/main" id="{77467EBD-011E-EDA4-D1D0-5888650A6479}"/>
                        </a:ext>
                      </a:extLst>
                    </p:cNvPr>
                    <p:cNvSpPr/>
                    <p:nvPr/>
                  </p:nvSpPr>
                  <p:spPr>
                    <a:xfrm>
                      <a:off x="1869812" y="4358012"/>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Flowchart: Extract 66">
                      <a:extLst>
                        <a:ext uri="{FF2B5EF4-FFF2-40B4-BE49-F238E27FC236}">
                          <a16:creationId xmlns:a16="http://schemas.microsoft.com/office/drawing/2014/main" id="{837E0541-6602-D3D5-EDFB-5E7C16E7E83F}"/>
                        </a:ext>
                      </a:extLst>
                    </p:cNvPr>
                    <p:cNvSpPr/>
                    <p:nvPr/>
                  </p:nvSpPr>
                  <p:spPr>
                    <a:xfrm>
                      <a:off x="5155033" y="3006487"/>
                      <a:ext cx="108386" cy="108386"/>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grpSp>
      </p:grpSp>
      <p:sp>
        <p:nvSpPr>
          <p:cNvPr id="6" name="TextBox 5">
            <a:hlinkClick r:id="rId5" action="ppaction://hlinksldjump"/>
            <a:extLst>
              <a:ext uri="{FF2B5EF4-FFF2-40B4-BE49-F238E27FC236}">
                <a16:creationId xmlns:a16="http://schemas.microsoft.com/office/drawing/2014/main" id="{2EBC747B-3C72-429A-6A03-EB45E0FCEBA5}"/>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7332823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192C-73C5-D0A2-47E7-93C36B7E0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A85C3-38D1-1EE1-4188-66C44DDD27C8}"/>
              </a:ext>
            </a:extLst>
          </p:cNvPr>
          <p:cNvSpPr>
            <a:spLocks noGrp="1"/>
          </p:cNvSpPr>
          <p:nvPr>
            <p:ph type="title"/>
          </p:nvPr>
        </p:nvSpPr>
        <p:spPr>
          <a:xfrm>
            <a:off x="457200" y="228600"/>
            <a:ext cx="10297886" cy="800100"/>
          </a:xfrm>
        </p:spPr>
        <p:txBody>
          <a:bodyPr>
            <a:normAutofit fontScale="90000"/>
          </a:bodyPr>
          <a:lstStyle/>
          <a:p>
            <a:r>
              <a:rPr lang="en-GB"/>
              <a:t>HTN may not be Optimally Managed due to a Lack of Urgency and Clinical Inertia</a:t>
            </a:r>
            <a:endParaRPr lang="en-US"/>
          </a:p>
        </p:txBody>
      </p:sp>
      <p:sp>
        <p:nvSpPr>
          <p:cNvPr id="4" name="Slide Number Placeholder 3">
            <a:extLst>
              <a:ext uri="{FF2B5EF4-FFF2-40B4-BE49-F238E27FC236}">
                <a16:creationId xmlns:a16="http://schemas.microsoft.com/office/drawing/2014/main" id="{40A3AC44-079B-CB73-0BE2-C6CC4BDCB458}"/>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7</a:t>
            </a:fld>
            <a:endParaRPr lang="en-US"/>
          </a:p>
        </p:txBody>
      </p:sp>
      <p:sp>
        <p:nvSpPr>
          <p:cNvPr id="22" name="Text Placeholder 21">
            <a:extLst>
              <a:ext uri="{FF2B5EF4-FFF2-40B4-BE49-F238E27FC236}">
                <a16:creationId xmlns:a16="http://schemas.microsoft.com/office/drawing/2014/main" id="{4CCBDD97-8CD4-6143-3B56-F27BFFD36D99}"/>
              </a:ext>
            </a:extLst>
          </p:cNvPr>
          <p:cNvSpPr>
            <a:spLocks noGrp="1"/>
          </p:cNvSpPr>
          <p:nvPr>
            <p:ph type="body" sz="quarter" idx="13"/>
          </p:nvPr>
        </p:nvSpPr>
        <p:spPr>
          <a:xfrm>
            <a:off x="457199" y="5852160"/>
            <a:ext cx="10525125" cy="1005840"/>
          </a:xfrm>
        </p:spPr>
        <p:txBody>
          <a:bodyPr>
            <a:noAutofit/>
          </a:bodyPr>
          <a:lstStyle/>
          <a:p>
            <a:pPr marL="0" lvl="0" indent="0">
              <a:buNone/>
            </a:pPr>
            <a:endParaRPr lang="en-GB" sz="800">
              <a:solidFill>
                <a:srgbClr val="000000"/>
              </a:solidFill>
            </a:endParaRPr>
          </a:p>
          <a:p>
            <a:pPr marL="0" lvl="0" indent="0">
              <a:buNone/>
            </a:pPr>
            <a:r>
              <a:rPr lang="en-US" sz="800" baseline="30000" err="1">
                <a:solidFill>
                  <a:srgbClr val="000000"/>
                </a:solidFill>
              </a:rPr>
              <a:t>a</a:t>
            </a:r>
            <a:r>
              <a:rPr lang="en-US" sz="800" err="1">
                <a:solidFill>
                  <a:srgbClr val="000000"/>
                </a:solidFill>
              </a:rPr>
              <a:t>Up</a:t>
            </a:r>
            <a:r>
              <a:rPr lang="en-US" sz="800">
                <a:solidFill>
                  <a:srgbClr val="000000"/>
                </a:solidFill>
              </a:rPr>
              <a:t> to 24 months, N=13,449, and at 30 months, N=12,570; </a:t>
            </a:r>
            <a:r>
              <a:rPr lang="en-US" sz="800" baseline="30000" err="1">
                <a:solidFill>
                  <a:srgbClr val="000000"/>
                </a:solidFill>
              </a:rPr>
              <a:t>b</a:t>
            </a:r>
            <a:r>
              <a:rPr lang="en-US" sz="800" err="1">
                <a:solidFill>
                  <a:srgbClr val="000000"/>
                </a:solidFill>
              </a:rPr>
              <a:t>The</a:t>
            </a:r>
            <a:r>
              <a:rPr lang="en-US" sz="800">
                <a:solidFill>
                  <a:srgbClr val="000000"/>
                </a:solidFill>
              </a:rPr>
              <a:t> VALUE study was a randomized, double-blind, parallel-group study in 15,314 hypertensive patients aged ≥50 years in 31 countries that examined the effect of different antihypertensive treatments on BP and CV endpoints. Results shown are from 13,449 patients in 30 countries who had complete BP records at baseline, in-study BP at each point up to 24 months, and information about treatment status at 24 months. There was an established antihypertensive step-wise treatment protocol utilized to reach a target BP of &lt;140/90 mm Hg.</a:t>
            </a:r>
            <a:endParaRPr lang="en-GB" sz="800" baseline="30000">
              <a:solidFill>
                <a:srgbClr val="000000"/>
              </a:solidFill>
            </a:endParaRPr>
          </a:p>
          <a:p>
            <a:pPr marL="0" lvl="0" indent="0">
              <a:buNone/>
            </a:pPr>
            <a:r>
              <a:rPr lang="en-GB" sz="800">
                <a:solidFill>
                  <a:srgbClr val="000000"/>
                </a:solidFill>
              </a:rPr>
              <a:t>BP = blood pressure; CV = cardiovascular; DBP = diastolic blood pressure; HTN = hypertension; SBP = systolic blood pressure; VALUE = Valsartan Long-term Use Evaluation.</a:t>
            </a:r>
          </a:p>
          <a:p>
            <a:pPr marL="0" lvl="0" indent="0">
              <a:buNone/>
            </a:pPr>
            <a:r>
              <a:rPr lang="nb-NO" sz="800">
                <a:solidFill>
                  <a:srgbClr val="000000"/>
                </a:solidFill>
              </a:rPr>
              <a:t>Julius S et al. </a:t>
            </a:r>
            <a:r>
              <a:rPr lang="nb-NO" sz="800" i="1">
                <a:solidFill>
                  <a:srgbClr val="000000"/>
                </a:solidFill>
              </a:rPr>
              <a:t>Am J Hypertens</a:t>
            </a:r>
            <a:r>
              <a:rPr lang="nb-NO" sz="800">
                <a:solidFill>
                  <a:srgbClr val="000000"/>
                </a:solidFill>
              </a:rPr>
              <a:t>. 2003;16(7):544-548.</a:t>
            </a:r>
            <a:endParaRPr lang="en-US" sz="800">
              <a:solidFill>
                <a:srgbClr val="000000"/>
              </a:solidFill>
            </a:endParaRPr>
          </a:p>
        </p:txBody>
      </p:sp>
      <p:grpSp>
        <p:nvGrpSpPr>
          <p:cNvPr id="7" name="Group 6">
            <a:extLst>
              <a:ext uri="{FF2B5EF4-FFF2-40B4-BE49-F238E27FC236}">
                <a16:creationId xmlns:a16="http://schemas.microsoft.com/office/drawing/2014/main" id="{CF871CCC-B4B0-515F-ECCF-34F93A298C37}"/>
              </a:ext>
            </a:extLst>
          </p:cNvPr>
          <p:cNvGrpSpPr/>
          <p:nvPr/>
        </p:nvGrpSpPr>
        <p:grpSpPr>
          <a:xfrm>
            <a:off x="7650866" y="1567241"/>
            <a:ext cx="4083934" cy="3736708"/>
            <a:chOff x="7650866" y="1567241"/>
            <a:chExt cx="4083934" cy="3736708"/>
          </a:xfrm>
        </p:grpSpPr>
        <p:sp>
          <p:nvSpPr>
            <p:cNvPr id="23" name="Rectangle: Rounded Corners 22">
              <a:extLst>
                <a:ext uri="{FF2B5EF4-FFF2-40B4-BE49-F238E27FC236}">
                  <a16:creationId xmlns:a16="http://schemas.microsoft.com/office/drawing/2014/main" id="{D13C7D36-1252-61C8-39C8-590A53FB57F0}"/>
                </a:ext>
              </a:extLst>
            </p:cNvPr>
            <p:cNvSpPr/>
            <p:nvPr/>
          </p:nvSpPr>
          <p:spPr>
            <a:xfrm>
              <a:off x="7650866" y="1567241"/>
              <a:ext cx="4083934" cy="3736708"/>
            </a:xfrm>
            <a:prstGeom prst="roundRect">
              <a:avLst>
                <a:gd name="adj" fmla="val 1118"/>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5" name="Group 24">
              <a:extLst>
                <a:ext uri="{FF2B5EF4-FFF2-40B4-BE49-F238E27FC236}">
                  <a16:creationId xmlns:a16="http://schemas.microsoft.com/office/drawing/2014/main" id="{D801C59F-3F7A-338D-E77C-24AC36EB9FAA}"/>
                </a:ext>
              </a:extLst>
            </p:cNvPr>
            <p:cNvGrpSpPr/>
            <p:nvPr/>
          </p:nvGrpSpPr>
          <p:grpSpPr>
            <a:xfrm>
              <a:off x="7650866" y="1926820"/>
              <a:ext cx="4083934" cy="3017551"/>
              <a:chOff x="7650866" y="2125949"/>
              <a:chExt cx="4083934" cy="3017551"/>
            </a:xfrm>
          </p:grpSpPr>
          <p:sp>
            <p:nvSpPr>
              <p:cNvPr id="12" name="Rectangle 11">
                <a:extLst>
                  <a:ext uri="{FF2B5EF4-FFF2-40B4-BE49-F238E27FC236}">
                    <a16:creationId xmlns:a16="http://schemas.microsoft.com/office/drawing/2014/main" id="{8CAD54B0-5BE6-4865-D495-4E5DB56578A9}"/>
                  </a:ext>
                </a:extLst>
              </p:cNvPr>
              <p:cNvSpPr/>
              <p:nvPr/>
            </p:nvSpPr>
            <p:spPr>
              <a:xfrm>
                <a:off x="7878417" y="2286398"/>
                <a:ext cx="3670852" cy="28571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0" rtlCol="0" anchor="ctr"/>
              <a:lstStyle/>
              <a:p>
                <a:pPr marL="228600" indent="-228600">
                  <a:spcAft>
                    <a:spcPts val="600"/>
                  </a:spcAft>
                  <a:buFont typeface="Arial" panose="020B0604020202020204" pitchFamily="34" charset="0"/>
                  <a:buChar char="•"/>
                </a:pPr>
                <a:r>
                  <a:rPr lang="en-US" sz="1400">
                    <a:solidFill>
                      <a:schemeClr val="tx1"/>
                    </a:solidFill>
                  </a:rPr>
                  <a:t>Approximately </a:t>
                </a:r>
                <a:r>
                  <a:rPr lang="en-US" sz="1400" b="1">
                    <a:solidFill>
                      <a:schemeClr val="tx1"/>
                    </a:solidFill>
                  </a:rPr>
                  <a:t>40% </a:t>
                </a:r>
                <a:r>
                  <a:rPr lang="en-US" sz="1400">
                    <a:solidFill>
                      <a:schemeClr val="tx1"/>
                    </a:solidFill>
                  </a:rPr>
                  <a:t>of patients did not achieve target SBP (&lt;140 mm Hg) within 30 months</a:t>
                </a:r>
              </a:p>
              <a:p>
                <a:pPr marL="228600" indent="-228600">
                  <a:buFont typeface="Arial" panose="020B0604020202020204" pitchFamily="34" charset="0"/>
                  <a:buChar char="•"/>
                </a:pPr>
                <a:r>
                  <a:rPr lang="en-US" sz="1400">
                    <a:solidFill>
                      <a:schemeClr val="tx1"/>
                    </a:solidFill>
                  </a:rPr>
                  <a:t>Despite the improvement of BP management in the VALUE study, the outcomes observed at 24 and 30 months are not ideal for patients</a:t>
                </a:r>
                <a:endParaRPr lang="en-US" sz="1400" baseline="30000">
                  <a:solidFill>
                    <a:schemeClr val="tx1"/>
                  </a:solidFill>
                </a:endParaRPr>
              </a:p>
            </p:txBody>
          </p:sp>
          <p:sp>
            <p:nvSpPr>
              <p:cNvPr id="17" name="Rectangle 16">
                <a:extLst>
                  <a:ext uri="{FF2B5EF4-FFF2-40B4-BE49-F238E27FC236}">
                    <a16:creationId xmlns:a16="http://schemas.microsoft.com/office/drawing/2014/main" id="{6BD8D9B0-60EF-29A2-BEA8-39274AFD5D4A}"/>
                  </a:ext>
                </a:extLst>
              </p:cNvPr>
              <p:cNvSpPr/>
              <p:nvPr/>
            </p:nvSpPr>
            <p:spPr>
              <a:xfrm>
                <a:off x="7650866" y="2125949"/>
                <a:ext cx="4083934" cy="5338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n-US" b="1"/>
                  <a:t>VALUE </a:t>
                </a:r>
                <a:r>
                  <a:rPr lang="en-US" b="1" err="1"/>
                  <a:t>Study</a:t>
                </a:r>
                <a:r>
                  <a:rPr lang="en-US" b="1" baseline="30000" err="1"/>
                  <a:t>b</a:t>
                </a:r>
                <a:endParaRPr lang="en-US" b="1" baseline="30000"/>
              </a:p>
            </p:txBody>
          </p:sp>
        </p:grpSp>
      </p:grpSp>
      <p:sp>
        <p:nvSpPr>
          <p:cNvPr id="18" name="TextBox 17">
            <a:extLst>
              <a:ext uri="{FF2B5EF4-FFF2-40B4-BE49-F238E27FC236}">
                <a16:creationId xmlns:a16="http://schemas.microsoft.com/office/drawing/2014/main" id="{2C244D8E-2590-C15E-63D8-7063419D8126}"/>
              </a:ext>
            </a:extLst>
          </p:cNvPr>
          <p:cNvSpPr txBox="1"/>
          <p:nvPr/>
        </p:nvSpPr>
        <p:spPr>
          <a:xfrm>
            <a:off x="457201" y="5557374"/>
            <a:ext cx="11277600" cy="365760"/>
          </a:xfrm>
          <a:prstGeom prst="roundRect">
            <a:avLst>
              <a:gd name="adj" fmla="val 14855"/>
            </a:avLst>
          </a:prstGeom>
          <a:solidFill>
            <a:schemeClr val="accent2">
              <a:lumMod val="20000"/>
              <a:lumOff val="80000"/>
            </a:schemeClr>
          </a:solidFill>
        </p:spPr>
        <p:txBody>
          <a:bodyPr wrap="square" anchor="ctr">
            <a:spAutoFit/>
          </a:bodyPr>
          <a:lstStyle/>
          <a:p>
            <a:pPr marL="0" marR="0" lvl="0" indent="0" algn="ctr" defTabSz="1219170" rtl="0" eaLnBrk="0" fontAlgn="base" latinLnBrk="0" hangingPunct="0">
              <a:lnSpc>
                <a:spcPct val="100000"/>
              </a:lnSpc>
              <a:spcBef>
                <a:spcPts val="1200"/>
              </a:spcBef>
              <a:spcAft>
                <a:spcPts val="600"/>
              </a:spcAft>
              <a:buClr>
                <a:srgbClr val="830051"/>
              </a:buClr>
              <a:buSzPct val="150000"/>
              <a:buFontTx/>
              <a:buNone/>
              <a:tabLst/>
              <a:defRPr/>
            </a:pP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Reaching target BP can </a:t>
            </a:r>
            <a:r>
              <a:rPr lang="en-US" altLang="en-US" sz="1400" b="1">
                <a:latin typeface="Arial"/>
                <a:ea typeface="Calibri" panose="020F0502020204030204" pitchFamily="34" charset="0"/>
                <a:cs typeface="Times New Roman" panose="02020603050405020304" pitchFamily="18" charset="0"/>
              </a:rPr>
              <a:t>t</a:t>
            </a:r>
            <a:r>
              <a:rPr kumimoji="0" lang="en-US" altLang="en-US" sz="1400" b="1" i="0" u="none" strike="noStrike" kern="1200" cap="none" spc="0" normalizeH="0" noProof="0" err="1">
                <a:ln>
                  <a:noFill/>
                </a:ln>
                <a:effectLst/>
                <a:uLnTx/>
                <a:uFillTx/>
                <a:latin typeface="Arial"/>
                <a:ea typeface="Calibri" panose="020F0502020204030204" pitchFamily="34" charset="0"/>
                <a:cs typeface="Times New Roman" panose="02020603050405020304" pitchFamily="18" charset="0"/>
              </a:rPr>
              <a:t>ake</a:t>
            </a: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 many </a:t>
            </a:r>
            <a:r>
              <a:rPr lang="en-US" altLang="en-US" sz="1400" b="1">
                <a:latin typeface="Arial"/>
                <a:ea typeface="Calibri" panose="020F0502020204030204" pitchFamily="34" charset="0"/>
                <a:cs typeface="Times New Roman" panose="02020603050405020304" pitchFamily="18" charset="0"/>
              </a:rPr>
              <a:t>m</a:t>
            </a:r>
            <a:r>
              <a:rPr kumimoji="0" lang="en-US" altLang="en-US" sz="1400" b="1" i="0" u="none" strike="noStrike" kern="1200" cap="none" spc="0" normalizeH="0" noProof="0" err="1">
                <a:ln>
                  <a:noFill/>
                </a:ln>
                <a:effectLst/>
                <a:uLnTx/>
                <a:uFillTx/>
                <a:latin typeface="Arial"/>
                <a:ea typeface="Calibri" panose="020F0502020204030204" pitchFamily="34" charset="0"/>
                <a:cs typeface="Times New Roman" panose="02020603050405020304" pitchFamily="18" charset="0"/>
              </a:rPr>
              <a:t>onths</a:t>
            </a: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 and a substantial </a:t>
            </a:r>
            <a:r>
              <a:rPr lang="en-US" altLang="en-US" sz="1400" b="1">
                <a:latin typeface="Arial"/>
                <a:ea typeface="Calibri" panose="020F0502020204030204" pitchFamily="34" charset="0"/>
                <a:cs typeface="Times New Roman" panose="02020603050405020304" pitchFamily="18" charset="0"/>
              </a:rPr>
              <a:t>n</a:t>
            </a: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umber of patients </a:t>
            </a:r>
            <a:r>
              <a:rPr lang="en-US" altLang="en-US" sz="1400" b="1">
                <a:latin typeface="Arial"/>
                <a:ea typeface="Calibri" panose="020F0502020204030204" pitchFamily="34" charset="0"/>
                <a:cs typeface="Times New Roman" panose="02020603050405020304" pitchFamily="18" charset="0"/>
              </a:rPr>
              <a:t>m</a:t>
            </a: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ay </a:t>
            </a:r>
            <a:r>
              <a:rPr lang="en-US" altLang="en-US" sz="1400" b="1">
                <a:latin typeface="Arial"/>
                <a:ea typeface="Calibri" panose="020F0502020204030204" pitchFamily="34" charset="0"/>
                <a:cs typeface="Times New Roman" panose="02020603050405020304" pitchFamily="18" charset="0"/>
              </a:rPr>
              <a:t>n</a:t>
            </a:r>
            <a:r>
              <a:rPr kumimoji="0" lang="en-US" altLang="en-US" sz="1400" b="1" i="0" u="none" strike="noStrike" kern="1200" cap="none" spc="0" normalizeH="0" noProof="0" err="1">
                <a:ln>
                  <a:noFill/>
                </a:ln>
                <a:effectLst/>
                <a:uLnTx/>
                <a:uFillTx/>
                <a:latin typeface="Arial"/>
                <a:ea typeface="Calibri" panose="020F0502020204030204" pitchFamily="34" charset="0"/>
                <a:cs typeface="Times New Roman" panose="02020603050405020304" pitchFamily="18" charset="0"/>
              </a:rPr>
              <a:t>ot</a:t>
            </a:r>
            <a:r>
              <a:rPr kumimoji="0" lang="en-US" altLang="en-US" sz="1400" b="1" i="0" u="none" strike="noStrike" kern="1200" cap="none" spc="0" normalizeH="0" noProof="0">
                <a:ln>
                  <a:noFill/>
                </a:ln>
                <a:effectLst/>
                <a:uLnTx/>
                <a:uFillTx/>
                <a:latin typeface="Arial"/>
                <a:ea typeface="Calibri" panose="020F0502020204030204" pitchFamily="34" charset="0"/>
                <a:cs typeface="Times New Roman" panose="02020603050405020304" pitchFamily="18" charset="0"/>
              </a:rPr>
              <a:t> achieve BP control</a:t>
            </a:r>
          </a:p>
        </p:txBody>
      </p:sp>
      <p:sp>
        <p:nvSpPr>
          <p:cNvPr id="13" name="TextBox 12">
            <a:extLst>
              <a:ext uri="{FF2B5EF4-FFF2-40B4-BE49-F238E27FC236}">
                <a16:creationId xmlns:a16="http://schemas.microsoft.com/office/drawing/2014/main" id="{7252AB9E-C188-1797-221C-0A7BDDFC04E5}"/>
              </a:ext>
            </a:extLst>
          </p:cNvPr>
          <p:cNvSpPr txBox="1"/>
          <p:nvPr/>
        </p:nvSpPr>
        <p:spPr>
          <a:xfrm>
            <a:off x="457200" y="1268755"/>
            <a:ext cx="6756400" cy="276999"/>
          </a:xfrm>
          <a:prstGeom prst="rect">
            <a:avLst/>
          </a:prstGeom>
          <a:noFill/>
        </p:spPr>
        <p:txBody>
          <a:bodyPr wrap="square" rtlCol="0">
            <a:spAutoFit/>
          </a:bodyPr>
          <a:lstStyle/>
          <a:p>
            <a:pPr algn="ctr">
              <a:buClr>
                <a:schemeClr val="accent1"/>
              </a:buClr>
            </a:pPr>
            <a:endParaRPr lang="en-US" b="1" baseline="30000"/>
          </a:p>
        </p:txBody>
      </p:sp>
      <p:graphicFrame>
        <p:nvGraphicFramePr>
          <p:cNvPr id="9" name="Chart 8">
            <a:extLst>
              <a:ext uri="{FF2B5EF4-FFF2-40B4-BE49-F238E27FC236}">
                <a16:creationId xmlns:a16="http://schemas.microsoft.com/office/drawing/2014/main" id="{152E28B3-52D2-4D9A-F3C9-9285C09AA82F}"/>
              </a:ext>
            </a:extLst>
          </p:cNvPr>
          <p:cNvGraphicFramePr/>
          <p:nvPr/>
        </p:nvGraphicFramePr>
        <p:xfrm>
          <a:off x="918864" y="1633242"/>
          <a:ext cx="6636306" cy="40270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7B3B2085-5E9F-AA1B-489A-EB037F15FDCA}"/>
              </a:ext>
            </a:extLst>
          </p:cNvPr>
          <p:cNvSpPr txBox="1"/>
          <p:nvPr/>
        </p:nvSpPr>
        <p:spPr>
          <a:xfrm rot="16200000">
            <a:off x="-937568" y="3147366"/>
            <a:ext cx="3251201" cy="461665"/>
          </a:xfrm>
          <a:prstGeom prst="rect">
            <a:avLst/>
          </a:prstGeom>
          <a:noFill/>
        </p:spPr>
        <p:txBody>
          <a:bodyPr wrap="square" rtlCol="0">
            <a:spAutoFit/>
          </a:bodyPr>
          <a:lstStyle/>
          <a:p>
            <a:pPr algn="ctr">
              <a:buClr>
                <a:schemeClr val="accent1"/>
              </a:buClr>
            </a:pPr>
            <a:r>
              <a:rPr lang="en-US" sz="1200" b="1"/>
              <a:t>BP control rates </a:t>
            </a:r>
            <a:br>
              <a:rPr lang="en-US" sz="1200" b="1"/>
            </a:br>
            <a:r>
              <a:rPr lang="en-US" sz="1200" b="1"/>
              <a:t>(percentage &lt;140 or &lt;90 mm Hg)</a:t>
            </a:r>
            <a:endParaRPr lang="en-US" sz="1200" b="1" baseline="30000"/>
          </a:p>
        </p:txBody>
      </p:sp>
      <p:sp>
        <p:nvSpPr>
          <p:cNvPr id="19" name="Freeform: Shape 18">
            <a:extLst>
              <a:ext uri="{FF2B5EF4-FFF2-40B4-BE49-F238E27FC236}">
                <a16:creationId xmlns:a16="http://schemas.microsoft.com/office/drawing/2014/main" id="{8BF8F430-0D23-AB35-C9D3-49F3980BF1BC}"/>
              </a:ext>
            </a:extLst>
          </p:cNvPr>
          <p:cNvSpPr/>
          <p:nvPr/>
        </p:nvSpPr>
        <p:spPr>
          <a:xfrm>
            <a:off x="1788730" y="3047265"/>
            <a:ext cx="5082383" cy="1356117"/>
          </a:xfrm>
          <a:custGeom>
            <a:avLst/>
            <a:gdLst>
              <a:gd name="connsiteX0" fmla="*/ 0 w 4905375"/>
              <a:gd name="connsiteY0" fmla="*/ 1319213 h 1319213"/>
              <a:gd name="connsiteX1" fmla="*/ 942975 w 4905375"/>
              <a:gd name="connsiteY1" fmla="*/ 414338 h 1319213"/>
              <a:gd name="connsiteX2" fmla="*/ 1990725 w 4905375"/>
              <a:gd name="connsiteY2" fmla="*/ 428625 h 1319213"/>
              <a:gd name="connsiteX3" fmla="*/ 2995612 w 4905375"/>
              <a:gd name="connsiteY3" fmla="*/ 0 h 1319213"/>
              <a:gd name="connsiteX4" fmla="*/ 3952875 w 4905375"/>
              <a:gd name="connsiteY4" fmla="*/ 152400 h 1319213"/>
              <a:gd name="connsiteX5" fmla="*/ 4905375 w 4905375"/>
              <a:gd name="connsiteY5" fmla="*/ 66675 h 1319213"/>
              <a:gd name="connsiteX0" fmla="*/ 0 w 4951707"/>
              <a:gd name="connsiteY0" fmla="*/ 1345883 h 1345883"/>
              <a:gd name="connsiteX1" fmla="*/ 989307 w 4951707"/>
              <a:gd name="connsiteY1" fmla="*/ 414338 h 1345883"/>
              <a:gd name="connsiteX2" fmla="*/ 2037057 w 4951707"/>
              <a:gd name="connsiteY2" fmla="*/ 428625 h 1345883"/>
              <a:gd name="connsiteX3" fmla="*/ 3041944 w 4951707"/>
              <a:gd name="connsiteY3" fmla="*/ 0 h 1345883"/>
              <a:gd name="connsiteX4" fmla="*/ 3999207 w 4951707"/>
              <a:gd name="connsiteY4" fmla="*/ 152400 h 1345883"/>
              <a:gd name="connsiteX5" fmla="*/ 4951707 w 4951707"/>
              <a:gd name="connsiteY5" fmla="*/ 66675 h 1345883"/>
              <a:gd name="connsiteX0" fmla="*/ 0 w 4951707"/>
              <a:gd name="connsiteY0" fmla="*/ 1381443 h 1381443"/>
              <a:gd name="connsiteX1" fmla="*/ 989307 w 4951707"/>
              <a:gd name="connsiteY1" fmla="*/ 449898 h 1381443"/>
              <a:gd name="connsiteX2" fmla="*/ 2037057 w 4951707"/>
              <a:gd name="connsiteY2" fmla="*/ 464185 h 1381443"/>
              <a:gd name="connsiteX3" fmla="*/ 3036994 w 4951707"/>
              <a:gd name="connsiteY3" fmla="*/ 0 h 1381443"/>
              <a:gd name="connsiteX4" fmla="*/ 3999207 w 4951707"/>
              <a:gd name="connsiteY4" fmla="*/ 187960 h 1381443"/>
              <a:gd name="connsiteX5" fmla="*/ 4951707 w 4951707"/>
              <a:gd name="connsiteY5" fmla="*/ 102235 h 1381443"/>
              <a:gd name="connsiteX0" fmla="*/ 0 w 4951707"/>
              <a:gd name="connsiteY0" fmla="*/ 1363663 h 1363663"/>
              <a:gd name="connsiteX1" fmla="*/ 989307 w 4951707"/>
              <a:gd name="connsiteY1" fmla="*/ 432118 h 1363663"/>
              <a:gd name="connsiteX2" fmla="*/ 2037057 w 4951707"/>
              <a:gd name="connsiteY2" fmla="*/ 446405 h 1363663"/>
              <a:gd name="connsiteX3" fmla="*/ 3036994 w 4951707"/>
              <a:gd name="connsiteY3" fmla="*/ 0 h 1363663"/>
              <a:gd name="connsiteX4" fmla="*/ 3999207 w 4951707"/>
              <a:gd name="connsiteY4" fmla="*/ 170180 h 1363663"/>
              <a:gd name="connsiteX5" fmla="*/ 4951707 w 4951707"/>
              <a:gd name="connsiteY5" fmla="*/ 84455 h 1363663"/>
              <a:gd name="connsiteX0" fmla="*/ 0 w 4951707"/>
              <a:gd name="connsiteY0" fmla="*/ 1417003 h 1417003"/>
              <a:gd name="connsiteX1" fmla="*/ 989307 w 4951707"/>
              <a:gd name="connsiteY1" fmla="*/ 485458 h 1417003"/>
              <a:gd name="connsiteX2" fmla="*/ 2037057 w 4951707"/>
              <a:gd name="connsiteY2" fmla="*/ 499745 h 1417003"/>
              <a:gd name="connsiteX3" fmla="*/ 3029570 w 4951707"/>
              <a:gd name="connsiteY3" fmla="*/ 0 h 1417003"/>
              <a:gd name="connsiteX4" fmla="*/ 3999207 w 4951707"/>
              <a:gd name="connsiteY4" fmla="*/ 223520 h 1417003"/>
              <a:gd name="connsiteX5" fmla="*/ 4951707 w 4951707"/>
              <a:gd name="connsiteY5" fmla="*/ 137795 h 14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707" h="1417003">
                <a:moveTo>
                  <a:pt x="0" y="1417003"/>
                </a:moveTo>
                <a:lnTo>
                  <a:pt x="989307" y="485458"/>
                </a:lnTo>
                <a:lnTo>
                  <a:pt x="2037057" y="499745"/>
                </a:lnTo>
                <a:lnTo>
                  <a:pt x="3029570" y="0"/>
                </a:lnTo>
                <a:lnTo>
                  <a:pt x="3999207" y="223520"/>
                </a:lnTo>
                <a:lnTo>
                  <a:pt x="4951707" y="137795"/>
                </a:lnTo>
              </a:path>
            </a:pathLst>
          </a:custGeom>
          <a:no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0" name="Group 19">
            <a:extLst>
              <a:ext uri="{FF2B5EF4-FFF2-40B4-BE49-F238E27FC236}">
                <a16:creationId xmlns:a16="http://schemas.microsoft.com/office/drawing/2014/main" id="{862380E9-2E8E-8434-4A2E-5E560AB124EE}"/>
              </a:ext>
            </a:extLst>
          </p:cNvPr>
          <p:cNvGrpSpPr/>
          <p:nvPr/>
        </p:nvGrpSpPr>
        <p:grpSpPr>
          <a:xfrm>
            <a:off x="1744979" y="3010481"/>
            <a:ext cx="5149579" cy="1430478"/>
            <a:chOff x="1737359" y="2946981"/>
            <a:chExt cx="5157206" cy="1430478"/>
          </a:xfrm>
          <a:solidFill>
            <a:schemeClr val="bg1">
              <a:lumMod val="50000"/>
            </a:schemeClr>
          </a:solidFill>
        </p:grpSpPr>
        <p:sp>
          <p:nvSpPr>
            <p:cNvPr id="21" name="Oval 20">
              <a:extLst>
                <a:ext uri="{FF2B5EF4-FFF2-40B4-BE49-F238E27FC236}">
                  <a16:creationId xmlns:a16="http://schemas.microsoft.com/office/drawing/2014/main" id="{0A1893DD-B29B-E548-70F1-782FD239D25E}"/>
                </a:ext>
              </a:extLst>
            </p:cNvPr>
            <p:cNvSpPr/>
            <p:nvPr/>
          </p:nvSpPr>
          <p:spPr>
            <a:xfrm>
              <a:off x="1737359" y="4286019"/>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C1474192-98EC-D7F5-C107-2213B404D2FA}"/>
                </a:ext>
              </a:extLst>
            </p:cNvPr>
            <p:cNvSpPr/>
            <p:nvPr/>
          </p:nvSpPr>
          <p:spPr>
            <a:xfrm>
              <a:off x="2746126" y="3421028"/>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a:extLst>
                <a:ext uri="{FF2B5EF4-FFF2-40B4-BE49-F238E27FC236}">
                  <a16:creationId xmlns:a16="http://schemas.microsoft.com/office/drawing/2014/main" id="{B9D2A988-6FB0-E87B-48DA-4D3810A01F72}"/>
                </a:ext>
              </a:extLst>
            </p:cNvPr>
            <p:cNvSpPr/>
            <p:nvPr/>
          </p:nvSpPr>
          <p:spPr>
            <a:xfrm>
              <a:off x="3790691" y="3421969"/>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87C40E8C-0286-33CA-321A-A556F296357C}"/>
                </a:ext>
              </a:extLst>
            </p:cNvPr>
            <p:cNvSpPr/>
            <p:nvPr/>
          </p:nvSpPr>
          <p:spPr>
            <a:xfrm>
              <a:off x="5840531" y="3146093"/>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18E348E9-A5EB-4350-F3CC-97CF90F43ECF}"/>
                </a:ext>
              </a:extLst>
            </p:cNvPr>
            <p:cNvSpPr/>
            <p:nvPr/>
          </p:nvSpPr>
          <p:spPr>
            <a:xfrm>
              <a:off x="6803125" y="3065778"/>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807069E6-3DB2-B068-4BB4-DD06A17A13A9}"/>
                </a:ext>
              </a:extLst>
            </p:cNvPr>
            <p:cNvSpPr/>
            <p:nvPr/>
          </p:nvSpPr>
          <p:spPr>
            <a:xfrm>
              <a:off x="4854362" y="2946981"/>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TextBox 2">
            <a:extLst>
              <a:ext uri="{FF2B5EF4-FFF2-40B4-BE49-F238E27FC236}">
                <a16:creationId xmlns:a16="http://schemas.microsoft.com/office/drawing/2014/main" id="{CBD777CA-D52A-0F22-2860-1AB6DDF9290D}"/>
              </a:ext>
            </a:extLst>
          </p:cNvPr>
          <p:cNvSpPr txBox="1"/>
          <p:nvPr/>
        </p:nvSpPr>
        <p:spPr>
          <a:xfrm>
            <a:off x="457200" y="1246902"/>
            <a:ext cx="7097970" cy="340519"/>
          </a:xfrm>
          <a:prstGeom prst="roundRect">
            <a:avLst/>
          </a:prstGeom>
          <a:solidFill>
            <a:schemeClr val="accent2">
              <a:lumMod val="75000"/>
            </a:schemeClr>
          </a:solidFill>
          <a:ln w="15875">
            <a:solidFill>
              <a:schemeClr val="accent2">
                <a:lumMod val="75000"/>
              </a:schemeClr>
            </a:solidFill>
          </a:ln>
        </p:spPr>
        <p:txBody>
          <a:bodyPr wrap="square" lIns="45720" tIns="45720" rIns="45720" bIns="45720"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BP Control Rates From Baseline to 30 </a:t>
            </a:r>
            <a:r>
              <a:rPr kumimoji="0" lang="en-GB" sz="14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rPr>
              <a:t>Months</a:t>
            </a:r>
            <a:r>
              <a:rPr kumimoji="0" lang="en-GB" sz="1400" b="1" i="0" u="none" strike="noStrike" kern="1200" cap="none" spc="0" normalizeH="0" baseline="30000" noProof="0" err="1">
                <a:ln>
                  <a:noFill/>
                </a:ln>
                <a:solidFill>
                  <a:schemeClr val="bg1"/>
                </a:solidFill>
                <a:effectLst/>
                <a:uLnTx/>
                <a:uFillTx/>
                <a:latin typeface="Arial" panose="020B0604020202020204" pitchFamily="34" charset="0"/>
                <a:ea typeface="+mn-ea"/>
                <a:cs typeface="Arial" panose="020B0604020202020204" pitchFamily="34" charset="0"/>
              </a:rPr>
              <a:t>a</a:t>
            </a:r>
            <a:endParaRPr kumimoji="0" lang="en-GB" sz="1400" b="1"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hlinkClick r:id="rId4" action="ppaction://hlinksldjump"/>
            <a:extLst>
              <a:ext uri="{FF2B5EF4-FFF2-40B4-BE49-F238E27FC236}">
                <a16:creationId xmlns:a16="http://schemas.microsoft.com/office/drawing/2014/main" id="{70D982C5-CF40-92FE-891B-10DE6C8B6C76}"/>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76895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2FB6-B392-4280-E804-35E3F1DD17D2}"/>
              </a:ext>
            </a:extLst>
          </p:cNvPr>
          <p:cNvSpPr>
            <a:spLocks noGrp="1"/>
          </p:cNvSpPr>
          <p:nvPr>
            <p:ph type="title"/>
          </p:nvPr>
        </p:nvSpPr>
        <p:spPr/>
        <p:txBody>
          <a:bodyPr>
            <a:normAutofit fontScale="90000"/>
          </a:bodyPr>
          <a:lstStyle/>
          <a:p>
            <a:r>
              <a:rPr lang="en-US"/>
              <a:t>Uncontrolled HTN is Associated with an Increased Risk of Mortality</a:t>
            </a:r>
            <a:r>
              <a:rPr lang="en-US" baseline="30000"/>
              <a:t>1</a:t>
            </a:r>
            <a:endParaRPr lang="en-US"/>
          </a:p>
        </p:txBody>
      </p:sp>
      <p:sp>
        <p:nvSpPr>
          <p:cNvPr id="3" name="Slide Number Placeholder 2">
            <a:extLst>
              <a:ext uri="{FF2B5EF4-FFF2-40B4-BE49-F238E27FC236}">
                <a16:creationId xmlns:a16="http://schemas.microsoft.com/office/drawing/2014/main" id="{F553C0C1-0D19-96E9-D657-1AB722D58918}"/>
              </a:ext>
            </a:extLst>
          </p:cNvPr>
          <p:cNvSpPr>
            <a:spLocks noGrp="1"/>
          </p:cNvSpPr>
          <p:nvPr>
            <p:ph type="sldNum" sz="quarter" idx="12"/>
          </p:nvPr>
        </p:nvSpPr>
        <p:spPr/>
        <p:txBody>
          <a:bodyPr/>
          <a:lstStyle/>
          <a:p>
            <a:fld id="{CC7432E5-F8E0-41AE-9A6B-AD730338B005}" type="slidenum">
              <a:rPr lang="en-US" smtClean="0"/>
              <a:pPr/>
              <a:t>8</a:t>
            </a:fld>
            <a:endParaRPr lang="en-US"/>
          </a:p>
        </p:txBody>
      </p:sp>
      <p:sp>
        <p:nvSpPr>
          <p:cNvPr id="4" name="Text Placeholder 3">
            <a:extLst>
              <a:ext uri="{FF2B5EF4-FFF2-40B4-BE49-F238E27FC236}">
                <a16:creationId xmlns:a16="http://schemas.microsoft.com/office/drawing/2014/main" id="{8C962EC0-1C4D-1F02-FD89-F2FC4CACFE5B}"/>
              </a:ext>
            </a:extLst>
          </p:cNvPr>
          <p:cNvSpPr>
            <a:spLocks noGrp="1"/>
          </p:cNvSpPr>
          <p:nvPr>
            <p:ph type="body" sz="quarter" idx="13"/>
          </p:nvPr>
        </p:nvSpPr>
        <p:spPr>
          <a:xfrm>
            <a:off x="457198" y="5803271"/>
            <a:ext cx="11391901" cy="1054729"/>
          </a:xfrm>
        </p:spPr>
        <p:txBody>
          <a:bodyPr/>
          <a:lstStyle/>
          <a:p>
            <a:r>
              <a:rPr lang="en-US" baseline="30000" err="1"/>
              <a:t>a</a:t>
            </a:r>
            <a:r>
              <a:rPr lang="en-US" err="1"/>
              <a:t>Prospective</a:t>
            </a:r>
            <a:r>
              <a:rPr lang="en-US"/>
              <a:t> cohort study of US adults aged ≥18 years (N=13,947) enrolled in the NHANES III (1988-1994; median follow-up 19.1 years). Mortality outcome events data presented as HR and 95% CI; all-cause (HR, 1.62; 95% CI, 1.35-1.95), cerebrovascular disease–specific (HR, 3.01; 95% CI, 1.91-4.73), heart disease–specific (HR, 2.19; 95% CI, 1.57-3.05), and CVD-specific </a:t>
            </a:r>
            <a:br>
              <a:rPr lang="en-US"/>
            </a:br>
            <a:r>
              <a:rPr lang="en-US"/>
              <a:t>(HR, 2.23; 95% CI, 1.66-2.99).</a:t>
            </a:r>
          </a:p>
          <a:p>
            <a:r>
              <a:rPr lang="en-US"/>
              <a:t>CI = confidence interval; CVD = cardiovascular disease; HR = hazard ratio; HTN = hypertension; NHANES III = Third National Health and Nutrition Examination Survey; US = United States.</a:t>
            </a:r>
          </a:p>
          <a:p>
            <a:r>
              <a:rPr lang="en-US"/>
              <a:t>1. </a:t>
            </a:r>
            <a:r>
              <a:rPr lang="en-US" altLang="zh-CN">
                <a:ea typeface="微软雅黑"/>
                <a:cs typeface="+mn-ea"/>
                <a:sym typeface="+mn-lt"/>
              </a:rPr>
              <a:t>Zhou D, et al. </a:t>
            </a:r>
            <a:r>
              <a:rPr lang="en-US" altLang="zh-CN" i="1">
                <a:ea typeface="微软雅黑"/>
                <a:cs typeface="+mn-ea"/>
                <a:sym typeface="+mn-lt"/>
              </a:rPr>
              <a:t>Sci Rep.</a:t>
            </a:r>
            <a:r>
              <a:rPr lang="en-US" altLang="zh-CN">
                <a:ea typeface="微软雅黑"/>
                <a:cs typeface="+mn-ea"/>
                <a:sym typeface="+mn-lt"/>
              </a:rPr>
              <a:t> </a:t>
            </a:r>
            <a:r>
              <a:rPr lang="en-US" b="0" i="0">
                <a:effectLst/>
              </a:rPr>
              <a:t>2018;8(1):9418; </a:t>
            </a:r>
            <a:r>
              <a:rPr lang="en-US" altLang="zh-CN">
                <a:ea typeface="微软雅黑"/>
                <a:cs typeface="+mn-ea"/>
                <a:sym typeface="+mn-lt"/>
              </a:rPr>
              <a:t>2. </a:t>
            </a:r>
            <a:r>
              <a:rPr lang="en-US" b="0" i="0">
                <a:effectLst/>
              </a:rPr>
              <a:t>Centers for Disease Control and Prevention (CDC). High blood pressure facts. Accessed January 31, 2025. </a:t>
            </a:r>
            <a:r>
              <a:rPr lang="en-US">
                <a:cs typeface="Arial" pitchFamily="34"/>
              </a:rPr>
              <a:t>https://www.cdc.</a:t>
            </a:r>
            <a:br>
              <a:rPr lang="en-US">
                <a:cs typeface="Arial" pitchFamily="34"/>
              </a:rPr>
            </a:br>
            <a:r>
              <a:rPr lang="en-US">
                <a:cs typeface="Arial" pitchFamily="34"/>
              </a:rPr>
              <a:t>gov/high-blood-pressure/data-research/facts-stats/index.html</a:t>
            </a:r>
            <a:endParaRPr lang="en-GB">
              <a:ea typeface="微软雅黑"/>
              <a:cs typeface="+mn-ea"/>
            </a:endParaRPr>
          </a:p>
        </p:txBody>
      </p:sp>
      <p:sp>
        <p:nvSpPr>
          <p:cNvPr id="5" name="Rectangle 4">
            <a:extLst>
              <a:ext uri="{FF2B5EF4-FFF2-40B4-BE49-F238E27FC236}">
                <a16:creationId xmlns:a16="http://schemas.microsoft.com/office/drawing/2014/main" id="{42E0700C-AE64-61B0-D4D4-4952677E8081}"/>
              </a:ext>
            </a:extLst>
          </p:cNvPr>
          <p:cNvSpPr/>
          <p:nvPr/>
        </p:nvSpPr>
        <p:spPr>
          <a:xfrm flipH="1">
            <a:off x="605147" y="2797731"/>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7CB68A62-9512-15FE-27FB-618958730902}"/>
              </a:ext>
            </a:extLst>
          </p:cNvPr>
          <p:cNvSpPr/>
          <p:nvPr/>
        </p:nvSpPr>
        <p:spPr>
          <a:xfrm flipH="1">
            <a:off x="3381795" y="2797731"/>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487C35C-3C0A-D3D6-CB3F-20AC4DFD8AA9}"/>
              </a:ext>
            </a:extLst>
          </p:cNvPr>
          <p:cNvSpPr/>
          <p:nvPr/>
        </p:nvSpPr>
        <p:spPr>
          <a:xfrm flipH="1">
            <a:off x="6158443" y="2797731"/>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F130516B-B899-28D2-1A3A-5F1AB7E85530}"/>
              </a:ext>
            </a:extLst>
          </p:cNvPr>
          <p:cNvSpPr/>
          <p:nvPr/>
        </p:nvSpPr>
        <p:spPr>
          <a:xfrm flipH="1">
            <a:off x="8935092" y="2797731"/>
            <a:ext cx="2651760" cy="2724665"/>
          </a:xfrm>
          <a:prstGeom prst="rect">
            <a:avLst/>
          </a:prstGeom>
          <a:solidFill>
            <a:schemeClr val="bg1"/>
          </a:solidFill>
          <a:ln>
            <a:solidFill>
              <a:schemeClr val="bg1">
                <a:lumMod val="85000"/>
              </a:schemeClr>
            </a:solidFill>
          </a:ln>
          <a:effectLst>
            <a:outerShdw blurRad="101600" sx="102000" sy="102000" algn="ctr"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63D14F6E-D95D-9BBC-F786-216538C9599D}"/>
              </a:ext>
            </a:extLst>
          </p:cNvPr>
          <p:cNvSpPr txBox="1">
            <a:spLocks/>
          </p:cNvSpPr>
          <p:nvPr/>
        </p:nvSpPr>
        <p:spPr>
          <a:xfrm>
            <a:off x="9204898" y="4179991"/>
            <a:ext cx="2112149" cy="492443"/>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CVD-specific </a:t>
            </a:r>
            <a:b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b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mortality</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11" name="TextBox 10">
            <a:extLst>
              <a:ext uri="{FF2B5EF4-FFF2-40B4-BE49-F238E27FC236}">
                <a16:creationId xmlns:a16="http://schemas.microsoft.com/office/drawing/2014/main" id="{6689471F-AA22-7AAA-70F4-968D9586A577}"/>
              </a:ext>
            </a:extLst>
          </p:cNvPr>
          <p:cNvSpPr txBox="1">
            <a:spLocks/>
          </p:cNvSpPr>
          <p:nvPr/>
        </p:nvSpPr>
        <p:spPr>
          <a:xfrm>
            <a:off x="6331223" y="4179991"/>
            <a:ext cx="2365192" cy="492443"/>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 Heart disease–specific mortality</a:t>
            </a:r>
          </a:p>
        </p:txBody>
      </p:sp>
      <p:sp>
        <p:nvSpPr>
          <p:cNvPr id="12" name="Freeform 17">
            <a:extLst>
              <a:ext uri="{FF2B5EF4-FFF2-40B4-BE49-F238E27FC236}">
                <a16:creationId xmlns:a16="http://schemas.microsoft.com/office/drawing/2014/main" id="{4CC842BD-D0FB-C9D2-9784-E47B679D053A}"/>
              </a:ext>
            </a:extLst>
          </p:cNvPr>
          <p:cNvSpPr>
            <a:spLocks noEditPoints="1"/>
          </p:cNvSpPr>
          <p:nvPr/>
        </p:nvSpPr>
        <p:spPr bwMode="auto">
          <a:xfrm>
            <a:off x="7323040" y="4902328"/>
            <a:ext cx="381560" cy="379098"/>
          </a:xfrm>
          <a:custGeom>
            <a:avLst/>
            <a:gdLst>
              <a:gd name="T0" fmla="*/ 100 w 326"/>
              <a:gd name="T1" fmla="*/ 24 h 323"/>
              <a:gd name="T2" fmla="*/ 156 w 326"/>
              <a:gd name="T3" fmla="*/ 41 h 323"/>
              <a:gd name="T4" fmla="*/ 174 w 326"/>
              <a:gd name="T5" fmla="*/ 41 h 323"/>
              <a:gd name="T6" fmla="*/ 320 w 326"/>
              <a:gd name="T7" fmla="*/ 99 h 323"/>
              <a:gd name="T8" fmla="*/ 302 w 326"/>
              <a:gd name="T9" fmla="*/ 172 h 323"/>
              <a:gd name="T10" fmla="*/ 193 w 326"/>
              <a:gd name="T11" fmla="*/ 303 h 323"/>
              <a:gd name="T12" fmla="*/ 183 w 326"/>
              <a:gd name="T13" fmla="*/ 314 h 323"/>
              <a:gd name="T14" fmla="*/ 141 w 326"/>
              <a:gd name="T15" fmla="*/ 308 h 323"/>
              <a:gd name="T16" fmla="*/ 55 w 326"/>
              <a:gd name="T17" fmla="*/ 205 h 323"/>
              <a:gd name="T18" fmla="*/ 27 w 326"/>
              <a:gd name="T19" fmla="*/ 172 h 323"/>
              <a:gd name="T20" fmla="*/ 26 w 326"/>
              <a:gd name="T21" fmla="*/ 63 h 323"/>
              <a:gd name="T22" fmla="*/ 100 w 326"/>
              <a:gd name="T23" fmla="*/ 24 h 323"/>
              <a:gd name="T24" fmla="*/ 185 w 326"/>
              <a:gd name="T25" fmla="*/ 179 h 323"/>
              <a:gd name="T26" fmla="*/ 182 w 326"/>
              <a:gd name="T27" fmla="*/ 175 h 323"/>
              <a:gd name="T28" fmla="*/ 163 w 326"/>
              <a:gd name="T29" fmla="*/ 136 h 323"/>
              <a:gd name="T30" fmla="*/ 145 w 326"/>
              <a:gd name="T31" fmla="*/ 125 h 323"/>
              <a:gd name="T32" fmla="*/ 127 w 326"/>
              <a:gd name="T33" fmla="*/ 136 h 323"/>
              <a:gd name="T34" fmla="*/ 121 w 326"/>
              <a:gd name="T35" fmla="*/ 149 h 323"/>
              <a:gd name="T36" fmla="*/ 116 w 326"/>
              <a:gd name="T37" fmla="*/ 152 h 323"/>
              <a:gd name="T38" fmla="*/ 88 w 326"/>
              <a:gd name="T39" fmla="*/ 152 h 323"/>
              <a:gd name="T40" fmla="*/ 76 w 326"/>
              <a:gd name="T41" fmla="*/ 162 h 323"/>
              <a:gd name="T42" fmla="*/ 88 w 326"/>
              <a:gd name="T43" fmla="*/ 172 h 323"/>
              <a:gd name="T44" fmla="*/ 118 w 326"/>
              <a:gd name="T45" fmla="*/ 172 h 323"/>
              <a:gd name="T46" fmla="*/ 138 w 326"/>
              <a:gd name="T47" fmla="*/ 160 h 323"/>
              <a:gd name="T48" fmla="*/ 145 w 326"/>
              <a:gd name="T49" fmla="*/ 145 h 323"/>
              <a:gd name="T50" fmla="*/ 147 w 326"/>
              <a:gd name="T51" fmla="*/ 149 h 323"/>
              <a:gd name="T52" fmla="*/ 166 w 326"/>
              <a:gd name="T53" fmla="*/ 186 h 323"/>
              <a:gd name="T54" fmla="*/ 184 w 326"/>
              <a:gd name="T55" fmla="*/ 199 h 323"/>
              <a:gd name="T56" fmla="*/ 203 w 326"/>
              <a:gd name="T57" fmla="*/ 186 h 323"/>
              <a:gd name="T58" fmla="*/ 209 w 326"/>
              <a:gd name="T59" fmla="*/ 175 h 323"/>
              <a:gd name="T60" fmla="*/ 214 w 326"/>
              <a:gd name="T61" fmla="*/ 172 h 323"/>
              <a:gd name="T62" fmla="*/ 242 w 326"/>
              <a:gd name="T63" fmla="*/ 172 h 323"/>
              <a:gd name="T64" fmla="*/ 253 w 326"/>
              <a:gd name="T65" fmla="*/ 162 h 323"/>
              <a:gd name="T66" fmla="*/ 242 w 326"/>
              <a:gd name="T67" fmla="*/ 152 h 323"/>
              <a:gd name="T68" fmla="*/ 211 w 326"/>
              <a:gd name="T69" fmla="*/ 152 h 323"/>
              <a:gd name="T70" fmla="*/ 192 w 326"/>
              <a:gd name="T71" fmla="*/ 164 h 323"/>
              <a:gd name="T72" fmla="*/ 185 w 326"/>
              <a:gd name="T73" fmla="*/ 17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323">
                <a:moveTo>
                  <a:pt x="100" y="24"/>
                </a:moveTo>
                <a:cubicBezTo>
                  <a:pt x="122" y="24"/>
                  <a:pt x="140" y="30"/>
                  <a:pt x="156" y="41"/>
                </a:cubicBezTo>
                <a:cubicBezTo>
                  <a:pt x="164" y="46"/>
                  <a:pt x="166" y="46"/>
                  <a:pt x="174" y="41"/>
                </a:cubicBezTo>
                <a:cubicBezTo>
                  <a:pt x="233" y="0"/>
                  <a:pt x="307" y="38"/>
                  <a:pt x="320" y="99"/>
                </a:cubicBezTo>
                <a:cubicBezTo>
                  <a:pt x="326" y="126"/>
                  <a:pt x="320" y="150"/>
                  <a:pt x="302" y="172"/>
                </a:cubicBezTo>
                <a:cubicBezTo>
                  <a:pt x="266" y="216"/>
                  <a:pt x="229" y="259"/>
                  <a:pt x="193" y="303"/>
                </a:cubicBezTo>
                <a:cubicBezTo>
                  <a:pt x="190" y="307"/>
                  <a:pt x="187" y="311"/>
                  <a:pt x="183" y="314"/>
                </a:cubicBezTo>
                <a:cubicBezTo>
                  <a:pt x="170" y="323"/>
                  <a:pt x="151" y="321"/>
                  <a:pt x="141" y="308"/>
                </a:cubicBezTo>
                <a:cubicBezTo>
                  <a:pt x="112" y="274"/>
                  <a:pt x="84" y="240"/>
                  <a:pt x="55" y="205"/>
                </a:cubicBezTo>
                <a:cubicBezTo>
                  <a:pt x="46" y="194"/>
                  <a:pt x="37" y="183"/>
                  <a:pt x="27" y="172"/>
                </a:cubicBezTo>
                <a:cubicBezTo>
                  <a:pt x="1" y="141"/>
                  <a:pt x="0" y="96"/>
                  <a:pt x="26" y="63"/>
                </a:cubicBezTo>
                <a:cubicBezTo>
                  <a:pt x="45" y="38"/>
                  <a:pt x="71" y="25"/>
                  <a:pt x="100" y="24"/>
                </a:cubicBezTo>
                <a:close/>
                <a:moveTo>
                  <a:pt x="185" y="179"/>
                </a:moveTo>
                <a:cubicBezTo>
                  <a:pt x="184" y="177"/>
                  <a:pt x="183" y="176"/>
                  <a:pt x="182" y="175"/>
                </a:cubicBezTo>
                <a:cubicBezTo>
                  <a:pt x="176" y="162"/>
                  <a:pt x="169" y="149"/>
                  <a:pt x="163" y="136"/>
                </a:cubicBezTo>
                <a:cubicBezTo>
                  <a:pt x="159" y="129"/>
                  <a:pt x="153" y="125"/>
                  <a:pt x="145" y="125"/>
                </a:cubicBezTo>
                <a:cubicBezTo>
                  <a:pt x="137" y="125"/>
                  <a:pt x="131" y="129"/>
                  <a:pt x="127" y="136"/>
                </a:cubicBezTo>
                <a:cubicBezTo>
                  <a:pt x="125" y="141"/>
                  <a:pt x="123" y="145"/>
                  <a:pt x="121" y="149"/>
                </a:cubicBezTo>
                <a:cubicBezTo>
                  <a:pt x="120" y="152"/>
                  <a:pt x="118" y="152"/>
                  <a:pt x="116" y="152"/>
                </a:cubicBezTo>
                <a:cubicBezTo>
                  <a:pt x="107" y="152"/>
                  <a:pt x="97" y="152"/>
                  <a:pt x="88" y="152"/>
                </a:cubicBezTo>
                <a:cubicBezTo>
                  <a:pt x="81" y="152"/>
                  <a:pt x="76" y="156"/>
                  <a:pt x="76" y="162"/>
                </a:cubicBezTo>
                <a:cubicBezTo>
                  <a:pt x="76" y="168"/>
                  <a:pt x="81" y="172"/>
                  <a:pt x="88" y="172"/>
                </a:cubicBezTo>
                <a:cubicBezTo>
                  <a:pt x="98" y="172"/>
                  <a:pt x="108" y="172"/>
                  <a:pt x="118" y="172"/>
                </a:cubicBezTo>
                <a:cubicBezTo>
                  <a:pt x="127" y="172"/>
                  <a:pt x="134" y="168"/>
                  <a:pt x="138" y="160"/>
                </a:cubicBezTo>
                <a:cubicBezTo>
                  <a:pt x="140" y="155"/>
                  <a:pt x="142" y="150"/>
                  <a:pt x="145" y="145"/>
                </a:cubicBezTo>
                <a:cubicBezTo>
                  <a:pt x="146" y="147"/>
                  <a:pt x="147" y="148"/>
                  <a:pt x="147" y="149"/>
                </a:cubicBezTo>
                <a:cubicBezTo>
                  <a:pt x="154" y="162"/>
                  <a:pt x="160" y="174"/>
                  <a:pt x="166" y="186"/>
                </a:cubicBezTo>
                <a:cubicBezTo>
                  <a:pt x="170" y="194"/>
                  <a:pt x="175" y="199"/>
                  <a:pt x="184" y="199"/>
                </a:cubicBezTo>
                <a:cubicBezTo>
                  <a:pt x="193" y="199"/>
                  <a:pt x="199" y="194"/>
                  <a:pt x="203" y="186"/>
                </a:cubicBezTo>
                <a:cubicBezTo>
                  <a:pt x="205" y="182"/>
                  <a:pt x="207" y="179"/>
                  <a:pt x="209" y="175"/>
                </a:cubicBezTo>
                <a:cubicBezTo>
                  <a:pt x="210" y="172"/>
                  <a:pt x="211" y="172"/>
                  <a:pt x="214" y="172"/>
                </a:cubicBezTo>
                <a:cubicBezTo>
                  <a:pt x="223" y="172"/>
                  <a:pt x="233" y="172"/>
                  <a:pt x="242" y="172"/>
                </a:cubicBezTo>
                <a:cubicBezTo>
                  <a:pt x="249" y="172"/>
                  <a:pt x="253" y="168"/>
                  <a:pt x="253" y="162"/>
                </a:cubicBezTo>
                <a:cubicBezTo>
                  <a:pt x="253" y="156"/>
                  <a:pt x="249" y="152"/>
                  <a:pt x="242" y="152"/>
                </a:cubicBezTo>
                <a:cubicBezTo>
                  <a:pt x="232" y="152"/>
                  <a:pt x="221" y="152"/>
                  <a:pt x="211" y="152"/>
                </a:cubicBezTo>
                <a:cubicBezTo>
                  <a:pt x="202" y="152"/>
                  <a:pt x="196" y="156"/>
                  <a:pt x="192" y="164"/>
                </a:cubicBezTo>
                <a:cubicBezTo>
                  <a:pt x="190" y="168"/>
                  <a:pt x="187" y="173"/>
                  <a:pt x="185" y="1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p>
        </p:txBody>
      </p:sp>
      <p:sp>
        <p:nvSpPr>
          <p:cNvPr id="13" name="TextBox 12">
            <a:extLst>
              <a:ext uri="{FF2B5EF4-FFF2-40B4-BE49-F238E27FC236}">
                <a16:creationId xmlns:a16="http://schemas.microsoft.com/office/drawing/2014/main" id="{A157406C-AFDF-876D-1BF6-7E6FAE604543}"/>
              </a:ext>
            </a:extLst>
          </p:cNvPr>
          <p:cNvSpPr txBox="1">
            <a:spLocks/>
          </p:cNvSpPr>
          <p:nvPr/>
        </p:nvSpPr>
        <p:spPr>
          <a:xfrm>
            <a:off x="457200" y="2115846"/>
            <a:ext cx="11277600" cy="553998"/>
          </a:xfrm>
          <a:prstGeom prst="rect">
            <a:avLst/>
          </a:prstGeom>
          <a:noFill/>
        </p:spPr>
        <p:txBody>
          <a:bodyPr wrap="square" lIns="45720" rIns="45720" rtlCol="0" anchor="ctr">
            <a:spAutoFit/>
          </a:bodyPr>
          <a:lstStyle/>
          <a:p>
            <a:pPr lvl="0" algn="ctr">
              <a:lnSpc>
                <a:spcPts val="1800"/>
              </a:lnSpc>
              <a:defRPr/>
            </a:pPr>
            <a:r>
              <a:rPr kumimoji="0" lang="en-GB" sz="1600" b="0" i="0" u="none" strike="noStrike" kern="1200" cap="none" spc="0" normalizeH="0" baseline="0" noProof="0">
                <a:ln>
                  <a:noFill/>
                </a:ln>
                <a:effectLst/>
                <a:uLnTx/>
                <a:uFillTx/>
                <a:ea typeface="微软雅黑"/>
                <a:cs typeface="Arial" panose="020B0604020202020204" pitchFamily="34" charset="0"/>
              </a:rPr>
              <a:t>Treated but uncontrolled hypertensive patients are </a:t>
            </a:r>
            <a:r>
              <a:rPr kumimoji="0" lang="en-GB" sz="1600" b="1" i="0" u="none" strike="noStrike" kern="1200" cap="none" spc="0" normalizeH="0" baseline="0" noProof="0">
                <a:ln>
                  <a:noFill/>
                </a:ln>
                <a:solidFill>
                  <a:schemeClr val="accent2"/>
                </a:solidFill>
                <a:effectLst/>
                <a:uLnTx/>
                <a:uFillTx/>
                <a:ea typeface="微软雅黑"/>
                <a:cs typeface="Arial" panose="020B0604020202020204" pitchFamily="34" charset="0"/>
              </a:rPr>
              <a:t>at increased risk of mortality</a:t>
            </a:r>
            <a:r>
              <a:rPr kumimoji="0" lang="en-GB" sz="1600" b="1" i="0" u="none" strike="noStrike" kern="1200" cap="none" spc="0" normalizeH="0" baseline="0" noProof="0">
                <a:ln>
                  <a:noFill/>
                </a:ln>
                <a:effectLst/>
                <a:uLnTx/>
                <a:uFillTx/>
                <a:ea typeface="微软雅黑"/>
                <a:cs typeface="Arial" panose="020B0604020202020204" pitchFamily="34" charset="0"/>
              </a:rPr>
              <a:t> </a:t>
            </a:r>
            <a:r>
              <a:rPr kumimoji="0" lang="en-GB" sz="1600" b="0" i="0" u="none" strike="noStrike" kern="1200" cap="none" spc="0" normalizeH="0" baseline="0" noProof="0">
                <a:ln>
                  <a:noFill/>
                </a:ln>
                <a:effectLst/>
                <a:uLnTx/>
                <a:uFillTx/>
                <a:ea typeface="微软雅黑"/>
                <a:cs typeface="Arial" panose="020B0604020202020204" pitchFamily="34" charset="0"/>
              </a:rPr>
              <a:t>compared with </a:t>
            </a:r>
            <a:br>
              <a:rPr kumimoji="0" lang="en-GB" sz="1600" b="0" i="0" u="none" strike="noStrike" kern="1200" cap="none" spc="0" normalizeH="0" baseline="0" noProof="0">
                <a:ln>
                  <a:noFill/>
                </a:ln>
                <a:effectLst/>
                <a:uLnTx/>
                <a:uFillTx/>
                <a:ea typeface="微软雅黑"/>
                <a:cs typeface="Arial" panose="020B0604020202020204" pitchFamily="34" charset="0"/>
              </a:rPr>
            </a:br>
            <a:r>
              <a:rPr kumimoji="0" lang="en-GB" sz="1600" b="0" i="0" u="none" strike="noStrike" kern="1200" cap="none" spc="0" normalizeH="0" baseline="0" noProof="0">
                <a:ln>
                  <a:noFill/>
                </a:ln>
                <a:effectLst/>
                <a:uLnTx/>
                <a:uFillTx/>
                <a:ea typeface="微软雅黑"/>
                <a:cs typeface="Arial" panose="020B0604020202020204" pitchFamily="34" charset="0"/>
              </a:rPr>
              <a:t>normotensive adults</a:t>
            </a:r>
            <a:r>
              <a:rPr lang="en-GB" sz="1600" baseline="30000">
                <a:ea typeface="微软雅黑"/>
                <a:cs typeface="Arial" panose="020B0604020202020204" pitchFamily="34" charset="0"/>
              </a:rPr>
              <a:t>1,a</a:t>
            </a:r>
            <a:r>
              <a:rPr kumimoji="0" lang="en-GB" sz="1600" b="0" i="0" u="none" strike="noStrike" kern="1200" cap="none" spc="0" normalizeH="0" baseline="0" noProof="0">
                <a:ln>
                  <a:noFill/>
                </a:ln>
                <a:effectLst/>
                <a:uLnTx/>
                <a:uFillTx/>
                <a:ea typeface="微软雅黑"/>
                <a:cs typeface="Arial" panose="020B0604020202020204" pitchFamily="34" charset="0"/>
              </a:rPr>
              <a:t>:</a:t>
            </a:r>
            <a:endParaRPr kumimoji="0" lang="en-GB" sz="1600" b="0" i="0" u="none" strike="noStrike" kern="1200" cap="none" spc="0" normalizeH="0" baseline="30000" noProof="0">
              <a:ln>
                <a:noFill/>
              </a:ln>
              <a:effectLst/>
              <a:uLnTx/>
              <a:uFillTx/>
              <a:ea typeface="微软雅黑"/>
              <a:cs typeface="Arial" panose="020B0604020202020204" pitchFamily="34" charset="0"/>
            </a:endParaRPr>
          </a:p>
        </p:txBody>
      </p:sp>
      <p:grpSp>
        <p:nvGrpSpPr>
          <p:cNvPr id="14" name="Group 13">
            <a:extLst>
              <a:ext uri="{FF2B5EF4-FFF2-40B4-BE49-F238E27FC236}">
                <a16:creationId xmlns:a16="http://schemas.microsoft.com/office/drawing/2014/main" id="{AB587A37-2C1C-E3A1-94CC-4C9B9A599181}"/>
              </a:ext>
            </a:extLst>
          </p:cNvPr>
          <p:cNvGrpSpPr/>
          <p:nvPr/>
        </p:nvGrpSpPr>
        <p:grpSpPr>
          <a:xfrm>
            <a:off x="10110160" y="4863374"/>
            <a:ext cx="301626" cy="457008"/>
            <a:chOff x="5962650" y="2189163"/>
            <a:chExt cx="576263" cy="873126"/>
          </a:xfrm>
          <a:solidFill>
            <a:schemeClr val="accent2"/>
          </a:solidFill>
        </p:grpSpPr>
        <p:sp>
          <p:nvSpPr>
            <p:cNvPr id="15" name="Freeform 12">
              <a:extLst>
                <a:ext uri="{FF2B5EF4-FFF2-40B4-BE49-F238E27FC236}">
                  <a16:creationId xmlns:a16="http://schemas.microsoft.com/office/drawing/2014/main" id="{03B8E391-4371-85F5-6B42-E5B3EAA79BC0}"/>
                </a:ext>
              </a:extLst>
            </p:cNvPr>
            <p:cNvSpPr>
              <a:spLocks noEditPoints="1"/>
            </p:cNvSpPr>
            <p:nvPr/>
          </p:nvSpPr>
          <p:spPr bwMode="auto">
            <a:xfrm>
              <a:off x="5962650" y="2362201"/>
              <a:ext cx="512763" cy="700088"/>
            </a:xfrm>
            <a:custGeom>
              <a:avLst/>
              <a:gdLst>
                <a:gd name="T0" fmla="*/ 39 w 136"/>
                <a:gd name="T1" fmla="*/ 13 h 185"/>
                <a:gd name="T2" fmla="*/ 39 w 136"/>
                <a:gd name="T3" fmla="*/ 33 h 185"/>
                <a:gd name="T4" fmla="*/ 32 w 136"/>
                <a:gd name="T5" fmla="*/ 35 h 185"/>
                <a:gd name="T6" fmla="*/ 28 w 136"/>
                <a:gd name="T7" fmla="*/ 41 h 185"/>
                <a:gd name="T8" fmla="*/ 34 w 136"/>
                <a:gd name="T9" fmla="*/ 43 h 185"/>
                <a:gd name="T10" fmla="*/ 71 w 136"/>
                <a:gd name="T11" fmla="*/ 26 h 185"/>
                <a:gd name="T12" fmla="*/ 106 w 136"/>
                <a:gd name="T13" fmla="*/ 5 h 185"/>
                <a:gd name="T14" fmla="*/ 125 w 136"/>
                <a:gd name="T15" fmla="*/ 1 h 185"/>
                <a:gd name="T16" fmla="*/ 132 w 136"/>
                <a:gd name="T17" fmla="*/ 5 h 185"/>
                <a:gd name="T18" fmla="*/ 130 w 136"/>
                <a:gd name="T19" fmla="*/ 17 h 185"/>
                <a:gd name="T20" fmla="*/ 108 w 136"/>
                <a:gd name="T21" fmla="*/ 26 h 185"/>
                <a:gd name="T22" fmla="*/ 90 w 136"/>
                <a:gd name="T23" fmla="*/ 35 h 185"/>
                <a:gd name="T24" fmla="*/ 77 w 136"/>
                <a:gd name="T25" fmla="*/ 50 h 185"/>
                <a:gd name="T26" fmla="*/ 74 w 136"/>
                <a:gd name="T27" fmla="*/ 66 h 185"/>
                <a:gd name="T28" fmla="*/ 66 w 136"/>
                <a:gd name="T29" fmla="*/ 102 h 185"/>
                <a:gd name="T30" fmla="*/ 63 w 136"/>
                <a:gd name="T31" fmla="*/ 109 h 185"/>
                <a:gd name="T32" fmla="*/ 64 w 136"/>
                <a:gd name="T33" fmla="*/ 116 h 185"/>
                <a:gd name="T34" fmla="*/ 70 w 136"/>
                <a:gd name="T35" fmla="*/ 114 h 185"/>
                <a:gd name="T36" fmla="*/ 80 w 136"/>
                <a:gd name="T37" fmla="*/ 84 h 185"/>
                <a:gd name="T38" fmla="*/ 80 w 136"/>
                <a:gd name="T39" fmla="*/ 80 h 185"/>
                <a:gd name="T40" fmla="*/ 92 w 136"/>
                <a:gd name="T41" fmla="*/ 101 h 185"/>
                <a:gd name="T42" fmla="*/ 96 w 136"/>
                <a:gd name="T43" fmla="*/ 105 h 185"/>
                <a:gd name="T44" fmla="*/ 101 w 136"/>
                <a:gd name="T45" fmla="*/ 100 h 185"/>
                <a:gd name="T46" fmla="*/ 92 w 136"/>
                <a:gd name="T47" fmla="*/ 79 h 185"/>
                <a:gd name="T48" fmla="*/ 82 w 136"/>
                <a:gd name="T49" fmla="*/ 70 h 185"/>
                <a:gd name="T50" fmla="*/ 97 w 136"/>
                <a:gd name="T51" fmla="*/ 63 h 185"/>
                <a:gd name="T52" fmla="*/ 133 w 136"/>
                <a:gd name="T53" fmla="*/ 65 h 185"/>
                <a:gd name="T54" fmla="*/ 134 w 136"/>
                <a:gd name="T55" fmla="*/ 67 h 185"/>
                <a:gd name="T56" fmla="*/ 135 w 136"/>
                <a:gd name="T57" fmla="*/ 97 h 185"/>
                <a:gd name="T58" fmla="*/ 122 w 136"/>
                <a:gd name="T59" fmla="*/ 144 h 185"/>
                <a:gd name="T60" fmla="*/ 91 w 136"/>
                <a:gd name="T61" fmla="*/ 181 h 185"/>
                <a:gd name="T62" fmla="*/ 75 w 136"/>
                <a:gd name="T63" fmla="*/ 183 h 185"/>
                <a:gd name="T64" fmla="*/ 19 w 136"/>
                <a:gd name="T65" fmla="*/ 141 h 185"/>
                <a:gd name="T66" fmla="*/ 0 w 136"/>
                <a:gd name="T67" fmla="*/ 87 h 185"/>
                <a:gd name="T68" fmla="*/ 3 w 136"/>
                <a:gd name="T69" fmla="*/ 53 h 185"/>
                <a:gd name="T70" fmla="*/ 36 w 136"/>
                <a:gd name="T71" fmla="*/ 14 h 185"/>
                <a:gd name="T72" fmla="*/ 39 w 136"/>
                <a:gd name="T73" fmla="*/ 13 h 185"/>
                <a:gd name="T74" fmla="*/ 20 w 136"/>
                <a:gd name="T75" fmla="*/ 100 h 185"/>
                <a:gd name="T76" fmla="*/ 16 w 136"/>
                <a:gd name="T77" fmla="*/ 105 h 185"/>
                <a:gd name="T78" fmla="*/ 39 w 136"/>
                <a:gd name="T79" fmla="*/ 145 h 185"/>
                <a:gd name="T80" fmla="*/ 46 w 136"/>
                <a:gd name="T81" fmla="*/ 146 h 185"/>
                <a:gd name="T82" fmla="*/ 46 w 136"/>
                <a:gd name="T83" fmla="*/ 139 h 185"/>
                <a:gd name="T84" fmla="*/ 40 w 136"/>
                <a:gd name="T85" fmla="*/ 133 h 185"/>
                <a:gd name="T86" fmla="*/ 25 w 136"/>
                <a:gd name="T87" fmla="*/ 104 h 185"/>
                <a:gd name="T88" fmla="*/ 20 w 136"/>
                <a:gd name="T8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185">
                  <a:moveTo>
                    <a:pt x="39" y="13"/>
                  </a:moveTo>
                  <a:cubicBezTo>
                    <a:pt x="39" y="20"/>
                    <a:pt x="39" y="26"/>
                    <a:pt x="39" y="33"/>
                  </a:cubicBezTo>
                  <a:cubicBezTo>
                    <a:pt x="37" y="34"/>
                    <a:pt x="34" y="34"/>
                    <a:pt x="32" y="35"/>
                  </a:cubicBezTo>
                  <a:cubicBezTo>
                    <a:pt x="29" y="36"/>
                    <a:pt x="27" y="38"/>
                    <a:pt x="28" y="41"/>
                  </a:cubicBezTo>
                  <a:cubicBezTo>
                    <a:pt x="29" y="43"/>
                    <a:pt x="31" y="44"/>
                    <a:pt x="34" y="43"/>
                  </a:cubicBezTo>
                  <a:cubicBezTo>
                    <a:pt x="48" y="40"/>
                    <a:pt x="60" y="34"/>
                    <a:pt x="71" y="26"/>
                  </a:cubicBezTo>
                  <a:cubicBezTo>
                    <a:pt x="82" y="18"/>
                    <a:pt x="93" y="11"/>
                    <a:pt x="106" y="5"/>
                  </a:cubicBezTo>
                  <a:cubicBezTo>
                    <a:pt x="112" y="3"/>
                    <a:pt x="118" y="0"/>
                    <a:pt x="125" y="1"/>
                  </a:cubicBezTo>
                  <a:cubicBezTo>
                    <a:pt x="127" y="2"/>
                    <a:pt x="130" y="3"/>
                    <a:pt x="132" y="5"/>
                  </a:cubicBezTo>
                  <a:cubicBezTo>
                    <a:pt x="136" y="9"/>
                    <a:pt x="135" y="14"/>
                    <a:pt x="130" y="17"/>
                  </a:cubicBezTo>
                  <a:cubicBezTo>
                    <a:pt x="123" y="20"/>
                    <a:pt x="115" y="23"/>
                    <a:pt x="108" y="26"/>
                  </a:cubicBezTo>
                  <a:cubicBezTo>
                    <a:pt x="102" y="29"/>
                    <a:pt x="95" y="32"/>
                    <a:pt x="90" y="35"/>
                  </a:cubicBezTo>
                  <a:cubicBezTo>
                    <a:pt x="84" y="39"/>
                    <a:pt x="79" y="44"/>
                    <a:pt x="77" y="50"/>
                  </a:cubicBezTo>
                  <a:cubicBezTo>
                    <a:pt x="75" y="55"/>
                    <a:pt x="75" y="61"/>
                    <a:pt x="74" y="66"/>
                  </a:cubicBezTo>
                  <a:cubicBezTo>
                    <a:pt x="72" y="78"/>
                    <a:pt x="71" y="91"/>
                    <a:pt x="66" y="102"/>
                  </a:cubicBezTo>
                  <a:cubicBezTo>
                    <a:pt x="65" y="105"/>
                    <a:pt x="64" y="107"/>
                    <a:pt x="63" y="109"/>
                  </a:cubicBezTo>
                  <a:cubicBezTo>
                    <a:pt x="61" y="112"/>
                    <a:pt x="61" y="115"/>
                    <a:pt x="64" y="116"/>
                  </a:cubicBezTo>
                  <a:cubicBezTo>
                    <a:pt x="66" y="118"/>
                    <a:pt x="68" y="117"/>
                    <a:pt x="70" y="114"/>
                  </a:cubicBezTo>
                  <a:cubicBezTo>
                    <a:pt x="76" y="105"/>
                    <a:pt x="79" y="95"/>
                    <a:pt x="80" y="84"/>
                  </a:cubicBezTo>
                  <a:cubicBezTo>
                    <a:pt x="80" y="83"/>
                    <a:pt x="80" y="82"/>
                    <a:pt x="80" y="80"/>
                  </a:cubicBezTo>
                  <a:cubicBezTo>
                    <a:pt x="87" y="86"/>
                    <a:pt x="91" y="92"/>
                    <a:pt x="92" y="101"/>
                  </a:cubicBezTo>
                  <a:cubicBezTo>
                    <a:pt x="92" y="104"/>
                    <a:pt x="94" y="105"/>
                    <a:pt x="96" y="105"/>
                  </a:cubicBezTo>
                  <a:cubicBezTo>
                    <a:pt x="99" y="106"/>
                    <a:pt x="101" y="104"/>
                    <a:pt x="101" y="100"/>
                  </a:cubicBezTo>
                  <a:cubicBezTo>
                    <a:pt x="100" y="92"/>
                    <a:pt x="97" y="85"/>
                    <a:pt x="92" y="79"/>
                  </a:cubicBezTo>
                  <a:cubicBezTo>
                    <a:pt x="89" y="76"/>
                    <a:pt x="85" y="73"/>
                    <a:pt x="82" y="70"/>
                  </a:cubicBezTo>
                  <a:cubicBezTo>
                    <a:pt x="86" y="67"/>
                    <a:pt x="92" y="64"/>
                    <a:pt x="97" y="63"/>
                  </a:cubicBezTo>
                  <a:cubicBezTo>
                    <a:pt x="109" y="60"/>
                    <a:pt x="121" y="61"/>
                    <a:pt x="133" y="65"/>
                  </a:cubicBezTo>
                  <a:cubicBezTo>
                    <a:pt x="133" y="65"/>
                    <a:pt x="134" y="66"/>
                    <a:pt x="134" y="67"/>
                  </a:cubicBezTo>
                  <a:cubicBezTo>
                    <a:pt x="135" y="77"/>
                    <a:pt x="135" y="87"/>
                    <a:pt x="135" y="97"/>
                  </a:cubicBezTo>
                  <a:cubicBezTo>
                    <a:pt x="134" y="113"/>
                    <a:pt x="130" y="129"/>
                    <a:pt x="122" y="144"/>
                  </a:cubicBezTo>
                  <a:cubicBezTo>
                    <a:pt x="115" y="159"/>
                    <a:pt x="104" y="171"/>
                    <a:pt x="91" y="181"/>
                  </a:cubicBezTo>
                  <a:cubicBezTo>
                    <a:pt x="86" y="185"/>
                    <a:pt x="80" y="185"/>
                    <a:pt x="75" y="183"/>
                  </a:cubicBezTo>
                  <a:cubicBezTo>
                    <a:pt x="53" y="174"/>
                    <a:pt x="33" y="161"/>
                    <a:pt x="19" y="141"/>
                  </a:cubicBezTo>
                  <a:cubicBezTo>
                    <a:pt x="8" y="125"/>
                    <a:pt x="1" y="107"/>
                    <a:pt x="0" y="87"/>
                  </a:cubicBezTo>
                  <a:cubicBezTo>
                    <a:pt x="0" y="76"/>
                    <a:pt x="0" y="64"/>
                    <a:pt x="3" y="53"/>
                  </a:cubicBezTo>
                  <a:cubicBezTo>
                    <a:pt x="8" y="35"/>
                    <a:pt x="19" y="22"/>
                    <a:pt x="36" y="14"/>
                  </a:cubicBezTo>
                  <a:cubicBezTo>
                    <a:pt x="37" y="14"/>
                    <a:pt x="38" y="13"/>
                    <a:pt x="39" y="13"/>
                  </a:cubicBezTo>
                  <a:close/>
                  <a:moveTo>
                    <a:pt x="20" y="100"/>
                  </a:moveTo>
                  <a:cubicBezTo>
                    <a:pt x="17" y="100"/>
                    <a:pt x="16" y="102"/>
                    <a:pt x="16" y="105"/>
                  </a:cubicBezTo>
                  <a:cubicBezTo>
                    <a:pt x="21" y="120"/>
                    <a:pt x="29" y="134"/>
                    <a:pt x="39" y="145"/>
                  </a:cubicBezTo>
                  <a:cubicBezTo>
                    <a:pt x="41" y="147"/>
                    <a:pt x="44" y="147"/>
                    <a:pt x="46" y="146"/>
                  </a:cubicBezTo>
                  <a:cubicBezTo>
                    <a:pt x="48" y="144"/>
                    <a:pt x="47" y="141"/>
                    <a:pt x="46" y="139"/>
                  </a:cubicBezTo>
                  <a:cubicBezTo>
                    <a:pt x="44" y="137"/>
                    <a:pt x="42" y="135"/>
                    <a:pt x="40" y="133"/>
                  </a:cubicBezTo>
                  <a:cubicBezTo>
                    <a:pt x="33" y="124"/>
                    <a:pt x="28" y="114"/>
                    <a:pt x="25" y="104"/>
                  </a:cubicBezTo>
                  <a:cubicBezTo>
                    <a:pt x="24" y="101"/>
                    <a:pt x="23" y="100"/>
                    <a:pt x="2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13">
              <a:extLst>
                <a:ext uri="{FF2B5EF4-FFF2-40B4-BE49-F238E27FC236}">
                  <a16:creationId xmlns:a16="http://schemas.microsoft.com/office/drawing/2014/main" id="{AA998BF4-F91B-F31F-04B3-4D61476D0EFE}"/>
                </a:ext>
              </a:extLst>
            </p:cNvPr>
            <p:cNvSpPr>
              <a:spLocks/>
            </p:cNvSpPr>
            <p:nvPr/>
          </p:nvSpPr>
          <p:spPr bwMode="auto">
            <a:xfrm>
              <a:off x="6007100" y="2189163"/>
              <a:ext cx="166688" cy="233363"/>
            </a:xfrm>
            <a:custGeom>
              <a:avLst/>
              <a:gdLst>
                <a:gd name="T0" fmla="*/ 5 w 44"/>
                <a:gd name="T1" fmla="*/ 62 h 62"/>
                <a:gd name="T2" fmla="*/ 4 w 44"/>
                <a:gd name="T3" fmla="*/ 15 h 62"/>
                <a:gd name="T4" fmla="*/ 11 w 44"/>
                <a:gd name="T5" fmla="*/ 3 h 62"/>
                <a:gd name="T6" fmla="*/ 17 w 44"/>
                <a:gd name="T7" fmla="*/ 0 h 62"/>
                <a:gd name="T8" fmla="*/ 34 w 44"/>
                <a:gd name="T9" fmla="*/ 0 h 62"/>
                <a:gd name="T10" fmla="*/ 40 w 44"/>
                <a:gd name="T11" fmla="*/ 6 h 62"/>
                <a:gd name="T12" fmla="*/ 43 w 44"/>
                <a:gd name="T13" fmla="*/ 24 h 62"/>
                <a:gd name="T14" fmla="*/ 43 w 44"/>
                <a:gd name="T15" fmla="*/ 27 h 62"/>
                <a:gd name="T16" fmla="*/ 30 w 44"/>
                <a:gd name="T17" fmla="*/ 47 h 62"/>
                <a:gd name="T18" fmla="*/ 27 w 44"/>
                <a:gd name="T19" fmla="*/ 50 h 62"/>
                <a:gd name="T20" fmla="*/ 5 w 44"/>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62">
                  <a:moveTo>
                    <a:pt x="5" y="62"/>
                  </a:moveTo>
                  <a:cubicBezTo>
                    <a:pt x="2" y="46"/>
                    <a:pt x="0" y="31"/>
                    <a:pt x="4" y="15"/>
                  </a:cubicBezTo>
                  <a:cubicBezTo>
                    <a:pt x="5" y="10"/>
                    <a:pt x="8" y="6"/>
                    <a:pt x="11" y="3"/>
                  </a:cubicBezTo>
                  <a:cubicBezTo>
                    <a:pt x="13" y="1"/>
                    <a:pt x="15" y="0"/>
                    <a:pt x="17" y="0"/>
                  </a:cubicBezTo>
                  <a:cubicBezTo>
                    <a:pt x="23" y="1"/>
                    <a:pt x="29" y="0"/>
                    <a:pt x="34" y="0"/>
                  </a:cubicBezTo>
                  <a:cubicBezTo>
                    <a:pt x="38" y="0"/>
                    <a:pt x="40" y="2"/>
                    <a:pt x="40" y="6"/>
                  </a:cubicBezTo>
                  <a:cubicBezTo>
                    <a:pt x="40" y="12"/>
                    <a:pt x="41" y="18"/>
                    <a:pt x="43" y="24"/>
                  </a:cubicBezTo>
                  <a:cubicBezTo>
                    <a:pt x="44" y="26"/>
                    <a:pt x="44" y="26"/>
                    <a:pt x="43" y="27"/>
                  </a:cubicBezTo>
                  <a:cubicBezTo>
                    <a:pt x="37" y="33"/>
                    <a:pt x="33" y="39"/>
                    <a:pt x="30" y="47"/>
                  </a:cubicBezTo>
                  <a:cubicBezTo>
                    <a:pt x="30" y="49"/>
                    <a:pt x="29" y="50"/>
                    <a:pt x="27" y="50"/>
                  </a:cubicBezTo>
                  <a:cubicBezTo>
                    <a:pt x="19" y="52"/>
                    <a:pt x="12" y="56"/>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14">
              <a:extLst>
                <a:ext uri="{FF2B5EF4-FFF2-40B4-BE49-F238E27FC236}">
                  <a16:creationId xmlns:a16="http://schemas.microsoft.com/office/drawing/2014/main" id="{836F4F3E-981B-CCFD-2DD7-7219815C8C6D}"/>
                </a:ext>
              </a:extLst>
            </p:cNvPr>
            <p:cNvSpPr>
              <a:spLocks/>
            </p:cNvSpPr>
            <p:nvPr/>
          </p:nvSpPr>
          <p:spPr bwMode="auto">
            <a:xfrm>
              <a:off x="6138863" y="2241551"/>
              <a:ext cx="234950" cy="234950"/>
            </a:xfrm>
            <a:custGeom>
              <a:avLst/>
              <a:gdLst>
                <a:gd name="T0" fmla="*/ 1 w 62"/>
                <a:gd name="T1" fmla="*/ 61 h 62"/>
                <a:gd name="T2" fmla="*/ 8 w 62"/>
                <a:gd name="T3" fmla="*/ 25 h 62"/>
                <a:gd name="T4" fmla="*/ 22 w 62"/>
                <a:gd name="T5" fmla="*/ 15 h 62"/>
                <a:gd name="T6" fmla="*/ 26 w 62"/>
                <a:gd name="T7" fmla="*/ 9 h 62"/>
                <a:gd name="T8" fmla="*/ 26 w 62"/>
                <a:gd name="T9" fmla="*/ 3 h 62"/>
                <a:gd name="T10" fmla="*/ 30 w 62"/>
                <a:gd name="T11" fmla="*/ 0 h 62"/>
                <a:gd name="T12" fmla="*/ 32 w 62"/>
                <a:gd name="T13" fmla="*/ 1 h 62"/>
                <a:gd name="T14" fmla="*/ 34 w 62"/>
                <a:gd name="T15" fmla="*/ 6 h 62"/>
                <a:gd name="T16" fmla="*/ 39 w 62"/>
                <a:gd name="T17" fmla="*/ 9 h 62"/>
                <a:gd name="T18" fmla="*/ 40 w 62"/>
                <a:gd name="T19" fmla="*/ 10 h 62"/>
                <a:gd name="T20" fmla="*/ 56 w 62"/>
                <a:gd name="T21" fmla="*/ 7 h 62"/>
                <a:gd name="T22" fmla="*/ 60 w 62"/>
                <a:gd name="T23" fmla="*/ 10 h 62"/>
                <a:gd name="T24" fmla="*/ 57 w 62"/>
                <a:gd name="T25" fmla="*/ 13 h 62"/>
                <a:gd name="T26" fmla="*/ 57 w 62"/>
                <a:gd name="T27" fmla="*/ 20 h 62"/>
                <a:gd name="T28" fmla="*/ 60 w 62"/>
                <a:gd name="T29" fmla="*/ 24 h 62"/>
                <a:gd name="T30" fmla="*/ 62 w 62"/>
                <a:gd name="T31" fmla="*/ 27 h 62"/>
                <a:gd name="T32" fmla="*/ 50 w 62"/>
                <a:gd name="T33" fmla="*/ 32 h 62"/>
                <a:gd name="T34" fmla="*/ 17 w 62"/>
                <a:gd name="T35" fmla="*/ 52 h 62"/>
                <a:gd name="T36" fmla="*/ 2 w 62"/>
                <a:gd name="T37" fmla="*/ 62 h 62"/>
                <a:gd name="T38" fmla="*/ 1 w 62"/>
                <a:gd name="T3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2">
                  <a:moveTo>
                    <a:pt x="1" y="61"/>
                  </a:moveTo>
                  <a:cubicBezTo>
                    <a:pt x="0" y="48"/>
                    <a:pt x="1" y="36"/>
                    <a:pt x="8" y="25"/>
                  </a:cubicBezTo>
                  <a:cubicBezTo>
                    <a:pt x="12" y="20"/>
                    <a:pt x="16" y="17"/>
                    <a:pt x="22" y="15"/>
                  </a:cubicBezTo>
                  <a:cubicBezTo>
                    <a:pt x="25" y="13"/>
                    <a:pt x="27" y="12"/>
                    <a:pt x="26" y="9"/>
                  </a:cubicBezTo>
                  <a:cubicBezTo>
                    <a:pt x="26" y="7"/>
                    <a:pt x="26" y="5"/>
                    <a:pt x="26" y="3"/>
                  </a:cubicBezTo>
                  <a:cubicBezTo>
                    <a:pt x="26" y="1"/>
                    <a:pt x="27" y="0"/>
                    <a:pt x="30" y="0"/>
                  </a:cubicBezTo>
                  <a:cubicBezTo>
                    <a:pt x="31" y="0"/>
                    <a:pt x="31" y="0"/>
                    <a:pt x="32" y="1"/>
                  </a:cubicBezTo>
                  <a:cubicBezTo>
                    <a:pt x="33" y="3"/>
                    <a:pt x="34" y="4"/>
                    <a:pt x="34" y="6"/>
                  </a:cubicBezTo>
                  <a:cubicBezTo>
                    <a:pt x="35" y="8"/>
                    <a:pt x="37" y="9"/>
                    <a:pt x="39" y="9"/>
                  </a:cubicBezTo>
                  <a:cubicBezTo>
                    <a:pt x="40" y="10"/>
                    <a:pt x="40" y="10"/>
                    <a:pt x="40" y="10"/>
                  </a:cubicBezTo>
                  <a:cubicBezTo>
                    <a:pt x="46" y="11"/>
                    <a:pt x="52" y="12"/>
                    <a:pt x="56" y="7"/>
                  </a:cubicBezTo>
                  <a:cubicBezTo>
                    <a:pt x="58" y="8"/>
                    <a:pt x="58" y="9"/>
                    <a:pt x="60" y="10"/>
                  </a:cubicBezTo>
                  <a:cubicBezTo>
                    <a:pt x="59" y="11"/>
                    <a:pt x="58" y="12"/>
                    <a:pt x="57" y="13"/>
                  </a:cubicBezTo>
                  <a:cubicBezTo>
                    <a:pt x="54" y="15"/>
                    <a:pt x="54" y="17"/>
                    <a:pt x="57" y="20"/>
                  </a:cubicBezTo>
                  <a:cubicBezTo>
                    <a:pt x="58" y="21"/>
                    <a:pt x="59" y="23"/>
                    <a:pt x="60" y="24"/>
                  </a:cubicBezTo>
                  <a:cubicBezTo>
                    <a:pt x="60" y="25"/>
                    <a:pt x="61" y="26"/>
                    <a:pt x="62" y="27"/>
                  </a:cubicBezTo>
                  <a:cubicBezTo>
                    <a:pt x="58" y="28"/>
                    <a:pt x="54" y="30"/>
                    <a:pt x="50" y="32"/>
                  </a:cubicBezTo>
                  <a:cubicBezTo>
                    <a:pt x="39" y="38"/>
                    <a:pt x="28" y="45"/>
                    <a:pt x="17" y="52"/>
                  </a:cubicBezTo>
                  <a:cubicBezTo>
                    <a:pt x="12" y="56"/>
                    <a:pt x="7" y="59"/>
                    <a:pt x="2" y="62"/>
                  </a:cubicBezTo>
                  <a:cubicBezTo>
                    <a:pt x="1" y="61"/>
                    <a:pt x="1" y="61"/>
                    <a:pt x="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15">
              <a:extLst>
                <a:ext uri="{FF2B5EF4-FFF2-40B4-BE49-F238E27FC236}">
                  <a16:creationId xmlns:a16="http://schemas.microsoft.com/office/drawing/2014/main" id="{C21F3181-3163-88A2-664B-D82EF86CF258}"/>
                </a:ext>
              </a:extLst>
            </p:cNvPr>
            <p:cNvSpPr>
              <a:spLocks/>
            </p:cNvSpPr>
            <p:nvPr/>
          </p:nvSpPr>
          <p:spPr bwMode="auto">
            <a:xfrm>
              <a:off x="6275388" y="2532063"/>
              <a:ext cx="263525" cy="61913"/>
            </a:xfrm>
            <a:custGeom>
              <a:avLst/>
              <a:gdLst>
                <a:gd name="T0" fmla="*/ 0 w 70"/>
                <a:gd name="T1" fmla="*/ 14 h 16"/>
                <a:gd name="T2" fmla="*/ 2 w 70"/>
                <a:gd name="T3" fmla="*/ 8 h 16"/>
                <a:gd name="T4" fmla="*/ 10 w 70"/>
                <a:gd name="T5" fmla="*/ 1 h 16"/>
                <a:gd name="T6" fmla="*/ 57 w 70"/>
                <a:gd name="T7" fmla="*/ 4 h 16"/>
                <a:gd name="T8" fmla="*/ 66 w 70"/>
                <a:gd name="T9" fmla="*/ 7 h 16"/>
                <a:gd name="T10" fmla="*/ 69 w 70"/>
                <a:gd name="T11" fmla="*/ 13 h 16"/>
                <a:gd name="T12" fmla="*/ 63 w 70"/>
                <a:gd name="T13" fmla="*/ 15 h 16"/>
                <a:gd name="T14" fmla="*/ 42 w 70"/>
                <a:gd name="T15" fmla="*/ 9 h 16"/>
                <a:gd name="T16" fmla="*/ 0 w 70"/>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6">
                  <a:moveTo>
                    <a:pt x="0" y="14"/>
                  </a:moveTo>
                  <a:cubicBezTo>
                    <a:pt x="1" y="12"/>
                    <a:pt x="1" y="10"/>
                    <a:pt x="2" y="8"/>
                  </a:cubicBezTo>
                  <a:cubicBezTo>
                    <a:pt x="3" y="4"/>
                    <a:pt x="5" y="2"/>
                    <a:pt x="10" y="1"/>
                  </a:cubicBezTo>
                  <a:cubicBezTo>
                    <a:pt x="26" y="1"/>
                    <a:pt x="42" y="0"/>
                    <a:pt x="57" y="4"/>
                  </a:cubicBezTo>
                  <a:cubicBezTo>
                    <a:pt x="60" y="5"/>
                    <a:pt x="63" y="6"/>
                    <a:pt x="66" y="7"/>
                  </a:cubicBezTo>
                  <a:cubicBezTo>
                    <a:pt x="69" y="8"/>
                    <a:pt x="70" y="11"/>
                    <a:pt x="69" y="13"/>
                  </a:cubicBezTo>
                  <a:cubicBezTo>
                    <a:pt x="68" y="15"/>
                    <a:pt x="66" y="16"/>
                    <a:pt x="63" y="15"/>
                  </a:cubicBezTo>
                  <a:cubicBezTo>
                    <a:pt x="56" y="13"/>
                    <a:pt x="49" y="11"/>
                    <a:pt x="42" y="9"/>
                  </a:cubicBezTo>
                  <a:cubicBezTo>
                    <a:pt x="28" y="6"/>
                    <a:pt x="14" y="7"/>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Freeform 16">
              <a:extLst>
                <a:ext uri="{FF2B5EF4-FFF2-40B4-BE49-F238E27FC236}">
                  <a16:creationId xmlns:a16="http://schemas.microsoft.com/office/drawing/2014/main" id="{D4710C89-4C27-9932-CDBD-4AECE845C4F5}"/>
                </a:ext>
              </a:extLst>
            </p:cNvPr>
            <p:cNvSpPr>
              <a:spLocks/>
            </p:cNvSpPr>
            <p:nvPr/>
          </p:nvSpPr>
          <p:spPr bwMode="auto">
            <a:xfrm>
              <a:off x="6354763" y="2471738"/>
              <a:ext cx="90488" cy="34925"/>
            </a:xfrm>
            <a:custGeom>
              <a:avLst/>
              <a:gdLst>
                <a:gd name="T0" fmla="*/ 0 w 24"/>
                <a:gd name="T1" fmla="*/ 8 h 9"/>
                <a:gd name="T2" fmla="*/ 18 w 24"/>
                <a:gd name="T3" fmla="*/ 1 h 9"/>
                <a:gd name="T4" fmla="*/ 22 w 24"/>
                <a:gd name="T5" fmla="*/ 2 h 9"/>
                <a:gd name="T6" fmla="*/ 24 w 24"/>
                <a:gd name="T7" fmla="*/ 9 h 9"/>
                <a:gd name="T8" fmla="*/ 0 w 24"/>
                <a:gd name="T9" fmla="*/ 9 h 9"/>
                <a:gd name="T10" fmla="*/ 0 w 24"/>
                <a:gd name="T11" fmla="*/ 8 h 9"/>
              </a:gdLst>
              <a:ahLst/>
              <a:cxnLst>
                <a:cxn ang="0">
                  <a:pos x="T0" y="T1"/>
                </a:cxn>
                <a:cxn ang="0">
                  <a:pos x="T2" y="T3"/>
                </a:cxn>
                <a:cxn ang="0">
                  <a:pos x="T4" y="T5"/>
                </a:cxn>
                <a:cxn ang="0">
                  <a:pos x="T6" y="T7"/>
                </a:cxn>
                <a:cxn ang="0">
                  <a:pos x="T8" y="T9"/>
                </a:cxn>
                <a:cxn ang="0">
                  <a:pos x="T10" y="T11"/>
                </a:cxn>
              </a:cxnLst>
              <a:rect l="0" t="0" r="r" b="b"/>
              <a:pathLst>
                <a:path w="24" h="9">
                  <a:moveTo>
                    <a:pt x="0" y="8"/>
                  </a:moveTo>
                  <a:cubicBezTo>
                    <a:pt x="6" y="5"/>
                    <a:pt x="12" y="3"/>
                    <a:pt x="18" y="1"/>
                  </a:cubicBezTo>
                  <a:cubicBezTo>
                    <a:pt x="20" y="0"/>
                    <a:pt x="21" y="0"/>
                    <a:pt x="22" y="2"/>
                  </a:cubicBezTo>
                  <a:cubicBezTo>
                    <a:pt x="22" y="4"/>
                    <a:pt x="23" y="7"/>
                    <a:pt x="24" y="9"/>
                  </a:cubicBezTo>
                  <a:cubicBezTo>
                    <a:pt x="16" y="9"/>
                    <a:pt x="8" y="9"/>
                    <a:pt x="0" y="9"/>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35" name="Group 34">
            <a:extLst>
              <a:ext uri="{FF2B5EF4-FFF2-40B4-BE49-F238E27FC236}">
                <a16:creationId xmlns:a16="http://schemas.microsoft.com/office/drawing/2014/main" id="{4A974107-36F6-F334-2A04-385B6E4545CC}"/>
              </a:ext>
            </a:extLst>
          </p:cNvPr>
          <p:cNvGrpSpPr/>
          <p:nvPr/>
        </p:nvGrpSpPr>
        <p:grpSpPr>
          <a:xfrm>
            <a:off x="457199" y="1421274"/>
            <a:ext cx="11277601" cy="584526"/>
            <a:chOff x="457199" y="1421274"/>
            <a:chExt cx="11277601" cy="584526"/>
          </a:xfrm>
        </p:grpSpPr>
        <p:sp>
          <p:nvSpPr>
            <p:cNvPr id="9" name="Rectangle: Rounded Corners 8">
              <a:extLst>
                <a:ext uri="{FF2B5EF4-FFF2-40B4-BE49-F238E27FC236}">
                  <a16:creationId xmlns:a16="http://schemas.microsoft.com/office/drawing/2014/main" id="{CA569AFE-F07C-C8BD-7BE6-D267029F7679}"/>
                </a:ext>
              </a:extLst>
            </p:cNvPr>
            <p:cNvSpPr/>
            <p:nvPr/>
          </p:nvSpPr>
          <p:spPr>
            <a:xfrm>
              <a:off x="457199" y="1421274"/>
              <a:ext cx="11277601" cy="584526"/>
            </a:xfrm>
            <a:prstGeom prst="roundRect">
              <a:avLst>
                <a:gd name="adj" fmla="val 12322"/>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24E444A8-0947-0A71-9F25-BA25B09993EB}"/>
                </a:ext>
              </a:extLst>
            </p:cNvPr>
            <p:cNvSpPr txBox="1">
              <a:spLocks/>
            </p:cNvSpPr>
            <p:nvPr/>
          </p:nvSpPr>
          <p:spPr>
            <a:xfrm>
              <a:off x="1279255" y="1493894"/>
              <a:ext cx="9633488" cy="439287"/>
            </a:xfrm>
            <a:prstGeom prst="rect">
              <a:avLst/>
            </a:prstGeom>
            <a:noFill/>
          </p:spPr>
          <p:txBody>
            <a:bodyPr wrap="square" lIns="45720" rIns="45720" rtlCol="0" anchor="ctr">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GB" sz="2000" b="0" i="0" u="none" strike="noStrike" kern="1200" cap="none" spc="0" normalizeH="0" baseline="0" noProof="0">
                  <a:ln>
                    <a:noFill/>
                  </a:ln>
                  <a:solidFill>
                    <a:schemeClr val="bg1"/>
                  </a:solidFill>
                  <a:effectLst/>
                  <a:uLnTx/>
                  <a:uFillTx/>
                  <a:ea typeface="微软雅黑"/>
                  <a:cs typeface="Arial" panose="020B0604020202020204" pitchFamily="34" charset="0"/>
                </a:rPr>
                <a:t>HTN was a </a:t>
              </a:r>
              <a:r>
                <a:rPr kumimoji="0" lang="en-GB" sz="2000" b="1" i="0" u="none" strike="noStrike" kern="1200" cap="none" spc="0" normalizeH="0" baseline="0" noProof="0">
                  <a:ln>
                    <a:noFill/>
                  </a:ln>
                  <a:solidFill>
                    <a:schemeClr val="bg1"/>
                  </a:solidFill>
                  <a:effectLst/>
                  <a:uLnTx/>
                  <a:uFillTx/>
                  <a:ea typeface="微软雅黑"/>
                  <a:cs typeface="Arial" panose="020B0604020202020204" pitchFamily="34" charset="0"/>
                </a:rPr>
                <a:t>primary or contributing cause</a:t>
              </a:r>
              <a:r>
                <a:rPr kumimoji="0" lang="en-GB" sz="2000" b="0" i="0" u="none" strike="noStrike" kern="1200" cap="none" spc="0" normalizeH="0" baseline="0" noProof="0">
                  <a:ln>
                    <a:noFill/>
                  </a:ln>
                  <a:solidFill>
                    <a:schemeClr val="bg1"/>
                  </a:solidFill>
                  <a:effectLst/>
                  <a:uLnTx/>
                  <a:uFillTx/>
                  <a:ea typeface="微软雅黑"/>
                  <a:cs typeface="Arial" panose="020B0604020202020204" pitchFamily="34" charset="0"/>
                </a:rPr>
                <a:t> of </a:t>
              </a:r>
              <a:r>
                <a:rPr kumimoji="0" lang="en-GB" sz="2000" b="1" i="0" u="none" strike="noStrike" kern="1200" cap="none" spc="0" normalizeH="0" baseline="0" noProof="0">
                  <a:ln>
                    <a:noFill/>
                  </a:ln>
                  <a:solidFill>
                    <a:schemeClr val="bg1"/>
                  </a:solidFill>
                  <a:effectLst/>
                  <a:uLnTx/>
                  <a:uFillTx/>
                  <a:ea typeface="微软雅黑"/>
                  <a:cs typeface="Arial" panose="020B0604020202020204" pitchFamily="34" charset="0"/>
                </a:rPr>
                <a:t>685,875</a:t>
              </a:r>
              <a:r>
                <a:rPr kumimoji="0" lang="en-GB" sz="2000" b="0" i="0" u="none" strike="noStrike" kern="1200" cap="none" spc="0" normalizeH="0" baseline="0" noProof="0">
                  <a:ln>
                    <a:noFill/>
                  </a:ln>
                  <a:solidFill>
                    <a:schemeClr val="bg1"/>
                  </a:solidFill>
                  <a:effectLst/>
                  <a:uLnTx/>
                  <a:uFillTx/>
                  <a:ea typeface="微软雅黑"/>
                  <a:cs typeface="Arial" panose="020B0604020202020204" pitchFamily="34" charset="0"/>
                </a:rPr>
                <a:t> US deaths in 2022</a:t>
              </a:r>
              <a:r>
                <a:rPr kumimoji="0" lang="en-GB" sz="2000" b="0" i="0" u="none" strike="noStrike" kern="1200" cap="none" spc="0" normalizeH="0" baseline="30000" noProof="0">
                  <a:ln>
                    <a:noFill/>
                  </a:ln>
                  <a:solidFill>
                    <a:schemeClr val="bg1"/>
                  </a:solidFill>
                  <a:effectLst/>
                  <a:uLnTx/>
                  <a:uFillTx/>
                  <a:ea typeface="微软雅黑"/>
                  <a:cs typeface="Arial" panose="020B0604020202020204" pitchFamily="34" charset="0"/>
                </a:rPr>
                <a:t>2</a:t>
              </a:r>
            </a:p>
          </p:txBody>
        </p:sp>
      </p:grpSp>
      <p:sp>
        <p:nvSpPr>
          <p:cNvPr id="21" name="TextBox 20">
            <a:extLst>
              <a:ext uri="{FF2B5EF4-FFF2-40B4-BE49-F238E27FC236}">
                <a16:creationId xmlns:a16="http://schemas.microsoft.com/office/drawing/2014/main" id="{487EDB60-3083-C0B5-519D-A788E74F8972}"/>
              </a:ext>
            </a:extLst>
          </p:cNvPr>
          <p:cNvSpPr txBox="1">
            <a:spLocks/>
          </p:cNvSpPr>
          <p:nvPr/>
        </p:nvSpPr>
        <p:spPr>
          <a:xfrm>
            <a:off x="6520245" y="3596614"/>
            <a:ext cx="1928156"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~2 fold</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22" name="TextBox 21">
            <a:extLst>
              <a:ext uri="{FF2B5EF4-FFF2-40B4-BE49-F238E27FC236}">
                <a16:creationId xmlns:a16="http://schemas.microsoft.com/office/drawing/2014/main" id="{B70B302D-630E-56B9-E63A-C934CD395612}"/>
              </a:ext>
            </a:extLst>
          </p:cNvPr>
          <p:cNvSpPr txBox="1">
            <a:spLocks/>
          </p:cNvSpPr>
          <p:nvPr/>
        </p:nvSpPr>
        <p:spPr>
          <a:xfrm>
            <a:off x="9336437" y="3585238"/>
            <a:ext cx="1768472"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~2 fold</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23" name="TextBox 22">
            <a:extLst>
              <a:ext uri="{FF2B5EF4-FFF2-40B4-BE49-F238E27FC236}">
                <a16:creationId xmlns:a16="http://schemas.microsoft.com/office/drawing/2014/main" id="{9A5A4E81-0378-F4B2-A0CF-7315BB36B75E}"/>
              </a:ext>
            </a:extLst>
          </p:cNvPr>
          <p:cNvSpPr txBox="1">
            <a:spLocks/>
          </p:cNvSpPr>
          <p:nvPr/>
        </p:nvSpPr>
        <p:spPr>
          <a:xfrm>
            <a:off x="749476" y="4179991"/>
            <a:ext cx="2363103" cy="492443"/>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All-cause </a:t>
            </a:r>
            <a:b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b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mortality</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24" name="TextBox 23">
            <a:extLst>
              <a:ext uri="{FF2B5EF4-FFF2-40B4-BE49-F238E27FC236}">
                <a16:creationId xmlns:a16="http://schemas.microsoft.com/office/drawing/2014/main" id="{A4C8D2E7-44C9-33BA-C1AE-58E8B7E6FE04}"/>
              </a:ext>
            </a:extLst>
          </p:cNvPr>
          <p:cNvSpPr txBox="1">
            <a:spLocks/>
          </p:cNvSpPr>
          <p:nvPr/>
        </p:nvSpPr>
        <p:spPr>
          <a:xfrm>
            <a:off x="1118346" y="3589316"/>
            <a:ext cx="1625362"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~1.6 fold</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25" name="TextBox 24">
            <a:extLst>
              <a:ext uri="{FF2B5EF4-FFF2-40B4-BE49-F238E27FC236}">
                <a16:creationId xmlns:a16="http://schemas.microsoft.com/office/drawing/2014/main" id="{9C5DBB76-2C57-EF1C-702E-61FE15ED6E83}"/>
              </a:ext>
            </a:extLst>
          </p:cNvPr>
          <p:cNvSpPr txBox="1">
            <a:spLocks/>
          </p:cNvSpPr>
          <p:nvPr/>
        </p:nvSpPr>
        <p:spPr>
          <a:xfrm>
            <a:off x="3494969" y="4179991"/>
            <a:ext cx="2466053" cy="492443"/>
          </a:xfrm>
          <a:prstGeom prst="rect">
            <a:avLst/>
          </a:prstGeom>
          <a:noFill/>
        </p:spPr>
        <p:txBody>
          <a:bodyPr wrap="square" lIns="0" tIns="0" rIns="0" bIns="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GB" sz="1600" b="0" i="0" u="none" strike="noStrike" kern="1200" cap="none" spc="0" normalizeH="0" baseline="0" noProof="0">
                <a:ln>
                  <a:noFill/>
                </a:ln>
                <a:solidFill>
                  <a:schemeClr val="tx1"/>
                </a:solidFill>
                <a:effectLst/>
                <a:uLnTx/>
                <a:uFillTx/>
                <a:ea typeface="+mn-ea"/>
                <a:cs typeface="+mn-cs"/>
                <a:sym typeface="Wingdings" panose="05000000000000000000" pitchFamily="2" charset="2"/>
              </a:rPr>
              <a:t>Cerebrovascular-specific mortality</a:t>
            </a:r>
            <a:endParaRPr kumimoji="0" lang="en-US" sz="16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grpSp>
        <p:nvGrpSpPr>
          <p:cNvPr id="26" name="Group 25">
            <a:extLst>
              <a:ext uri="{FF2B5EF4-FFF2-40B4-BE49-F238E27FC236}">
                <a16:creationId xmlns:a16="http://schemas.microsoft.com/office/drawing/2014/main" id="{106C594F-45F8-F75A-2AF4-63CCF90E1A0C}"/>
              </a:ext>
            </a:extLst>
          </p:cNvPr>
          <p:cNvGrpSpPr/>
          <p:nvPr/>
        </p:nvGrpSpPr>
        <p:grpSpPr>
          <a:xfrm>
            <a:off x="4538551" y="4884738"/>
            <a:ext cx="378890" cy="414280"/>
            <a:chOff x="10847218" y="3710915"/>
            <a:chExt cx="577850" cy="631825"/>
          </a:xfrm>
          <a:solidFill>
            <a:schemeClr val="accent2"/>
          </a:solidFill>
        </p:grpSpPr>
        <p:sp>
          <p:nvSpPr>
            <p:cNvPr id="27" name="Freeform 10">
              <a:extLst>
                <a:ext uri="{FF2B5EF4-FFF2-40B4-BE49-F238E27FC236}">
                  <a16:creationId xmlns:a16="http://schemas.microsoft.com/office/drawing/2014/main" id="{BB150233-606D-31B1-D26E-58DA4FD52BDC}"/>
                </a:ext>
              </a:extLst>
            </p:cNvPr>
            <p:cNvSpPr>
              <a:spLocks noEditPoints="1"/>
            </p:cNvSpPr>
            <p:nvPr/>
          </p:nvSpPr>
          <p:spPr bwMode="auto">
            <a:xfrm>
              <a:off x="10847218" y="3710915"/>
              <a:ext cx="276225" cy="631825"/>
            </a:xfrm>
            <a:custGeom>
              <a:avLst/>
              <a:gdLst>
                <a:gd name="T0" fmla="*/ 58 w 73"/>
                <a:gd name="T1" fmla="*/ 52 h 167"/>
                <a:gd name="T2" fmla="*/ 73 w 73"/>
                <a:gd name="T3" fmla="*/ 43 h 167"/>
                <a:gd name="T4" fmla="*/ 73 w 73"/>
                <a:gd name="T5" fmla="*/ 46 h 167"/>
                <a:gd name="T6" fmla="*/ 73 w 73"/>
                <a:gd name="T7" fmla="*/ 97 h 167"/>
                <a:gd name="T8" fmla="*/ 55 w 73"/>
                <a:gd name="T9" fmla="*/ 117 h 167"/>
                <a:gd name="T10" fmla="*/ 51 w 73"/>
                <a:gd name="T11" fmla="*/ 116 h 167"/>
                <a:gd name="T12" fmla="*/ 37 w 73"/>
                <a:gd name="T13" fmla="*/ 111 h 167"/>
                <a:gd name="T14" fmla="*/ 33 w 73"/>
                <a:gd name="T15" fmla="*/ 114 h 167"/>
                <a:gd name="T16" fmla="*/ 37 w 73"/>
                <a:gd name="T17" fmla="*/ 117 h 167"/>
                <a:gd name="T18" fmla="*/ 50 w 73"/>
                <a:gd name="T19" fmla="*/ 123 h 167"/>
                <a:gd name="T20" fmla="*/ 57 w 73"/>
                <a:gd name="T21" fmla="*/ 136 h 167"/>
                <a:gd name="T22" fmla="*/ 57 w 73"/>
                <a:gd name="T23" fmla="*/ 137 h 167"/>
                <a:gd name="T24" fmla="*/ 60 w 73"/>
                <a:gd name="T25" fmla="*/ 140 h 167"/>
                <a:gd name="T26" fmla="*/ 63 w 73"/>
                <a:gd name="T27" fmla="*/ 137 h 167"/>
                <a:gd name="T28" fmla="*/ 60 w 73"/>
                <a:gd name="T29" fmla="*/ 125 h 167"/>
                <a:gd name="T30" fmla="*/ 58 w 73"/>
                <a:gd name="T31" fmla="*/ 123 h 167"/>
                <a:gd name="T32" fmla="*/ 73 w 73"/>
                <a:gd name="T33" fmla="*/ 114 h 167"/>
                <a:gd name="T34" fmla="*/ 73 w 73"/>
                <a:gd name="T35" fmla="*/ 115 h 167"/>
                <a:gd name="T36" fmla="*/ 73 w 73"/>
                <a:gd name="T37" fmla="*/ 152 h 167"/>
                <a:gd name="T38" fmla="*/ 59 w 73"/>
                <a:gd name="T39" fmla="*/ 167 h 167"/>
                <a:gd name="T40" fmla="*/ 43 w 73"/>
                <a:gd name="T41" fmla="*/ 155 h 167"/>
                <a:gd name="T42" fmla="*/ 42 w 73"/>
                <a:gd name="T43" fmla="*/ 150 h 167"/>
                <a:gd name="T44" fmla="*/ 38 w 73"/>
                <a:gd name="T45" fmla="*/ 145 h 167"/>
                <a:gd name="T46" fmla="*/ 22 w 73"/>
                <a:gd name="T47" fmla="*/ 137 h 167"/>
                <a:gd name="T48" fmla="*/ 17 w 73"/>
                <a:gd name="T49" fmla="*/ 115 h 167"/>
                <a:gd name="T50" fmla="*/ 16 w 73"/>
                <a:gd name="T51" fmla="*/ 109 h 167"/>
                <a:gd name="T52" fmla="*/ 16 w 73"/>
                <a:gd name="T53" fmla="*/ 58 h 167"/>
                <a:gd name="T54" fmla="*/ 17 w 73"/>
                <a:gd name="T55" fmla="*/ 52 h 167"/>
                <a:gd name="T56" fmla="*/ 38 w 73"/>
                <a:gd name="T57" fmla="*/ 22 h 167"/>
                <a:gd name="T58" fmla="*/ 42 w 73"/>
                <a:gd name="T59" fmla="*/ 16 h 167"/>
                <a:gd name="T60" fmla="*/ 57 w 73"/>
                <a:gd name="T61" fmla="*/ 0 h 167"/>
                <a:gd name="T62" fmla="*/ 73 w 73"/>
                <a:gd name="T63" fmla="*/ 15 h 167"/>
                <a:gd name="T64" fmla="*/ 73 w 73"/>
                <a:gd name="T65" fmla="*/ 28 h 167"/>
                <a:gd name="T66" fmla="*/ 55 w 73"/>
                <a:gd name="T67" fmla="*/ 46 h 167"/>
                <a:gd name="T68" fmla="*/ 52 w 73"/>
                <a:gd name="T69" fmla="*/ 46 h 167"/>
                <a:gd name="T70" fmla="*/ 37 w 73"/>
                <a:gd name="T71" fmla="*/ 39 h 167"/>
                <a:gd name="T72" fmla="*/ 33 w 73"/>
                <a:gd name="T73" fmla="*/ 42 h 167"/>
                <a:gd name="T74" fmla="*/ 36 w 73"/>
                <a:gd name="T75" fmla="*/ 45 h 167"/>
                <a:gd name="T76" fmla="*/ 55 w 73"/>
                <a:gd name="T77" fmla="*/ 64 h 167"/>
                <a:gd name="T78" fmla="*/ 58 w 73"/>
                <a:gd name="T79" fmla="*/ 68 h 167"/>
                <a:gd name="T80" fmla="*/ 61 w 73"/>
                <a:gd name="T81" fmla="*/ 64 h 167"/>
                <a:gd name="T82" fmla="*/ 60 w 73"/>
                <a:gd name="T83" fmla="*/ 58 h 167"/>
                <a:gd name="T84" fmla="*/ 58 w 73"/>
                <a:gd name="T85" fmla="*/ 52 h 167"/>
                <a:gd name="T86" fmla="*/ 48 w 73"/>
                <a:gd name="T87" fmla="*/ 92 h 167"/>
                <a:gd name="T88" fmla="*/ 52 w 73"/>
                <a:gd name="T89" fmla="*/ 89 h 167"/>
                <a:gd name="T90" fmla="*/ 48 w 73"/>
                <a:gd name="T91" fmla="*/ 86 h 167"/>
                <a:gd name="T92" fmla="*/ 46 w 73"/>
                <a:gd name="T93" fmla="*/ 85 h 167"/>
                <a:gd name="T94" fmla="*/ 30 w 73"/>
                <a:gd name="T95" fmla="*/ 67 h 167"/>
                <a:gd name="T96" fmla="*/ 27 w 73"/>
                <a:gd name="T97" fmla="*/ 63 h 167"/>
                <a:gd name="T98" fmla="*/ 24 w 73"/>
                <a:gd name="T99" fmla="*/ 68 h 167"/>
                <a:gd name="T100" fmla="*/ 48 w 73"/>
                <a:gd name="T101" fmla="*/ 9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167">
                  <a:moveTo>
                    <a:pt x="58" y="52"/>
                  </a:moveTo>
                  <a:cubicBezTo>
                    <a:pt x="64" y="51"/>
                    <a:pt x="69" y="48"/>
                    <a:pt x="73" y="43"/>
                  </a:cubicBezTo>
                  <a:cubicBezTo>
                    <a:pt x="73" y="44"/>
                    <a:pt x="73" y="45"/>
                    <a:pt x="73" y="46"/>
                  </a:cubicBezTo>
                  <a:cubicBezTo>
                    <a:pt x="73" y="63"/>
                    <a:pt x="73" y="80"/>
                    <a:pt x="73" y="97"/>
                  </a:cubicBezTo>
                  <a:cubicBezTo>
                    <a:pt x="73" y="107"/>
                    <a:pt x="65" y="116"/>
                    <a:pt x="55" y="117"/>
                  </a:cubicBezTo>
                  <a:cubicBezTo>
                    <a:pt x="54" y="117"/>
                    <a:pt x="52" y="117"/>
                    <a:pt x="51" y="116"/>
                  </a:cubicBezTo>
                  <a:cubicBezTo>
                    <a:pt x="47" y="113"/>
                    <a:pt x="42" y="112"/>
                    <a:pt x="37" y="111"/>
                  </a:cubicBezTo>
                  <a:cubicBezTo>
                    <a:pt x="34" y="111"/>
                    <a:pt x="33" y="112"/>
                    <a:pt x="33" y="114"/>
                  </a:cubicBezTo>
                  <a:cubicBezTo>
                    <a:pt x="33" y="116"/>
                    <a:pt x="34" y="117"/>
                    <a:pt x="37" y="117"/>
                  </a:cubicBezTo>
                  <a:cubicBezTo>
                    <a:pt x="42" y="118"/>
                    <a:pt x="46" y="120"/>
                    <a:pt x="50" y="123"/>
                  </a:cubicBezTo>
                  <a:cubicBezTo>
                    <a:pt x="54" y="126"/>
                    <a:pt x="56" y="131"/>
                    <a:pt x="57" y="136"/>
                  </a:cubicBezTo>
                  <a:cubicBezTo>
                    <a:pt x="57" y="136"/>
                    <a:pt x="57" y="137"/>
                    <a:pt x="57" y="137"/>
                  </a:cubicBezTo>
                  <a:cubicBezTo>
                    <a:pt x="57" y="139"/>
                    <a:pt x="58" y="140"/>
                    <a:pt x="60" y="140"/>
                  </a:cubicBezTo>
                  <a:cubicBezTo>
                    <a:pt x="62" y="139"/>
                    <a:pt x="63" y="138"/>
                    <a:pt x="63" y="137"/>
                  </a:cubicBezTo>
                  <a:cubicBezTo>
                    <a:pt x="63" y="133"/>
                    <a:pt x="62" y="129"/>
                    <a:pt x="60" y="125"/>
                  </a:cubicBezTo>
                  <a:cubicBezTo>
                    <a:pt x="59" y="124"/>
                    <a:pt x="59" y="124"/>
                    <a:pt x="58" y="123"/>
                  </a:cubicBezTo>
                  <a:cubicBezTo>
                    <a:pt x="64" y="121"/>
                    <a:pt x="69" y="118"/>
                    <a:pt x="73" y="114"/>
                  </a:cubicBezTo>
                  <a:cubicBezTo>
                    <a:pt x="73" y="114"/>
                    <a:pt x="73" y="115"/>
                    <a:pt x="73" y="115"/>
                  </a:cubicBezTo>
                  <a:cubicBezTo>
                    <a:pt x="73" y="127"/>
                    <a:pt x="73" y="139"/>
                    <a:pt x="73" y="152"/>
                  </a:cubicBezTo>
                  <a:cubicBezTo>
                    <a:pt x="73" y="160"/>
                    <a:pt x="67" y="166"/>
                    <a:pt x="59" y="167"/>
                  </a:cubicBezTo>
                  <a:cubicBezTo>
                    <a:pt x="52" y="167"/>
                    <a:pt x="45" y="162"/>
                    <a:pt x="43" y="155"/>
                  </a:cubicBezTo>
                  <a:cubicBezTo>
                    <a:pt x="42" y="153"/>
                    <a:pt x="42" y="152"/>
                    <a:pt x="42" y="150"/>
                  </a:cubicBezTo>
                  <a:cubicBezTo>
                    <a:pt x="43" y="147"/>
                    <a:pt x="42" y="146"/>
                    <a:pt x="38" y="145"/>
                  </a:cubicBezTo>
                  <a:cubicBezTo>
                    <a:pt x="32" y="145"/>
                    <a:pt x="26" y="142"/>
                    <a:pt x="22" y="137"/>
                  </a:cubicBezTo>
                  <a:cubicBezTo>
                    <a:pt x="16" y="131"/>
                    <a:pt x="15" y="123"/>
                    <a:pt x="17" y="115"/>
                  </a:cubicBezTo>
                  <a:cubicBezTo>
                    <a:pt x="18" y="112"/>
                    <a:pt x="17" y="111"/>
                    <a:pt x="16" y="109"/>
                  </a:cubicBezTo>
                  <a:cubicBezTo>
                    <a:pt x="0" y="95"/>
                    <a:pt x="0" y="72"/>
                    <a:pt x="16" y="58"/>
                  </a:cubicBezTo>
                  <a:cubicBezTo>
                    <a:pt x="18" y="56"/>
                    <a:pt x="18" y="55"/>
                    <a:pt x="17" y="52"/>
                  </a:cubicBezTo>
                  <a:cubicBezTo>
                    <a:pt x="13" y="38"/>
                    <a:pt x="23" y="23"/>
                    <a:pt x="38" y="22"/>
                  </a:cubicBezTo>
                  <a:cubicBezTo>
                    <a:pt x="42" y="21"/>
                    <a:pt x="43" y="21"/>
                    <a:pt x="42" y="16"/>
                  </a:cubicBezTo>
                  <a:cubicBezTo>
                    <a:pt x="42" y="8"/>
                    <a:pt x="49" y="1"/>
                    <a:pt x="57" y="0"/>
                  </a:cubicBezTo>
                  <a:cubicBezTo>
                    <a:pt x="65" y="0"/>
                    <a:pt x="73" y="6"/>
                    <a:pt x="73" y="15"/>
                  </a:cubicBezTo>
                  <a:cubicBezTo>
                    <a:pt x="73" y="19"/>
                    <a:pt x="73" y="24"/>
                    <a:pt x="73" y="28"/>
                  </a:cubicBezTo>
                  <a:cubicBezTo>
                    <a:pt x="73" y="37"/>
                    <a:pt x="64" y="46"/>
                    <a:pt x="55" y="46"/>
                  </a:cubicBezTo>
                  <a:cubicBezTo>
                    <a:pt x="54" y="46"/>
                    <a:pt x="53" y="46"/>
                    <a:pt x="52" y="46"/>
                  </a:cubicBezTo>
                  <a:cubicBezTo>
                    <a:pt x="48" y="42"/>
                    <a:pt x="43" y="40"/>
                    <a:pt x="37" y="39"/>
                  </a:cubicBezTo>
                  <a:cubicBezTo>
                    <a:pt x="34" y="39"/>
                    <a:pt x="33" y="40"/>
                    <a:pt x="33" y="42"/>
                  </a:cubicBezTo>
                  <a:cubicBezTo>
                    <a:pt x="33" y="44"/>
                    <a:pt x="34" y="45"/>
                    <a:pt x="36" y="45"/>
                  </a:cubicBezTo>
                  <a:cubicBezTo>
                    <a:pt x="47" y="46"/>
                    <a:pt x="55" y="54"/>
                    <a:pt x="55" y="64"/>
                  </a:cubicBezTo>
                  <a:cubicBezTo>
                    <a:pt x="55" y="66"/>
                    <a:pt x="57" y="68"/>
                    <a:pt x="58" y="68"/>
                  </a:cubicBezTo>
                  <a:cubicBezTo>
                    <a:pt x="60" y="68"/>
                    <a:pt x="61" y="66"/>
                    <a:pt x="61" y="64"/>
                  </a:cubicBezTo>
                  <a:cubicBezTo>
                    <a:pt x="61" y="62"/>
                    <a:pt x="61" y="60"/>
                    <a:pt x="60" y="58"/>
                  </a:cubicBezTo>
                  <a:cubicBezTo>
                    <a:pt x="60" y="56"/>
                    <a:pt x="59" y="54"/>
                    <a:pt x="58" y="52"/>
                  </a:cubicBezTo>
                  <a:close/>
                  <a:moveTo>
                    <a:pt x="48" y="92"/>
                  </a:moveTo>
                  <a:cubicBezTo>
                    <a:pt x="51" y="92"/>
                    <a:pt x="52" y="91"/>
                    <a:pt x="52" y="89"/>
                  </a:cubicBezTo>
                  <a:cubicBezTo>
                    <a:pt x="52" y="87"/>
                    <a:pt x="51" y="86"/>
                    <a:pt x="48" y="86"/>
                  </a:cubicBezTo>
                  <a:cubicBezTo>
                    <a:pt x="48" y="86"/>
                    <a:pt x="47" y="86"/>
                    <a:pt x="46" y="85"/>
                  </a:cubicBezTo>
                  <a:cubicBezTo>
                    <a:pt x="37" y="84"/>
                    <a:pt x="31" y="77"/>
                    <a:pt x="30" y="67"/>
                  </a:cubicBezTo>
                  <a:cubicBezTo>
                    <a:pt x="30" y="64"/>
                    <a:pt x="29" y="63"/>
                    <a:pt x="27" y="63"/>
                  </a:cubicBezTo>
                  <a:cubicBezTo>
                    <a:pt x="25" y="63"/>
                    <a:pt x="24" y="65"/>
                    <a:pt x="24" y="68"/>
                  </a:cubicBezTo>
                  <a:cubicBezTo>
                    <a:pt x="24" y="81"/>
                    <a:pt x="35" y="91"/>
                    <a:pt x="4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1">
              <a:extLst>
                <a:ext uri="{FF2B5EF4-FFF2-40B4-BE49-F238E27FC236}">
                  <a16:creationId xmlns:a16="http://schemas.microsoft.com/office/drawing/2014/main" id="{D9CD8A79-12EC-E0BA-E89C-C0B4631BC0C4}"/>
                </a:ext>
              </a:extLst>
            </p:cNvPr>
            <p:cNvSpPr>
              <a:spLocks noEditPoints="1"/>
            </p:cNvSpPr>
            <p:nvPr/>
          </p:nvSpPr>
          <p:spPr bwMode="auto">
            <a:xfrm>
              <a:off x="11148843" y="3710915"/>
              <a:ext cx="276225" cy="631825"/>
            </a:xfrm>
            <a:custGeom>
              <a:avLst/>
              <a:gdLst>
                <a:gd name="T0" fmla="*/ 0 w 73"/>
                <a:gd name="T1" fmla="*/ 43 h 167"/>
                <a:gd name="T2" fmla="*/ 15 w 73"/>
                <a:gd name="T3" fmla="*/ 52 h 167"/>
                <a:gd name="T4" fmla="*/ 12 w 73"/>
                <a:gd name="T5" fmla="*/ 64 h 167"/>
                <a:gd name="T6" fmla="*/ 14 w 73"/>
                <a:gd name="T7" fmla="*/ 67 h 167"/>
                <a:gd name="T8" fmla="*/ 18 w 73"/>
                <a:gd name="T9" fmla="*/ 64 h 167"/>
                <a:gd name="T10" fmla="*/ 26 w 73"/>
                <a:gd name="T11" fmla="*/ 49 h 167"/>
                <a:gd name="T12" fmla="*/ 37 w 73"/>
                <a:gd name="T13" fmla="*/ 45 h 167"/>
                <a:gd name="T14" fmla="*/ 40 w 73"/>
                <a:gd name="T15" fmla="*/ 42 h 167"/>
                <a:gd name="T16" fmla="*/ 36 w 73"/>
                <a:gd name="T17" fmla="*/ 39 h 167"/>
                <a:gd name="T18" fmla="*/ 21 w 73"/>
                <a:gd name="T19" fmla="*/ 46 h 167"/>
                <a:gd name="T20" fmla="*/ 18 w 73"/>
                <a:gd name="T21" fmla="*/ 46 h 167"/>
                <a:gd name="T22" fmla="*/ 0 w 73"/>
                <a:gd name="T23" fmla="*/ 27 h 167"/>
                <a:gd name="T24" fmla="*/ 0 w 73"/>
                <a:gd name="T25" fmla="*/ 15 h 167"/>
                <a:gd name="T26" fmla="*/ 16 w 73"/>
                <a:gd name="T27" fmla="*/ 0 h 167"/>
                <a:gd name="T28" fmla="*/ 31 w 73"/>
                <a:gd name="T29" fmla="*/ 17 h 167"/>
                <a:gd name="T30" fmla="*/ 35 w 73"/>
                <a:gd name="T31" fmla="*/ 22 h 167"/>
                <a:gd name="T32" fmla="*/ 56 w 73"/>
                <a:gd name="T33" fmla="*/ 40 h 167"/>
                <a:gd name="T34" fmla="*/ 56 w 73"/>
                <a:gd name="T35" fmla="*/ 53 h 167"/>
                <a:gd name="T36" fmla="*/ 57 w 73"/>
                <a:gd name="T37" fmla="*/ 58 h 167"/>
                <a:gd name="T38" fmla="*/ 57 w 73"/>
                <a:gd name="T39" fmla="*/ 109 h 167"/>
                <a:gd name="T40" fmla="*/ 56 w 73"/>
                <a:gd name="T41" fmla="*/ 114 h 167"/>
                <a:gd name="T42" fmla="*/ 35 w 73"/>
                <a:gd name="T43" fmla="*/ 145 h 167"/>
                <a:gd name="T44" fmla="*/ 31 w 73"/>
                <a:gd name="T45" fmla="*/ 151 h 167"/>
                <a:gd name="T46" fmla="*/ 16 w 73"/>
                <a:gd name="T47" fmla="*/ 167 h 167"/>
                <a:gd name="T48" fmla="*/ 0 w 73"/>
                <a:gd name="T49" fmla="*/ 152 h 167"/>
                <a:gd name="T50" fmla="*/ 0 w 73"/>
                <a:gd name="T51" fmla="*/ 114 h 167"/>
                <a:gd name="T52" fmla="*/ 15 w 73"/>
                <a:gd name="T53" fmla="*/ 123 h 167"/>
                <a:gd name="T54" fmla="*/ 14 w 73"/>
                <a:gd name="T55" fmla="*/ 124 h 167"/>
                <a:gd name="T56" fmla="*/ 11 w 73"/>
                <a:gd name="T57" fmla="*/ 136 h 167"/>
                <a:gd name="T58" fmla="*/ 13 w 73"/>
                <a:gd name="T59" fmla="*/ 140 h 167"/>
                <a:gd name="T60" fmla="*/ 16 w 73"/>
                <a:gd name="T61" fmla="*/ 137 h 167"/>
                <a:gd name="T62" fmla="*/ 36 w 73"/>
                <a:gd name="T63" fmla="*/ 117 h 167"/>
                <a:gd name="T64" fmla="*/ 37 w 73"/>
                <a:gd name="T65" fmla="*/ 117 h 167"/>
                <a:gd name="T66" fmla="*/ 40 w 73"/>
                <a:gd name="T67" fmla="*/ 114 h 167"/>
                <a:gd name="T68" fmla="*/ 37 w 73"/>
                <a:gd name="T69" fmla="*/ 111 h 167"/>
                <a:gd name="T70" fmla="*/ 22 w 73"/>
                <a:gd name="T71" fmla="*/ 116 h 167"/>
                <a:gd name="T72" fmla="*/ 18 w 73"/>
                <a:gd name="T73" fmla="*/ 117 h 167"/>
                <a:gd name="T74" fmla="*/ 0 w 73"/>
                <a:gd name="T75" fmla="*/ 96 h 167"/>
                <a:gd name="T76" fmla="*/ 0 w 73"/>
                <a:gd name="T77" fmla="*/ 46 h 167"/>
                <a:gd name="T78" fmla="*/ 0 w 73"/>
                <a:gd name="T79" fmla="*/ 43 h 167"/>
                <a:gd name="T80" fmla="*/ 49 w 73"/>
                <a:gd name="T81" fmla="*/ 68 h 167"/>
                <a:gd name="T82" fmla="*/ 47 w 73"/>
                <a:gd name="T83" fmla="*/ 63 h 167"/>
                <a:gd name="T84" fmla="*/ 43 w 73"/>
                <a:gd name="T85" fmla="*/ 67 h 167"/>
                <a:gd name="T86" fmla="*/ 43 w 73"/>
                <a:gd name="T87" fmla="*/ 68 h 167"/>
                <a:gd name="T88" fmla="*/ 25 w 73"/>
                <a:gd name="T89" fmla="*/ 86 h 167"/>
                <a:gd name="T90" fmla="*/ 21 w 73"/>
                <a:gd name="T91" fmla="*/ 89 h 167"/>
                <a:gd name="T92" fmla="*/ 25 w 73"/>
                <a:gd name="T93" fmla="*/ 92 h 167"/>
                <a:gd name="T94" fmla="*/ 49 w 73"/>
                <a:gd name="T95" fmla="*/ 6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67">
                  <a:moveTo>
                    <a:pt x="0" y="43"/>
                  </a:moveTo>
                  <a:cubicBezTo>
                    <a:pt x="4" y="48"/>
                    <a:pt x="9" y="51"/>
                    <a:pt x="15" y="52"/>
                  </a:cubicBezTo>
                  <a:cubicBezTo>
                    <a:pt x="14" y="56"/>
                    <a:pt x="13" y="60"/>
                    <a:pt x="12" y="64"/>
                  </a:cubicBezTo>
                  <a:cubicBezTo>
                    <a:pt x="12" y="65"/>
                    <a:pt x="12" y="67"/>
                    <a:pt x="14" y="67"/>
                  </a:cubicBezTo>
                  <a:cubicBezTo>
                    <a:pt x="16" y="68"/>
                    <a:pt x="18" y="67"/>
                    <a:pt x="18" y="64"/>
                  </a:cubicBezTo>
                  <a:cubicBezTo>
                    <a:pt x="18" y="58"/>
                    <a:pt x="21" y="53"/>
                    <a:pt x="26" y="49"/>
                  </a:cubicBezTo>
                  <a:cubicBezTo>
                    <a:pt x="29" y="47"/>
                    <a:pt x="33" y="45"/>
                    <a:pt x="37" y="45"/>
                  </a:cubicBezTo>
                  <a:cubicBezTo>
                    <a:pt x="39" y="45"/>
                    <a:pt x="41" y="44"/>
                    <a:pt x="40" y="42"/>
                  </a:cubicBezTo>
                  <a:cubicBezTo>
                    <a:pt x="40" y="40"/>
                    <a:pt x="39" y="39"/>
                    <a:pt x="36" y="39"/>
                  </a:cubicBezTo>
                  <a:cubicBezTo>
                    <a:pt x="30" y="40"/>
                    <a:pt x="25" y="42"/>
                    <a:pt x="21" y="46"/>
                  </a:cubicBezTo>
                  <a:cubicBezTo>
                    <a:pt x="20" y="46"/>
                    <a:pt x="19" y="47"/>
                    <a:pt x="18" y="46"/>
                  </a:cubicBezTo>
                  <a:cubicBezTo>
                    <a:pt x="8" y="45"/>
                    <a:pt x="0" y="37"/>
                    <a:pt x="0" y="27"/>
                  </a:cubicBezTo>
                  <a:cubicBezTo>
                    <a:pt x="0" y="23"/>
                    <a:pt x="0" y="19"/>
                    <a:pt x="0" y="15"/>
                  </a:cubicBezTo>
                  <a:cubicBezTo>
                    <a:pt x="0" y="7"/>
                    <a:pt x="8" y="0"/>
                    <a:pt x="16" y="0"/>
                  </a:cubicBezTo>
                  <a:cubicBezTo>
                    <a:pt x="25" y="1"/>
                    <a:pt x="31" y="8"/>
                    <a:pt x="31" y="17"/>
                  </a:cubicBezTo>
                  <a:cubicBezTo>
                    <a:pt x="30" y="20"/>
                    <a:pt x="31" y="21"/>
                    <a:pt x="35" y="22"/>
                  </a:cubicBezTo>
                  <a:cubicBezTo>
                    <a:pt x="46" y="23"/>
                    <a:pt x="54" y="30"/>
                    <a:pt x="56" y="40"/>
                  </a:cubicBezTo>
                  <a:cubicBezTo>
                    <a:pt x="58" y="44"/>
                    <a:pt x="57" y="48"/>
                    <a:pt x="56" y="53"/>
                  </a:cubicBezTo>
                  <a:cubicBezTo>
                    <a:pt x="55" y="55"/>
                    <a:pt x="56" y="56"/>
                    <a:pt x="57" y="58"/>
                  </a:cubicBezTo>
                  <a:cubicBezTo>
                    <a:pt x="73" y="72"/>
                    <a:pt x="73" y="95"/>
                    <a:pt x="57" y="109"/>
                  </a:cubicBezTo>
                  <a:cubicBezTo>
                    <a:pt x="56" y="111"/>
                    <a:pt x="55" y="112"/>
                    <a:pt x="56" y="114"/>
                  </a:cubicBezTo>
                  <a:cubicBezTo>
                    <a:pt x="61" y="129"/>
                    <a:pt x="51" y="144"/>
                    <a:pt x="35" y="145"/>
                  </a:cubicBezTo>
                  <a:cubicBezTo>
                    <a:pt x="31" y="146"/>
                    <a:pt x="31" y="146"/>
                    <a:pt x="31" y="151"/>
                  </a:cubicBezTo>
                  <a:cubicBezTo>
                    <a:pt x="31" y="159"/>
                    <a:pt x="25" y="166"/>
                    <a:pt x="16" y="167"/>
                  </a:cubicBezTo>
                  <a:cubicBezTo>
                    <a:pt x="8" y="167"/>
                    <a:pt x="0" y="161"/>
                    <a:pt x="0" y="152"/>
                  </a:cubicBezTo>
                  <a:cubicBezTo>
                    <a:pt x="0" y="140"/>
                    <a:pt x="0" y="127"/>
                    <a:pt x="0" y="114"/>
                  </a:cubicBezTo>
                  <a:cubicBezTo>
                    <a:pt x="4" y="118"/>
                    <a:pt x="9" y="121"/>
                    <a:pt x="15" y="123"/>
                  </a:cubicBezTo>
                  <a:cubicBezTo>
                    <a:pt x="15" y="123"/>
                    <a:pt x="14" y="124"/>
                    <a:pt x="14" y="124"/>
                  </a:cubicBezTo>
                  <a:cubicBezTo>
                    <a:pt x="12" y="128"/>
                    <a:pt x="11" y="132"/>
                    <a:pt x="11" y="136"/>
                  </a:cubicBezTo>
                  <a:cubicBezTo>
                    <a:pt x="10" y="138"/>
                    <a:pt x="12" y="140"/>
                    <a:pt x="13" y="140"/>
                  </a:cubicBezTo>
                  <a:cubicBezTo>
                    <a:pt x="15" y="140"/>
                    <a:pt x="16" y="139"/>
                    <a:pt x="16" y="137"/>
                  </a:cubicBezTo>
                  <a:cubicBezTo>
                    <a:pt x="18" y="125"/>
                    <a:pt x="25" y="118"/>
                    <a:pt x="36" y="117"/>
                  </a:cubicBezTo>
                  <a:cubicBezTo>
                    <a:pt x="37" y="117"/>
                    <a:pt x="37" y="117"/>
                    <a:pt x="37" y="117"/>
                  </a:cubicBezTo>
                  <a:cubicBezTo>
                    <a:pt x="39" y="117"/>
                    <a:pt x="41" y="116"/>
                    <a:pt x="40" y="114"/>
                  </a:cubicBezTo>
                  <a:cubicBezTo>
                    <a:pt x="40" y="112"/>
                    <a:pt x="39" y="111"/>
                    <a:pt x="37" y="111"/>
                  </a:cubicBezTo>
                  <a:cubicBezTo>
                    <a:pt x="32" y="111"/>
                    <a:pt x="27" y="113"/>
                    <a:pt x="22" y="116"/>
                  </a:cubicBezTo>
                  <a:cubicBezTo>
                    <a:pt x="21" y="117"/>
                    <a:pt x="19" y="117"/>
                    <a:pt x="18" y="117"/>
                  </a:cubicBezTo>
                  <a:cubicBezTo>
                    <a:pt x="8" y="115"/>
                    <a:pt x="0" y="107"/>
                    <a:pt x="0" y="96"/>
                  </a:cubicBezTo>
                  <a:cubicBezTo>
                    <a:pt x="0" y="80"/>
                    <a:pt x="0" y="63"/>
                    <a:pt x="0" y="46"/>
                  </a:cubicBezTo>
                  <a:cubicBezTo>
                    <a:pt x="0" y="45"/>
                    <a:pt x="0" y="44"/>
                    <a:pt x="0" y="43"/>
                  </a:cubicBezTo>
                  <a:close/>
                  <a:moveTo>
                    <a:pt x="49" y="68"/>
                  </a:moveTo>
                  <a:cubicBezTo>
                    <a:pt x="49" y="65"/>
                    <a:pt x="49" y="64"/>
                    <a:pt x="47" y="63"/>
                  </a:cubicBezTo>
                  <a:cubicBezTo>
                    <a:pt x="45" y="63"/>
                    <a:pt x="44" y="64"/>
                    <a:pt x="43" y="67"/>
                  </a:cubicBezTo>
                  <a:cubicBezTo>
                    <a:pt x="43" y="67"/>
                    <a:pt x="43" y="68"/>
                    <a:pt x="43" y="68"/>
                  </a:cubicBezTo>
                  <a:cubicBezTo>
                    <a:pt x="42" y="78"/>
                    <a:pt x="35" y="85"/>
                    <a:pt x="25" y="86"/>
                  </a:cubicBezTo>
                  <a:cubicBezTo>
                    <a:pt x="22" y="86"/>
                    <a:pt x="21" y="87"/>
                    <a:pt x="21" y="89"/>
                  </a:cubicBezTo>
                  <a:cubicBezTo>
                    <a:pt x="21" y="91"/>
                    <a:pt x="23" y="92"/>
                    <a:pt x="25" y="92"/>
                  </a:cubicBezTo>
                  <a:cubicBezTo>
                    <a:pt x="38" y="91"/>
                    <a:pt x="49" y="80"/>
                    <a:pt x="4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9" name="TextBox 28">
            <a:extLst>
              <a:ext uri="{FF2B5EF4-FFF2-40B4-BE49-F238E27FC236}">
                <a16:creationId xmlns:a16="http://schemas.microsoft.com/office/drawing/2014/main" id="{F00BF407-AC7B-CE3A-1164-9F816F23303C}"/>
              </a:ext>
            </a:extLst>
          </p:cNvPr>
          <p:cNvSpPr txBox="1">
            <a:spLocks/>
          </p:cNvSpPr>
          <p:nvPr/>
        </p:nvSpPr>
        <p:spPr>
          <a:xfrm>
            <a:off x="3694528" y="3585238"/>
            <a:ext cx="2026293" cy="523220"/>
          </a:xfrm>
          <a:prstGeom prst="rect">
            <a:avLst/>
          </a:prstGeom>
          <a:noFill/>
        </p:spPr>
        <p:txBody>
          <a:bodyPr wrap="square" lIns="45720" rIns="45720" rtlCol="0" anchor="ctr">
            <a:spAutoFit/>
          </a:bodyPr>
          <a:lstStyle/>
          <a:p>
            <a:pPr marL="0" marR="0" lvl="0" indent="0" algn="ctr" defTabSz="1219170" rtl="0" eaLnBrk="1" fontAlgn="auto" latinLnBrk="0" hangingPunct="1">
              <a:lnSpc>
                <a:spcPct val="100000"/>
              </a:lnSpc>
              <a:spcBef>
                <a:spcPts val="0"/>
              </a:spcBef>
              <a:spcAft>
                <a:spcPts val="2400"/>
              </a:spcAft>
              <a:buClr>
                <a:srgbClr val="000000"/>
              </a:buClr>
              <a:buSzTx/>
              <a:buFontTx/>
              <a:buNone/>
              <a:tabLst/>
              <a:defRPr/>
            </a:pPr>
            <a:r>
              <a:rPr kumimoji="0" lang="en-US" sz="2800" b="1" i="0" u="none" strike="noStrike" kern="1200" cap="none" spc="0" normalizeH="0" baseline="0" noProof="0">
                <a:ln>
                  <a:noFill/>
                </a:ln>
                <a:solidFill>
                  <a:schemeClr val="accent2"/>
                </a:solidFill>
                <a:effectLst/>
                <a:uLnTx/>
                <a:uFillTx/>
                <a:ea typeface="+mn-ea"/>
                <a:cs typeface="Arial" panose="020B0604020202020204" pitchFamily="34" charset="0"/>
              </a:rPr>
              <a:t>~3 fold</a:t>
            </a:r>
            <a:endParaRPr kumimoji="0" lang="en-US" sz="2800" b="1" i="0" u="none" strike="noStrike" kern="1200" cap="none" spc="0" normalizeH="0" baseline="30000" noProof="0">
              <a:ln>
                <a:noFill/>
              </a:ln>
              <a:solidFill>
                <a:schemeClr val="accent2"/>
              </a:solidFill>
              <a:effectLst/>
              <a:uLnTx/>
              <a:uFillTx/>
              <a:ea typeface="+mn-ea"/>
              <a:cs typeface="Arial" panose="020B0604020202020204" pitchFamily="34" charset="0"/>
            </a:endParaRPr>
          </a:p>
        </p:txBody>
      </p:sp>
      <p:sp>
        <p:nvSpPr>
          <p:cNvPr id="30" name="Graphic 1030">
            <a:extLst>
              <a:ext uri="{FF2B5EF4-FFF2-40B4-BE49-F238E27FC236}">
                <a16:creationId xmlns:a16="http://schemas.microsoft.com/office/drawing/2014/main" id="{34E81E5C-2914-F1A1-D06E-84FF56C7AFE0}"/>
              </a:ext>
            </a:extLst>
          </p:cNvPr>
          <p:cNvSpPr/>
          <p:nvPr/>
        </p:nvSpPr>
        <p:spPr>
          <a:xfrm rot="16200000">
            <a:off x="1761751" y="3017205"/>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sp>
        <p:nvSpPr>
          <p:cNvPr id="31" name="Graphic 1030">
            <a:extLst>
              <a:ext uri="{FF2B5EF4-FFF2-40B4-BE49-F238E27FC236}">
                <a16:creationId xmlns:a16="http://schemas.microsoft.com/office/drawing/2014/main" id="{9638A469-975D-0E78-D0DC-A28DE86EB445}"/>
              </a:ext>
            </a:extLst>
          </p:cNvPr>
          <p:cNvSpPr/>
          <p:nvPr/>
        </p:nvSpPr>
        <p:spPr>
          <a:xfrm rot="16200000">
            <a:off x="4538399" y="3017205"/>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sp>
        <p:nvSpPr>
          <p:cNvPr id="32" name="Graphic 1030">
            <a:extLst>
              <a:ext uri="{FF2B5EF4-FFF2-40B4-BE49-F238E27FC236}">
                <a16:creationId xmlns:a16="http://schemas.microsoft.com/office/drawing/2014/main" id="{070CE511-DFA8-E3CA-788E-F05D28D8F8FD}"/>
              </a:ext>
            </a:extLst>
          </p:cNvPr>
          <p:cNvSpPr/>
          <p:nvPr/>
        </p:nvSpPr>
        <p:spPr>
          <a:xfrm rot="16200000">
            <a:off x="7344543" y="3017205"/>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sp>
        <p:nvSpPr>
          <p:cNvPr id="33" name="Graphic 1030">
            <a:extLst>
              <a:ext uri="{FF2B5EF4-FFF2-40B4-BE49-F238E27FC236}">
                <a16:creationId xmlns:a16="http://schemas.microsoft.com/office/drawing/2014/main" id="{8EEA29FC-8909-1F32-222A-F3814C3B0880}"/>
              </a:ext>
            </a:extLst>
          </p:cNvPr>
          <p:cNvSpPr/>
          <p:nvPr/>
        </p:nvSpPr>
        <p:spPr>
          <a:xfrm rot="16200000">
            <a:off x="10091696" y="3017205"/>
            <a:ext cx="338553" cy="338553"/>
          </a:xfrm>
          <a:custGeom>
            <a:avLst/>
            <a:gdLst>
              <a:gd name="connsiteX0" fmla="*/ 301769 w 603537"/>
              <a:gd name="connsiteY0" fmla="*/ 0 h 603537"/>
              <a:gd name="connsiteX1" fmla="*/ 0 w 603537"/>
              <a:gd name="connsiteY1" fmla="*/ 301769 h 603537"/>
              <a:gd name="connsiteX2" fmla="*/ 301769 w 603537"/>
              <a:gd name="connsiteY2" fmla="*/ 603537 h 603537"/>
              <a:gd name="connsiteX3" fmla="*/ 603537 w 603537"/>
              <a:gd name="connsiteY3" fmla="*/ 301769 h 603537"/>
              <a:gd name="connsiteX4" fmla="*/ 301769 w 603537"/>
              <a:gd name="connsiteY4" fmla="*/ 0 h 603537"/>
              <a:gd name="connsiteX5" fmla="*/ 276993 w 603537"/>
              <a:gd name="connsiteY5" fmla="*/ 457184 h 603537"/>
              <a:gd name="connsiteX6" fmla="*/ 276993 w 603537"/>
              <a:gd name="connsiteY6" fmla="*/ 367359 h 603537"/>
              <a:gd name="connsiteX7" fmla="*/ 125867 w 603537"/>
              <a:gd name="connsiteY7" fmla="*/ 367359 h 603537"/>
              <a:gd name="connsiteX8" fmla="*/ 125867 w 603537"/>
              <a:gd name="connsiteY8" fmla="*/ 236178 h 603537"/>
              <a:gd name="connsiteX9" fmla="*/ 276993 w 603537"/>
              <a:gd name="connsiteY9" fmla="*/ 236178 h 603537"/>
              <a:gd name="connsiteX10" fmla="*/ 276993 w 603537"/>
              <a:gd name="connsiteY10" fmla="*/ 146353 h 603537"/>
              <a:gd name="connsiteX11" fmla="*/ 497059 w 603537"/>
              <a:gd name="connsiteY11" fmla="*/ 301769 h 603537"/>
              <a:gd name="connsiteX12" fmla="*/ 276993 w 603537"/>
              <a:gd name="connsiteY12" fmla="*/ 457184 h 60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537" h="603537">
                <a:moveTo>
                  <a:pt x="301769" y="0"/>
                </a:moveTo>
                <a:cubicBezTo>
                  <a:pt x="135110" y="0"/>
                  <a:pt x="0" y="135098"/>
                  <a:pt x="0" y="301769"/>
                </a:cubicBezTo>
                <a:cubicBezTo>
                  <a:pt x="0" y="468439"/>
                  <a:pt x="135110" y="603537"/>
                  <a:pt x="301769" y="603537"/>
                </a:cubicBezTo>
                <a:cubicBezTo>
                  <a:pt x="468427" y="603537"/>
                  <a:pt x="603537" y="468427"/>
                  <a:pt x="603537" y="301769"/>
                </a:cubicBezTo>
                <a:cubicBezTo>
                  <a:pt x="603537" y="135110"/>
                  <a:pt x="468427" y="0"/>
                  <a:pt x="301769" y="0"/>
                </a:cubicBezTo>
                <a:close/>
                <a:moveTo>
                  <a:pt x="276993" y="457184"/>
                </a:moveTo>
                <a:lnTo>
                  <a:pt x="276993" y="367359"/>
                </a:lnTo>
                <a:lnTo>
                  <a:pt x="125867" y="367359"/>
                </a:lnTo>
                <a:lnTo>
                  <a:pt x="125867" y="236178"/>
                </a:lnTo>
                <a:lnTo>
                  <a:pt x="276993" y="236178"/>
                </a:lnTo>
                <a:lnTo>
                  <a:pt x="276993" y="146353"/>
                </a:lnTo>
                <a:lnTo>
                  <a:pt x="497059" y="301769"/>
                </a:lnTo>
                <a:lnTo>
                  <a:pt x="276993" y="457184"/>
                </a:lnTo>
                <a:close/>
              </a:path>
            </a:pathLst>
          </a:custGeom>
          <a:solidFill>
            <a:schemeClr val="accent1"/>
          </a:solidFill>
          <a:ln w="0" cap="flat">
            <a:noFill/>
            <a:prstDash val="solid"/>
            <a:miter/>
          </a:ln>
        </p:spPr>
        <p:txBody>
          <a:bodyPr rtlCol="0" anchor="ctr"/>
          <a:lstStyle/>
          <a:p>
            <a:endParaRPr lang="en-IN"/>
          </a:p>
        </p:txBody>
      </p:sp>
      <p:pic>
        <p:nvPicPr>
          <p:cNvPr id="34" name="Graphic 33" descr="Coffin with solid fill">
            <a:extLst>
              <a:ext uri="{FF2B5EF4-FFF2-40B4-BE49-F238E27FC236}">
                <a16:creationId xmlns:a16="http://schemas.microsoft.com/office/drawing/2014/main" id="{67068037-3EE8-7151-7B44-C2CEB08989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3287" y="4863374"/>
            <a:ext cx="495480" cy="495480"/>
          </a:xfrm>
          <a:prstGeom prst="rect">
            <a:avLst/>
          </a:prstGeom>
        </p:spPr>
      </p:pic>
      <p:sp>
        <p:nvSpPr>
          <p:cNvPr id="36" name="TextBox 35">
            <a:hlinkClick r:id="rId5" action="ppaction://hlinksldjump"/>
            <a:extLst>
              <a:ext uri="{FF2B5EF4-FFF2-40B4-BE49-F238E27FC236}">
                <a16:creationId xmlns:a16="http://schemas.microsoft.com/office/drawing/2014/main" id="{762CB01C-486B-6587-03F4-409A83D55451}"/>
              </a:ext>
            </a:extLst>
          </p:cNvPr>
          <p:cNvSpPr txBox="1"/>
          <p:nvPr/>
        </p:nvSpPr>
        <p:spPr>
          <a:xfrm>
            <a:off x="11238614" y="349154"/>
            <a:ext cx="4961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9931707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19994ccec75bdbb40f172282ae6aa6dff49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 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D2A7D526-C15C-4CF2-9E4F-16798465E0EE}"/>
    </a:ext>
  </a:extLst>
</a:theme>
</file>

<file path=ppt/theme/theme2.xml><?xml version="1.0" encoding="utf-8"?>
<a:theme xmlns:a="http://schemas.openxmlformats.org/drawingml/2006/main" name="MI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BE646538-3C5B-46FA-848B-5963FB97F549}"/>
    </a:ext>
  </a:extLst>
</a:theme>
</file>

<file path=ppt/theme/theme3.xml><?xml version="1.0" encoding="utf-8"?>
<a:theme xmlns:a="http://schemas.openxmlformats.org/drawingml/2006/main" name="1_MI 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D2A7D526-C15C-4CF2-9E4F-16798465E0EE}"/>
    </a:ext>
  </a:extLst>
</a:theme>
</file>

<file path=ppt/theme/theme4.xml><?xml version="1.0" encoding="utf-8"?>
<a:theme xmlns:a="http://schemas.openxmlformats.org/drawingml/2006/main" name="2_MI No Product">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30188" indent="-230188">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MI Template 01062022.pptx" id="{197C18B7-7053-477A-8109-7B3A1E18A645}" vid="{D2A7D526-C15C-4CF2-9E4F-16798465E0EE}"/>
    </a:ext>
  </a:extLst>
</a:theme>
</file>

<file path=ppt/theme/theme5.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FB4D1E830593438E1AF1FF0AFD57B3" ma:contentTypeVersion="10" ma:contentTypeDescription="Create a new document." ma:contentTypeScope="" ma:versionID="fb590fb9f91c54d07e9546289826687c">
  <xsd:schema xmlns:xsd="http://www.w3.org/2001/XMLSchema" xmlns:xs="http://www.w3.org/2001/XMLSchema" xmlns:p="http://schemas.microsoft.com/office/2006/metadata/properties" xmlns:ns3="44a56295-c29e-4898-8136-a54736c65b82" xmlns:ns4="ecf47dd2-3204-441d-b2af-6358eb5a6683" targetNamespace="http://schemas.microsoft.com/office/2006/metadata/properties" ma:root="true" ma:fieldsID="0645d54f5562a4ec5a1ad2171c9a2dd8" ns3:_="" ns4:_="">
    <xsd:import namespace="44a56295-c29e-4898-8136-a54736c65b82"/>
    <xsd:import namespace="ecf47dd2-3204-441d-b2af-6358eb5a6683"/>
    <xsd:element name="properties">
      <xsd:complexType>
        <xsd:sequence>
          <xsd:element name="documentManagement">
            <xsd:complexType>
              <xsd:all>
                <xsd:element ref="ns3:Descriptions" minOccurs="0"/>
                <xsd:element ref="ns3:Keyword" minOccurs="0"/>
                <xsd:element ref="ns4:MediaServiceDateTaken" minOccurs="0"/>
                <xsd:element ref="ns4:MediaServiceAutoTags" minOccurs="0"/>
                <xsd:element ref="ns4:MediaServiceMetadata" minOccurs="0"/>
                <xsd:element ref="ns4:MediaServiceFastMetadata"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f47dd2-3204-441d-b2af-6358eb5a6683" elementFormDefault="qualified">
    <xsd:import namespace="http://schemas.microsoft.com/office/2006/documentManagement/types"/>
    <xsd:import namespace="http://schemas.microsoft.com/office/infopath/2007/PartnerControls"/>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ee89e71-04cd-405e-9ca3-99e020c1694d"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Keyword xmlns="44a56295-c29e-4898-8136-a54736c65b82" xsi:nil="true"/>
    <Descriptions xmlns="44a56295-c29e-4898-8136-a54736c65b82" xsi:nil="true"/>
  </documentManagement>
</p:properties>
</file>

<file path=customXml/itemProps1.xml><?xml version="1.0" encoding="utf-8"?>
<ds:datastoreItem xmlns:ds="http://schemas.openxmlformats.org/officeDocument/2006/customXml" ds:itemID="{6CE9477D-D109-4BE0-B8FD-94756162FAF8}">
  <ds:schemaRefs>
    <ds:schemaRef ds:uri="http://schemas.microsoft.com/sharepoint/v3/contenttype/forms"/>
  </ds:schemaRefs>
</ds:datastoreItem>
</file>

<file path=customXml/itemProps2.xml><?xml version="1.0" encoding="utf-8"?>
<ds:datastoreItem xmlns:ds="http://schemas.openxmlformats.org/officeDocument/2006/customXml" ds:itemID="{217F0EDB-61DF-43B1-991E-844E67235896}">
  <ds:schemaRefs>
    <ds:schemaRef ds:uri="44a56295-c29e-4898-8136-a54736c65b82"/>
    <ds:schemaRef ds:uri="ecf47dd2-3204-441d-b2af-6358eb5a66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5615AA-8C73-4863-B34E-ADCFA8053F73}">
  <ds:schemaRefs>
    <ds:schemaRef ds:uri="Microsoft.SharePoint.Taxonomy.ContentTypeSync"/>
  </ds:schemaRefs>
</ds:datastoreItem>
</file>

<file path=customXml/itemProps4.xml><?xml version="1.0" encoding="utf-8"?>
<ds:datastoreItem xmlns:ds="http://schemas.openxmlformats.org/officeDocument/2006/customXml" ds:itemID="{8ABC911E-FB28-498F-9F79-CE3AD4331BA2}">
  <ds:schemaRefs>
    <ds:schemaRef ds:uri="44a56295-c29e-4898-8136-a54736c65b82"/>
    <ds:schemaRef ds:uri="ecf47dd2-3204-441d-b2af-6358eb5a66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 Template 01062022</Template>
  <TotalTime>7770</TotalTime>
  <Words>15202</Words>
  <Application>Microsoft Office PowerPoint</Application>
  <PresentationFormat>Widescreen</PresentationFormat>
  <Paragraphs>942</Paragraphs>
  <Slides>32</Slides>
  <Notes>32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微软雅黑</vt:lpstr>
      <vt:lpstr>Aptos</vt:lpstr>
      <vt:lpstr>Arial</vt:lpstr>
      <vt:lpstr>Calibri</vt:lpstr>
      <vt:lpstr>Century Gothic</vt:lpstr>
      <vt:lpstr>Courier New</vt:lpstr>
      <vt:lpstr>Symbol</vt:lpstr>
      <vt:lpstr>Times New Roman</vt:lpstr>
      <vt:lpstr>Wingdings</vt:lpstr>
      <vt:lpstr>MI No Product</vt:lpstr>
      <vt:lpstr>MI Product</vt:lpstr>
      <vt:lpstr>1_MI No Product</vt:lpstr>
      <vt:lpstr>2_MI No Product</vt:lpstr>
      <vt:lpstr>PowerPoint Presentation</vt:lpstr>
      <vt:lpstr>PowerPoint Presentation</vt:lpstr>
      <vt:lpstr>Aldosterone as an Underlying Driver of Hypertension &amp; Adverse Cardiovascular &amp; Kidney Outcomes</vt:lpstr>
      <vt:lpstr>Aldosterone as an Underlying Driver of Hypertension &amp; Adverse Cardiovascular &amp; Kidney Outcomes</vt:lpstr>
      <vt:lpstr>Unmet Needs in HTN</vt:lpstr>
      <vt:lpstr>HTN has a High Global Prevalence and is Associated with Poor Health Outcomes1–5 </vt:lpstr>
      <vt:lpstr>HTN Places a Significant and Growing Burden on  Healthcare Costs1–3</vt:lpstr>
      <vt:lpstr>HTN may not be Optimally Managed due to a Lack of Urgency and Clinical Inertia</vt:lpstr>
      <vt:lpstr>Uncontrolled HTN is Associated with an Increased Risk of Mortality1</vt:lpstr>
      <vt:lpstr>Patients with Inadequately Controlled HTN are at a Higher Risk of Adverse Cardiorenal and Metabolic Outcomes Compared to Those With Controlled HTN </vt:lpstr>
      <vt:lpstr>Approximately 10–20% of Patients with HTN are Treatment Resistant1</vt:lpstr>
      <vt:lpstr>Every 10 mm Hg Reduction in SBP Significantly Reduces the  Risk of CV Events and Mortality </vt:lpstr>
      <vt:lpstr>Lower SBP Targets May Help Reduce CV Events and  Mortality1–3</vt:lpstr>
      <vt:lpstr>AHA/ACC, ESC and ESH Guidelines Recommend Similar BP Goals  for Most Patients with HTN1–3  </vt:lpstr>
      <vt:lpstr>Patients are Still Not Achieving BP Control Despite Guideline Recommendations and Use of Antihypertensives1</vt:lpstr>
      <vt:lpstr>A Majority of US Adults with HTN are Not Achieving BP Goals</vt:lpstr>
      <vt:lpstr>How Many Patients Might Have Hard-to-Control HTN? </vt:lpstr>
      <vt:lpstr>Aldosterone: An Under-Recognized Driver of HTN</vt:lpstr>
      <vt:lpstr>HTN is a Complex Condition that May be Caused by a Diverse Range  of Drivers1</vt:lpstr>
      <vt:lpstr>Aldosterone is an Underlying, Under-Recognized Driver of HTN and  CV and Kidney Diseases1-5</vt:lpstr>
      <vt:lpstr>Aldosterone Regulation in Normal Physiology </vt:lpstr>
      <vt:lpstr>Aldosterone Regulation in Abnormal Physiology </vt:lpstr>
      <vt:lpstr>Higher Levels of Aldosterone are Positively Correlated with  Increases in BP</vt:lpstr>
      <vt:lpstr>Increasing Aldosterone Levels are Associated with an Increase in BP Category and New-Onset HTN</vt:lpstr>
      <vt:lpstr>Aldosterone Levels Parallel HTN Severity</vt:lpstr>
      <vt:lpstr>Aldosterone Can Induce Direct Toxic Effects on the Blood Vessels,       Heart, and Kidneys, Which May Occur Independent of BP1</vt:lpstr>
      <vt:lpstr>Aldosterone Dysregulation is Associated with an Increased Risk of Adverse CV Disease Outcomes</vt:lpstr>
      <vt:lpstr>Aldosterone Dysregulation is Associated with an Increased  Risk of Adverse Kidney Disease Outcomes</vt:lpstr>
      <vt:lpstr>Aldosterone Dysregulation is Associated with an Increased Risk of Mortality in Patients With CAD1 or CKD2</vt:lpstr>
      <vt:lpstr>A New Era in HTN </vt:lpstr>
      <vt:lpstr>Among Patients With Hard-to-Control HTN, Could Targeting  Aldosterone Represent a Paradigm Shift?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DeLaurentis, Christine</dc:creator>
  <cp:lastModifiedBy>Panda, Priyadarsini</cp:lastModifiedBy>
  <cp:revision>10</cp:revision>
  <dcterms:created xsi:type="dcterms:W3CDTF">2022-01-11T01:41:55Z</dcterms:created>
  <dcterms:modified xsi:type="dcterms:W3CDTF">2026-01-22T16:31:19Z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0x01010011FB4D1E830593438E1AF1FF0AFD57B3</vt:lpwstr>
  </property>
</Properties>
</file>